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5" r:id="rId5"/>
    <p:sldId id="286" r:id="rId6"/>
    <p:sldId id="288" r:id="rId7"/>
    <p:sldId id="289" r:id="rId8"/>
    <p:sldId id="287" r:id="rId9"/>
    <p:sldId id="290" r:id="rId10"/>
    <p:sldId id="294" r:id="rId11"/>
    <p:sldId id="298" r:id="rId12"/>
    <p:sldId id="291" r:id="rId13"/>
    <p:sldId id="295" r:id="rId14"/>
    <p:sldId id="297" r:id="rId15"/>
    <p:sldId id="296" r:id="rId16"/>
    <p:sldId id="292" r:id="rId17"/>
    <p:sldId id="299" r:id="rId18"/>
    <p:sldId id="30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3" y="1882738"/>
            <a:ext cx="8278782" cy="374182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716641"/>
          </a:xfrm>
        </p:spPr>
        <p:txBody>
          <a:bodyPr>
            <a:normAutofit/>
          </a:bodyPr>
          <a:lstStyle/>
          <a:p>
            <a:r>
              <a:rPr lang="it-IT" sz="3300" dirty="0" smtClean="0"/>
              <a:t>DECRETO “MINNITI” E DIRITTO DI DIFESA: STRUMENTI E GARANZIE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438" y="3550701"/>
            <a:ext cx="8825596" cy="2263279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800"/>
              </a:spcBef>
            </a:pPr>
            <a:r>
              <a:rPr lang="it-IT" sz="2400" i="1" dirty="0" smtClean="0"/>
              <a:t>Sicurezza reale e sicurezza percepita: </a:t>
            </a:r>
          </a:p>
          <a:p>
            <a:pPr algn="ctr">
              <a:spcBef>
                <a:spcPts val="800"/>
              </a:spcBef>
            </a:pPr>
            <a:r>
              <a:rPr lang="it-IT" sz="2400" i="1" dirty="0" smtClean="0"/>
              <a:t>l’importante ruolo del decreto sulla sicurezza urbana</a:t>
            </a:r>
          </a:p>
          <a:p>
            <a:pPr algn="ctr"/>
            <a:r>
              <a:rPr lang="it-IT" sz="1700" i="1" dirty="0" smtClean="0"/>
              <a:t>Bolzano, 28 ottobre 2017</a:t>
            </a:r>
          </a:p>
          <a:p>
            <a:pPr algn="ctr"/>
            <a:endParaRPr lang="it-IT" i="1" dirty="0" smtClean="0"/>
          </a:p>
          <a:p>
            <a:pPr algn="ctr"/>
            <a:r>
              <a:rPr lang="it-IT" sz="1900" i="1" dirty="0" smtClean="0"/>
              <a:t>Avv. Federico Fava (Ordine degli Avvocati di Bolzano)</a:t>
            </a:r>
            <a:endParaRPr lang="it-IT" sz="1900" i="1" dirty="0"/>
          </a:p>
        </p:txBody>
      </p:sp>
    </p:spTree>
    <p:extLst>
      <p:ext uri="{BB962C8B-B14F-4D97-AF65-F5344CB8AC3E}">
        <p14:creationId xmlns:p14="http://schemas.microsoft.com/office/powerpoint/2010/main" val="239683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77" y="144439"/>
            <a:ext cx="6258575" cy="346456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“D.A.SPO.” DEL SINDACO, </a:t>
            </a:r>
            <a:br>
              <a:rPr lang="it-IT" sz="3300" dirty="0" smtClean="0"/>
            </a:br>
            <a:r>
              <a:rPr lang="it-IT" sz="3300" dirty="0" smtClean="0"/>
              <a:t>FOGLIO DI VIA E PROSTITUTIZONE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43832"/>
            <a:ext cx="9144000" cy="45141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la </a:t>
            </a:r>
            <a:r>
              <a:rPr lang="it-IT" sz="2400" b="1" dirty="0" smtClean="0"/>
              <a:t>giurisprudenza amministrativa </a:t>
            </a:r>
            <a:r>
              <a:rPr lang="it-IT" sz="2400" dirty="0" smtClean="0"/>
              <a:t>esclude che alla </a:t>
            </a:r>
            <a:r>
              <a:rPr lang="it-IT" sz="2400" b="1" dirty="0" smtClean="0"/>
              <a:t>prostitut</a:t>
            </a:r>
            <a:r>
              <a:rPr lang="it-IT" sz="2400" b="1" dirty="0" smtClean="0"/>
              <a:t>a</a:t>
            </a:r>
            <a:r>
              <a:rPr lang="it-IT" sz="2400" dirty="0" smtClean="0"/>
              <a:t> possa essere </a:t>
            </a:r>
            <a:r>
              <a:rPr lang="it-IT" sz="2400" b="1" dirty="0" smtClean="0"/>
              <a:t>di per sé </a:t>
            </a:r>
            <a:r>
              <a:rPr lang="it-IT" sz="2400" dirty="0" smtClean="0"/>
              <a:t>irrogata la misura del </a:t>
            </a:r>
            <a:r>
              <a:rPr lang="it-IT" sz="2400" b="1" dirty="0" smtClean="0"/>
              <a:t>foglio di via </a:t>
            </a:r>
            <a:r>
              <a:rPr lang="it-IT" sz="2400" dirty="0" smtClean="0"/>
              <a:t>(</a:t>
            </a:r>
            <a:r>
              <a:rPr lang="it-IT" sz="2400" i="1" dirty="0" smtClean="0"/>
              <a:t>in presenza peraltro del necessario requisito di trovarsi </a:t>
            </a:r>
            <a:r>
              <a:rPr lang="it-IT" sz="2400" b="1" i="1" dirty="0" smtClean="0"/>
              <a:t>fuori dai luoghi di residenza</a:t>
            </a:r>
            <a:r>
              <a:rPr lang="it-IT" sz="2400" dirty="0" smtClean="0"/>
              <a:t>);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il foglio di via deve</a:t>
            </a:r>
            <a:r>
              <a:rPr lang="it-IT" sz="2400" b="1" i="1" dirty="0" smtClean="0"/>
              <a:t> </a:t>
            </a:r>
            <a:r>
              <a:rPr lang="it-IT" sz="2400" dirty="0" smtClean="0"/>
              <a:t>«</a:t>
            </a:r>
            <a:r>
              <a:rPr lang="it-IT" sz="2400" i="1" dirty="0" smtClean="0"/>
              <a:t>dare </a:t>
            </a:r>
            <a:r>
              <a:rPr lang="it-IT" sz="2400" i="1" dirty="0"/>
              <a:t>conto delle </a:t>
            </a:r>
            <a:r>
              <a:rPr lang="it-IT" sz="2400" b="1" i="1" dirty="0"/>
              <a:t>concrete modalità </a:t>
            </a:r>
            <a:r>
              <a:rPr lang="it-IT" sz="2400" i="1" dirty="0"/>
              <a:t>di esercizio del </a:t>
            </a:r>
            <a:r>
              <a:rPr lang="it-IT" sz="2400" b="1" i="1" dirty="0" smtClean="0"/>
              <a:t>meretricio</a:t>
            </a:r>
            <a:r>
              <a:rPr lang="it-IT" sz="2400" i="1" dirty="0" smtClean="0"/>
              <a:t>… </a:t>
            </a:r>
            <a:r>
              <a:rPr lang="it-IT" sz="2400" i="1" dirty="0"/>
              <a:t>onde desumerne l'</a:t>
            </a:r>
            <a:r>
              <a:rPr lang="it-IT" sz="2400" b="1" i="1" dirty="0"/>
              <a:t>apprezzabile possibilità </a:t>
            </a:r>
            <a:r>
              <a:rPr lang="it-IT" sz="2400" i="1" dirty="0"/>
              <a:t>che la stessa sia </a:t>
            </a:r>
            <a:r>
              <a:rPr lang="it-IT" sz="2400" b="1" i="1" dirty="0"/>
              <a:t>incline alla commissione di reati </a:t>
            </a:r>
            <a:r>
              <a:rPr lang="it-IT" sz="2400" i="1" dirty="0"/>
              <a:t>che offendono o mettono in pericolo</a:t>
            </a:r>
            <a:r>
              <a:rPr lang="it-IT" sz="2400" b="1" i="1" dirty="0"/>
              <a:t> </a:t>
            </a:r>
            <a:r>
              <a:rPr lang="it-IT" sz="2400" i="1" dirty="0"/>
              <a:t>l'</a:t>
            </a:r>
            <a:r>
              <a:rPr lang="it-IT" sz="2400" b="1" i="1" dirty="0"/>
              <a:t>integrità fisica o morale dei minorenni, </a:t>
            </a:r>
            <a:r>
              <a:rPr lang="it-IT" sz="2400" i="1" dirty="0"/>
              <a:t>la</a:t>
            </a:r>
            <a:r>
              <a:rPr lang="it-IT" sz="2400" b="1" i="1" dirty="0"/>
              <a:t> sanità, </a:t>
            </a:r>
            <a:r>
              <a:rPr lang="it-IT" sz="2400" i="1" dirty="0"/>
              <a:t>la</a:t>
            </a:r>
            <a:r>
              <a:rPr lang="it-IT" sz="2400" b="1" i="1" dirty="0"/>
              <a:t> sicurezza </a:t>
            </a:r>
            <a:r>
              <a:rPr lang="it-IT" sz="2400" i="1" dirty="0"/>
              <a:t>o la </a:t>
            </a:r>
            <a:r>
              <a:rPr lang="it-IT" sz="2400" b="1" i="1" dirty="0"/>
              <a:t>tranquillità </a:t>
            </a:r>
            <a:r>
              <a:rPr lang="it-IT" sz="2400" b="1" i="1" dirty="0" smtClean="0"/>
              <a:t>pubblica</a:t>
            </a:r>
            <a:r>
              <a:rPr lang="it-IT" sz="2400" dirty="0"/>
              <a:t>»</a:t>
            </a:r>
            <a:r>
              <a:rPr lang="it-IT" sz="2400" i="1" dirty="0" smtClean="0"/>
              <a:t> </a:t>
            </a:r>
            <a:r>
              <a:rPr lang="it-IT" sz="2400" dirty="0"/>
              <a:t>(</a:t>
            </a:r>
            <a:r>
              <a:rPr lang="it-IT" sz="2400" b="1" dirty="0"/>
              <a:t>T.R.G.A. Bolzano </a:t>
            </a:r>
            <a:r>
              <a:rPr lang="it-IT" sz="2400" b="1" dirty="0" smtClean="0"/>
              <a:t>165</a:t>
            </a:r>
            <a:r>
              <a:rPr lang="it-IT" sz="2400" b="1" dirty="0"/>
              <a:t>/</a:t>
            </a:r>
            <a:r>
              <a:rPr lang="it-IT" sz="2400" b="1" dirty="0" smtClean="0"/>
              <a:t>2011; </a:t>
            </a:r>
            <a:r>
              <a:rPr lang="it-IT" sz="2400" b="1" dirty="0"/>
              <a:t>414/</a:t>
            </a:r>
            <a:r>
              <a:rPr lang="it-IT" sz="2400" b="1" dirty="0" smtClean="0"/>
              <a:t>2008</a:t>
            </a:r>
            <a:r>
              <a:rPr lang="it-IT" sz="2400" dirty="0" smtClean="0"/>
              <a:t>; diverso lo </a:t>
            </a:r>
            <a:r>
              <a:rPr lang="it-IT" sz="2400" b="1" i="1" dirty="0" smtClean="0"/>
              <a:t>sfruttamento </a:t>
            </a:r>
            <a:r>
              <a:rPr lang="it-IT" sz="2400" b="1" dirty="0" smtClean="0"/>
              <a:t>– T.R.G.A. Bolzano 83/2017</a:t>
            </a:r>
            <a:r>
              <a:rPr lang="it-IT" sz="2400" dirty="0" smtClean="0"/>
              <a:t>);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ove vi sia violazione </a:t>
            </a:r>
            <a:r>
              <a:rPr lang="it-IT" sz="2400" b="1" dirty="0" smtClean="0"/>
              <a:t>art. 726 </a:t>
            </a:r>
            <a:r>
              <a:rPr lang="it-IT" sz="2400" dirty="0" smtClean="0"/>
              <a:t>appare ora </a:t>
            </a:r>
            <a:r>
              <a:rPr lang="it-IT" sz="2400" b="1" dirty="0" smtClean="0"/>
              <a:t>applicabile</a:t>
            </a:r>
            <a:r>
              <a:rPr lang="it-IT" sz="2400" dirty="0" smtClean="0"/>
              <a:t> il nuovo </a:t>
            </a:r>
            <a:r>
              <a:rPr lang="it-IT" sz="2400" b="1" dirty="0" smtClean="0"/>
              <a:t>ordine di allontanamento sindacale</a:t>
            </a:r>
            <a:r>
              <a:rPr lang="it-IT" sz="2400" dirty="0" smtClean="0"/>
              <a:t> del</a:t>
            </a:r>
            <a:r>
              <a:rPr lang="it-IT" sz="2400" b="1" dirty="0" smtClean="0"/>
              <a:t> decreto “</a:t>
            </a:r>
            <a:r>
              <a:rPr lang="it-IT" sz="2400" b="1" dirty="0" err="1" smtClean="0"/>
              <a:t>Minniti</a:t>
            </a:r>
            <a:r>
              <a:rPr lang="it-IT" sz="2400" b="1" dirty="0" smtClean="0"/>
              <a:t>”</a:t>
            </a:r>
          </a:p>
        </p:txBody>
      </p:sp>
      <p:pic>
        <p:nvPicPr>
          <p:cNvPr id="4" name="Immagin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65" y="91659"/>
            <a:ext cx="1314235" cy="10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24" y="144439"/>
            <a:ext cx="4760080" cy="346456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RICORSI GIURISDIZIONALI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090191"/>
            <a:ext cx="9144000" cy="3767807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nel </a:t>
            </a:r>
            <a:r>
              <a:rPr lang="it-IT" sz="2400" b="1" dirty="0" smtClean="0"/>
              <a:t>silenzio della legge</a:t>
            </a:r>
            <a:r>
              <a:rPr lang="it-IT" sz="2400" dirty="0" smtClean="0"/>
              <a:t>, due possibilità:</a:t>
            </a:r>
          </a:p>
          <a:p>
            <a:pPr marL="457200" indent="-457200">
              <a:buAutoNum type="alphaLcParenR"/>
            </a:pPr>
            <a:r>
              <a:rPr lang="it-IT" sz="2400" dirty="0" smtClean="0"/>
              <a:t>ricorso </a:t>
            </a:r>
            <a:r>
              <a:rPr lang="it-IT" sz="2400" b="1" dirty="0" smtClean="0"/>
              <a:t>giurisdizionale</a:t>
            </a:r>
            <a:r>
              <a:rPr lang="it-IT" sz="2400" dirty="0" smtClean="0"/>
              <a:t> al </a:t>
            </a:r>
            <a:r>
              <a:rPr lang="it-IT" sz="2400" b="1" dirty="0" smtClean="0"/>
              <a:t>T.A.R. </a:t>
            </a:r>
            <a:r>
              <a:rPr lang="it-IT" sz="2400" dirty="0" smtClean="0"/>
              <a:t>(</a:t>
            </a:r>
            <a:r>
              <a:rPr lang="it-IT" sz="2400" b="1" dirty="0" smtClean="0"/>
              <a:t>60 gg.</a:t>
            </a:r>
            <a:r>
              <a:rPr lang="it-IT" sz="2400" dirty="0" smtClean="0"/>
              <a:t>) – sindacato sull’atto amministrativo: </a:t>
            </a:r>
            <a:r>
              <a:rPr lang="it-IT" sz="2400" i="1" dirty="0" smtClean="0"/>
              <a:t>legittimità</a:t>
            </a:r>
            <a:r>
              <a:rPr lang="it-IT" sz="2400" dirty="0" smtClean="0"/>
              <a:t> – </a:t>
            </a:r>
            <a:r>
              <a:rPr lang="it-IT" sz="2400" i="1" dirty="0" smtClean="0"/>
              <a:t>competenza</a:t>
            </a:r>
            <a:r>
              <a:rPr lang="it-IT" sz="2400" dirty="0" smtClean="0"/>
              <a:t> – </a:t>
            </a:r>
            <a:r>
              <a:rPr lang="it-IT" sz="2400" i="1" dirty="0" smtClean="0"/>
              <a:t>corretto utilizzo del potere</a:t>
            </a:r>
            <a:r>
              <a:rPr lang="it-IT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it-IT" sz="2400" b="1" dirty="0" smtClean="0"/>
              <a:t>opposizione </a:t>
            </a:r>
            <a:r>
              <a:rPr lang="it-IT" sz="2400" dirty="0" smtClean="0"/>
              <a:t>al giudice </a:t>
            </a:r>
            <a:r>
              <a:rPr lang="it-IT" sz="2400" b="1" dirty="0" smtClean="0"/>
              <a:t>ordinario</a:t>
            </a:r>
            <a:r>
              <a:rPr lang="it-IT" sz="2400" dirty="0" smtClean="0"/>
              <a:t> </a:t>
            </a:r>
            <a:r>
              <a:rPr lang="it-IT" sz="2400" i="1" dirty="0" smtClean="0"/>
              <a:t>ex </a:t>
            </a:r>
            <a:r>
              <a:rPr lang="it-IT" sz="2400" b="1" dirty="0" smtClean="0"/>
              <a:t>L. 689/1989 </a:t>
            </a:r>
            <a:r>
              <a:rPr lang="it-IT" sz="2400" dirty="0" smtClean="0"/>
              <a:t>e </a:t>
            </a:r>
            <a:r>
              <a:rPr lang="it-IT" sz="2400" b="1" dirty="0" smtClean="0"/>
              <a:t>D. Lgs. 150/2011</a:t>
            </a:r>
            <a:r>
              <a:rPr lang="it-IT" sz="2400" dirty="0"/>
              <a:t> </a:t>
            </a:r>
            <a:r>
              <a:rPr lang="it-IT" sz="2400" dirty="0" smtClean="0"/>
              <a:t>(</a:t>
            </a:r>
            <a:r>
              <a:rPr lang="it-IT" sz="2400" b="1" dirty="0" smtClean="0"/>
              <a:t>30 gg.</a:t>
            </a:r>
            <a:r>
              <a:rPr lang="it-IT" sz="2400" dirty="0" smtClean="0"/>
              <a:t>) di competenza del </a:t>
            </a:r>
            <a:r>
              <a:rPr lang="it-IT" sz="2400" b="1" dirty="0" smtClean="0"/>
              <a:t>tribunale</a:t>
            </a:r>
            <a:r>
              <a:rPr lang="it-IT" sz="2400" dirty="0" smtClean="0"/>
              <a:t>, trattandosi di </a:t>
            </a:r>
            <a:r>
              <a:rPr lang="it-IT" sz="2400" b="1" dirty="0" smtClean="0"/>
              <a:t>sanzione diversa da quella pecuniaria</a:t>
            </a:r>
            <a:r>
              <a:rPr lang="it-IT" sz="2400" dirty="0" smtClean="0"/>
              <a:t>; si applica il </a:t>
            </a:r>
            <a:r>
              <a:rPr lang="it-IT" sz="2400" b="1" dirty="0" smtClean="0"/>
              <a:t>rito del lavoro</a:t>
            </a:r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36197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71" y="32472"/>
            <a:ext cx="6219295" cy="3964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DIVIETO DI ACCESSO </a:t>
            </a:r>
            <a:br>
              <a:rPr lang="it-IT" sz="3300" dirty="0" smtClean="0"/>
            </a:br>
            <a:r>
              <a:rPr lang="it-IT" sz="3300" dirty="0" smtClean="0"/>
              <a:t>DEL </a:t>
            </a:r>
            <a:r>
              <a:rPr lang="it-IT" sz="3300" i="1" dirty="0" smtClean="0"/>
              <a:t>QUESTORE </a:t>
            </a:r>
            <a:r>
              <a:rPr lang="it-IT" sz="3300" dirty="0" smtClean="0"/>
              <a:t>(art. 10, co. 2)</a:t>
            </a:r>
            <a:endParaRPr lang="it-IT" sz="33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461679"/>
            <a:ext cx="9143999" cy="4396322"/>
          </a:xfrm>
        </p:spPr>
        <p:txBody>
          <a:bodyPr>
            <a:normAutofit fontScale="47500" lnSpcReduction="20000"/>
          </a:bodyPr>
          <a:lstStyle/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in caso di </a:t>
            </a:r>
            <a:r>
              <a:rPr lang="it-IT" sz="5000" b="1" dirty="0" smtClean="0"/>
              <a:t>recidiva</a:t>
            </a:r>
            <a:r>
              <a:rPr lang="it-IT" sz="5000" dirty="0" smtClean="0"/>
              <a:t> delle </a:t>
            </a:r>
            <a:r>
              <a:rPr lang="it-IT" sz="5000" b="1" dirty="0" smtClean="0"/>
              <a:t>condotte</a:t>
            </a:r>
            <a:r>
              <a:rPr lang="it-IT" sz="5000" dirty="0" smtClean="0"/>
              <a:t> dell’</a:t>
            </a:r>
            <a:r>
              <a:rPr lang="it-IT" sz="5000" b="1" dirty="0" smtClean="0"/>
              <a:t>art. 9, co. </a:t>
            </a:r>
            <a:r>
              <a:rPr lang="it-IT" sz="5000" b="1" dirty="0" smtClean="0"/>
              <a:t>1 </a:t>
            </a:r>
            <a:r>
              <a:rPr lang="it-IT" sz="5000" dirty="0" smtClean="0"/>
              <a:t>e </a:t>
            </a:r>
            <a:r>
              <a:rPr lang="it-IT" sz="5000" b="1" dirty="0" smtClean="0"/>
              <a:t>2</a:t>
            </a:r>
            <a:r>
              <a:rPr lang="it-IT" sz="5000" dirty="0" smtClean="0"/>
              <a:t>;</a:t>
            </a:r>
          </a:p>
          <a:p>
            <a:pPr marL="685800" indent="-685800">
              <a:buFont typeface="Wingdings" charset="2"/>
              <a:buChar char="ü"/>
            </a:pPr>
            <a:r>
              <a:rPr lang="it-IT" sz="5400" dirty="0" smtClean="0"/>
              <a:t>qualora dalla </a:t>
            </a:r>
            <a:r>
              <a:rPr lang="it-IT" sz="5400" dirty="0"/>
              <a:t>condotta «</a:t>
            </a:r>
            <a:r>
              <a:rPr lang="it-IT" sz="5400" i="1" dirty="0"/>
              <a:t>possa derivare </a:t>
            </a:r>
            <a:r>
              <a:rPr lang="it-IT" sz="5400" b="1" i="1" dirty="0"/>
              <a:t>pericolo</a:t>
            </a:r>
            <a:r>
              <a:rPr lang="it-IT" sz="5400" i="1" dirty="0"/>
              <a:t> per la </a:t>
            </a:r>
            <a:r>
              <a:rPr lang="it-IT" sz="5400" b="1" i="1" dirty="0"/>
              <a:t>sicurezza</a:t>
            </a:r>
            <a:r>
              <a:rPr lang="it-IT" sz="5400" dirty="0" smtClean="0"/>
              <a:t>»;</a:t>
            </a:r>
          </a:p>
          <a:p>
            <a:pPr marL="685800" indent="-685800">
              <a:buFont typeface="Wingdings" charset="2"/>
              <a:buChar char="ü"/>
            </a:pPr>
            <a:r>
              <a:rPr lang="it-IT" sz="5400" dirty="0" smtClean="0"/>
              <a:t>il </a:t>
            </a:r>
            <a:r>
              <a:rPr lang="it-IT" sz="5400" b="1" dirty="0" smtClean="0"/>
              <a:t>questore</a:t>
            </a:r>
            <a:r>
              <a:rPr lang="it-IT" sz="5400" dirty="0" smtClean="0"/>
              <a:t> dispone, con </a:t>
            </a:r>
            <a:r>
              <a:rPr lang="it-IT" sz="5400" b="1" dirty="0" smtClean="0"/>
              <a:t>provvedimento</a:t>
            </a:r>
            <a:r>
              <a:rPr lang="it-IT" sz="5400" dirty="0" smtClean="0"/>
              <a:t> </a:t>
            </a:r>
            <a:r>
              <a:rPr lang="it-IT" sz="5400" b="1" dirty="0" smtClean="0"/>
              <a:t>motivato</a:t>
            </a:r>
            <a:r>
              <a:rPr lang="it-IT" sz="5400" dirty="0" smtClean="0"/>
              <a:t>, </a:t>
            </a:r>
            <a:r>
              <a:rPr lang="it-IT" sz="5400" b="1" dirty="0" smtClean="0"/>
              <a:t>divieto di accesso </a:t>
            </a:r>
            <a:r>
              <a:rPr lang="it-IT" sz="5400" dirty="0" smtClean="0"/>
              <a:t>alle aree dell’</a:t>
            </a:r>
            <a:r>
              <a:rPr lang="it-IT" sz="5400" b="1" dirty="0" smtClean="0"/>
              <a:t>art. 9</a:t>
            </a:r>
            <a:r>
              <a:rPr lang="it-IT" sz="5400" dirty="0" smtClean="0"/>
              <a:t>, da indicarsi </a:t>
            </a:r>
            <a:r>
              <a:rPr lang="it-IT" sz="5400" b="1" dirty="0" smtClean="0"/>
              <a:t>espressamente</a:t>
            </a:r>
            <a:r>
              <a:rPr lang="it-IT" sz="5400" dirty="0" smtClean="0"/>
              <a:t> (= </a:t>
            </a:r>
            <a:r>
              <a:rPr lang="it-IT" sz="5400" b="1" dirty="0" smtClean="0"/>
              <a:t>D.A.SPO.</a:t>
            </a:r>
            <a:r>
              <a:rPr lang="it-IT" sz="5400" dirty="0" smtClean="0"/>
              <a:t>);</a:t>
            </a:r>
          </a:p>
          <a:p>
            <a:pPr marL="685800" indent="-685800">
              <a:buFont typeface="Wingdings" charset="2"/>
              <a:buChar char="ü"/>
            </a:pPr>
            <a:r>
              <a:rPr lang="it-IT" sz="5400" dirty="0" smtClean="0"/>
              <a:t>la </a:t>
            </a:r>
            <a:r>
              <a:rPr lang="it-IT" sz="5400" b="1" dirty="0" smtClean="0"/>
              <a:t>misura</a:t>
            </a:r>
            <a:r>
              <a:rPr lang="it-IT" sz="5400" dirty="0" smtClean="0"/>
              <a:t> deve tenere conto delle </a:t>
            </a:r>
            <a:r>
              <a:rPr lang="it-IT" sz="5400" b="1" dirty="0" smtClean="0"/>
              <a:t>ragioni</a:t>
            </a:r>
            <a:r>
              <a:rPr lang="it-IT" sz="5400" dirty="0" smtClean="0"/>
              <a:t> di </a:t>
            </a:r>
            <a:r>
              <a:rPr lang="it-IT" sz="5400" b="1" dirty="0" smtClean="0"/>
              <a:t>mobilità</a:t>
            </a:r>
            <a:r>
              <a:rPr lang="it-IT" sz="5400" dirty="0" smtClean="0"/>
              <a:t>, </a:t>
            </a:r>
            <a:r>
              <a:rPr lang="it-IT" sz="5400" b="1" dirty="0" smtClean="0"/>
              <a:t>salute</a:t>
            </a:r>
            <a:r>
              <a:rPr lang="it-IT" sz="5400" dirty="0" smtClean="0"/>
              <a:t> e </a:t>
            </a:r>
            <a:r>
              <a:rPr lang="it-IT" sz="5400" b="1" dirty="0" smtClean="0"/>
              <a:t>lavoro</a:t>
            </a:r>
            <a:r>
              <a:rPr lang="it-IT" sz="5400" dirty="0" smtClean="0"/>
              <a:t> del destinatario;</a:t>
            </a:r>
          </a:p>
          <a:p>
            <a:pPr marL="685800" indent="-685800">
              <a:buFont typeface="Wingdings" charset="2"/>
              <a:buChar char="ü"/>
            </a:pPr>
            <a:r>
              <a:rPr lang="it-IT" sz="5400" b="1" dirty="0" smtClean="0"/>
              <a:t>durata</a:t>
            </a:r>
            <a:r>
              <a:rPr lang="it-IT" sz="5400" dirty="0" smtClean="0"/>
              <a:t> massima di </a:t>
            </a:r>
            <a:r>
              <a:rPr lang="it-IT" sz="5400" b="1" dirty="0" smtClean="0"/>
              <a:t>6 mesi</a:t>
            </a:r>
            <a:endParaRPr lang="it-IT" sz="5400" b="1" dirty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b="1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26369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8" y="32471"/>
            <a:ext cx="7004890" cy="46877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DIVIETO DI ACCESSO </a:t>
            </a:r>
            <a:br>
              <a:rPr lang="it-IT" sz="3300" dirty="0" smtClean="0"/>
            </a:br>
            <a:r>
              <a:rPr lang="it-IT" sz="3300" i="1" dirty="0" smtClean="0"/>
              <a:t>AGGRAVATO </a:t>
            </a:r>
            <a:r>
              <a:rPr lang="it-IT" sz="3300" dirty="0" smtClean="0"/>
              <a:t>(art. 10, co. 3)</a:t>
            </a:r>
            <a:endParaRPr lang="it-IT" sz="33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461679"/>
            <a:ext cx="9143999" cy="4396322"/>
          </a:xfrm>
        </p:spPr>
        <p:txBody>
          <a:bodyPr>
            <a:normAutofit fontScale="62500" lnSpcReduction="20000"/>
          </a:bodyPr>
          <a:lstStyle/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il </a:t>
            </a:r>
            <a:r>
              <a:rPr lang="it-IT" sz="5000" b="1" dirty="0" smtClean="0"/>
              <a:t>divieto di acceso questorile</a:t>
            </a:r>
            <a:r>
              <a:rPr lang="it-IT" sz="5000" dirty="0" smtClean="0"/>
              <a:t> (art. 10, co. 2) va da </a:t>
            </a:r>
            <a:r>
              <a:rPr lang="it-IT" sz="5000" b="1" dirty="0" smtClean="0"/>
              <a:t>6 mesi </a:t>
            </a:r>
            <a:r>
              <a:rPr lang="it-IT" sz="5000" dirty="0" smtClean="0"/>
              <a:t>a </a:t>
            </a:r>
            <a:r>
              <a:rPr lang="it-IT" sz="5000" b="1" dirty="0" smtClean="0"/>
              <a:t>2 anni </a:t>
            </a:r>
            <a:r>
              <a:rPr lang="it-IT" sz="5000" dirty="0" smtClean="0"/>
              <a:t>se le condotte sono </a:t>
            </a:r>
            <a:r>
              <a:rPr lang="it-IT" sz="5000" b="1" dirty="0" smtClean="0"/>
              <a:t>commesse</a:t>
            </a:r>
            <a:r>
              <a:rPr lang="it-IT" sz="5000" dirty="0" smtClean="0"/>
              <a:t> da </a:t>
            </a:r>
            <a:r>
              <a:rPr lang="it-IT" sz="5000" b="1" dirty="0" smtClean="0"/>
              <a:t>soggetto condannato</a:t>
            </a:r>
            <a:r>
              <a:rPr lang="it-IT" sz="5000" dirty="0" smtClean="0"/>
              <a:t>, con </a:t>
            </a:r>
            <a:r>
              <a:rPr lang="it-IT" sz="5000" b="1" dirty="0" smtClean="0"/>
              <a:t>sentenza</a:t>
            </a:r>
            <a:r>
              <a:rPr lang="it-IT" sz="5000" dirty="0" smtClean="0"/>
              <a:t> </a:t>
            </a:r>
            <a:r>
              <a:rPr lang="it-IT" sz="5000" b="1" dirty="0" smtClean="0"/>
              <a:t>definitiva</a:t>
            </a:r>
            <a:r>
              <a:rPr lang="it-IT" sz="5000" dirty="0" smtClean="0"/>
              <a:t> o </a:t>
            </a:r>
            <a:r>
              <a:rPr lang="it-IT" sz="5000" b="1" dirty="0" smtClean="0"/>
              <a:t>confermata in appello</a:t>
            </a:r>
            <a:r>
              <a:rPr lang="it-IT" sz="5000" dirty="0" smtClean="0"/>
              <a:t>, negli ultimi </a:t>
            </a:r>
            <a:r>
              <a:rPr lang="it-IT" sz="5000" b="1" dirty="0" smtClean="0"/>
              <a:t>5 anni</a:t>
            </a:r>
            <a:r>
              <a:rPr lang="it-IT" sz="5000" dirty="0" smtClean="0"/>
              <a:t>, per </a:t>
            </a:r>
            <a:r>
              <a:rPr lang="it-IT" sz="5000" b="1" dirty="0" smtClean="0"/>
              <a:t>reati</a:t>
            </a:r>
            <a:r>
              <a:rPr lang="it-IT" sz="5000" dirty="0" smtClean="0"/>
              <a:t> contro la </a:t>
            </a:r>
            <a:r>
              <a:rPr lang="it-IT" sz="5000" b="1" dirty="0" smtClean="0"/>
              <a:t>persona</a:t>
            </a:r>
            <a:r>
              <a:rPr lang="it-IT" sz="5000" dirty="0" smtClean="0"/>
              <a:t> o contro il </a:t>
            </a:r>
            <a:r>
              <a:rPr lang="it-IT" sz="5000" b="1" dirty="0" smtClean="0"/>
              <a:t>patrimonio</a:t>
            </a:r>
            <a:r>
              <a:rPr lang="it-IT" sz="5000" dirty="0" smtClean="0"/>
              <a:t>;</a:t>
            </a:r>
            <a:endParaRPr lang="it-IT" sz="5000" b="1" dirty="0" smtClean="0"/>
          </a:p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si applicano le </a:t>
            </a:r>
            <a:r>
              <a:rPr lang="it-IT" sz="5000" b="1" dirty="0" smtClean="0"/>
              <a:t>disposizioni sul D.A.SPO. </a:t>
            </a:r>
            <a:r>
              <a:rPr lang="it-IT" sz="5000" dirty="0" smtClean="0"/>
              <a:t>(</a:t>
            </a:r>
            <a:r>
              <a:rPr lang="it-IT" sz="5000" b="1" dirty="0" smtClean="0"/>
              <a:t>art. 6, co. 2-</a:t>
            </a:r>
            <a:r>
              <a:rPr lang="it-IT" sz="5000" b="1" i="1" dirty="0" smtClean="0"/>
              <a:t>bis</a:t>
            </a:r>
            <a:r>
              <a:rPr lang="it-IT" sz="5000" b="1" dirty="0" smtClean="0"/>
              <a:t>, 3 e 4, L. 401/1989</a:t>
            </a:r>
            <a:r>
              <a:rPr lang="it-IT" sz="5000" dirty="0" smtClean="0"/>
              <a:t>)</a:t>
            </a: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b="1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295708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8" y="32471"/>
            <a:ext cx="6250390" cy="46877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/>
              <a:t>DIVIETO DI ACCESSO </a:t>
            </a:r>
            <a:br>
              <a:rPr lang="it-IT" sz="3300" dirty="0"/>
            </a:br>
            <a:r>
              <a:rPr lang="it-IT" sz="3300" i="1" dirty="0"/>
              <a:t>AGGRAVATO </a:t>
            </a:r>
            <a:r>
              <a:rPr lang="it-IT" sz="3300" dirty="0" smtClean="0"/>
              <a:t>E</a:t>
            </a:r>
            <a:r>
              <a:rPr lang="it-IT" sz="3300" i="1" dirty="0" smtClean="0"/>
              <a:t> </a:t>
            </a:r>
            <a:r>
              <a:rPr lang="it-IT" sz="3300" dirty="0" smtClean="0"/>
              <a:t>PROCEDURA</a:t>
            </a:r>
            <a:endParaRPr lang="it-IT" sz="33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658089"/>
            <a:ext cx="9143999" cy="4199912"/>
          </a:xfrm>
        </p:spPr>
        <p:txBody>
          <a:bodyPr>
            <a:normAutofit fontScale="55000" lnSpcReduction="20000"/>
          </a:bodyPr>
          <a:lstStyle/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col rinvio all’art. 6, co. 2, L. 401/1989 prevede il </a:t>
            </a:r>
            <a:r>
              <a:rPr lang="it-IT" sz="5000" b="1" dirty="0" smtClean="0"/>
              <a:t>procedimento</a:t>
            </a:r>
            <a:r>
              <a:rPr lang="it-IT" sz="5000" dirty="0" smtClean="0"/>
              <a:t> </a:t>
            </a:r>
            <a:r>
              <a:rPr lang="it-IT" sz="5000" b="1" dirty="0" smtClean="0"/>
              <a:t>di</a:t>
            </a:r>
            <a:r>
              <a:rPr lang="it-IT" sz="5000" dirty="0" smtClean="0"/>
              <a:t> </a:t>
            </a:r>
            <a:r>
              <a:rPr lang="it-IT" sz="5000" b="1" dirty="0" smtClean="0"/>
              <a:t>convalida</a:t>
            </a:r>
            <a:r>
              <a:rPr lang="it-IT" sz="5000" dirty="0" smtClean="0"/>
              <a:t> </a:t>
            </a:r>
            <a:r>
              <a:rPr lang="it-IT" sz="5000" b="1" dirty="0" smtClean="0"/>
              <a:t>del G.I.P. </a:t>
            </a:r>
            <a:r>
              <a:rPr lang="it-IT" sz="5000" dirty="0" smtClean="0"/>
              <a:t>del provvedimento, che è quindi </a:t>
            </a:r>
            <a:r>
              <a:rPr lang="it-IT" sz="5000" b="1" dirty="0" smtClean="0"/>
              <a:t>giurisdizionale</a:t>
            </a:r>
            <a:r>
              <a:rPr lang="it-IT" sz="5000" dirty="0" smtClean="0"/>
              <a:t>;</a:t>
            </a:r>
          </a:p>
          <a:p>
            <a:pPr marL="685800" lvl="0" indent="-685800">
              <a:buFont typeface="Wingdings" charset="2"/>
              <a:buChar char="ü"/>
            </a:pPr>
            <a:r>
              <a:rPr lang="it-IT" sz="5000" b="1" dirty="0" smtClean="0"/>
              <a:t>questore</a:t>
            </a:r>
            <a:r>
              <a:rPr lang="it-IT" sz="5000" dirty="0" smtClean="0"/>
              <a:t> – </a:t>
            </a:r>
            <a:r>
              <a:rPr lang="it-IT" sz="5000" b="1" dirty="0" smtClean="0"/>
              <a:t>richiesta al P.M. </a:t>
            </a:r>
            <a:r>
              <a:rPr lang="it-IT" sz="5000" dirty="0" smtClean="0"/>
              <a:t>(</a:t>
            </a:r>
            <a:r>
              <a:rPr lang="it-IT" sz="5000" i="1" dirty="0" smtClean="0"/>
              <a:t>48 ore</a:t>
            </a:r>
            <a:r>
              <a:rPr lang="it-IT" sz="5000" dirty="0" smtClean="0"/>
              <a:t>) – </a:t>
            </a:r>
            <a:r>
              <a:rPr lang="it-IT" sz="5000" b="1" dirty="0" smtClean="0"/>
              <a:t>convalida del G.I.P</a:t>
            </a:r>
            <a:r>
              <a:rPr lang="it-IT" sz="5000" dirty="0" smtClean="0"/>
              <a:t>. (</a:t>
            </a:r>
            <a:r>
              <a:rPr lang="it-IT" sz="5000" i="1" dirty="0" smtClean="0"/>
              <a:t>48 </a:t>
            </a:r>
            <a:r>
              <a:rPr lang="it-IT" sz="5000" i="1" dirty="0" smtClean="0"/>
              <a:t>ore</a:t>
            </a:r>
            <a:r>
              <a:rPr lang="it-IT" sz="5000" dirty="0" smtClean="0"/>
              <a:t>);</a:t>
            </a:r>
          </a:p>
          <a:p>
            <a:pPr marL="685800" lvl="0" indent="-685800">
              <a:buFont typeface="Wingdings" charset="2"/>
              <a:buChar char="ü"/>
            </a:pPr>
            <a:r>
              <a:rPr lang="it-IT" sz="5000" b="1" dirty="0" smtClean="0"/>
              <a:t>diritto di difesa </a:t>
            </a:r>
            <a:r>
              <a:rPr lang="it-IT" sz="5000" dirty="0" smtClean="0"/>
              <a:t>“</a:t>
            </a:r>
            <a:r>
              <a:rPr lang="it-IT" sz="5000" b="1" i="1" dirty="0" smtClean="0"/>
              <a:t>cartolare</a:t>
            </a:r>
            <a:r>
              <a:rPr lang="it-IT" sz="5000" dirty="0" smtClean="0"/>
              <a:t>” (memoria scritte – </a:t>
            </a:r>
            <a:r>
              <a:rPr lang="it-IT" sz="5000" b="1" dirty="0" smtClean="0"/>
              <a:t>Corte Cost. 144/1997</a:t>
            </a:r>
            <a:r>
              <a:rPr lang="it-IT" sz="5000" dirty="0" smtClean="0"/>
              <a:t>), ma </a:t>
            </a:r>
            <a:r>
              <a:rPr lang="it-IT" sz="5000" u="sng" dirty="0" smtClean="0"/>
              <a:t>non</a:t>
            </a:r>
            <a:r>
              <a:rPr lang="it-IT" sz="5000" dirty="0" smtClean="0"/>
              <a:t> viene fissata </a:t>
            </a:r>
            <a:r>
              <a:rPr lang="it-IT" sz="5000" b="1" dirty="0" smtClean="0"/>
              <a:t>udienza</a:t>
            </a:r>
            <a:r>
              <a:rPr lang="it-IT" sz="5000" dirty="0" smtClean="0"/>
              <a:t>;</a:t>
            </a:r>
          </a:p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possibilità di </a:t>
            </a:r>
            <a:r>
              <a:rPr lang="it-IT" sz="5000" b="1" dirty="0" smtClean="0"/>
              <a:t>ricorso per cassazione</a:t>
            </a:r>
            <a:endParaRPr lang="it-IT" sz="5000" b="1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b="1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14994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00" y="1269217"/>
            <a:ext cx="4990984" cy="31244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MODIFICHE ALLA SOSPENSIONE CONDIZIONALE DELLA PENA</a:t>
            </a:r>
            <a:endParaRPr lang="it-IT" sz="33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561577"/>
            <a:ext cx="9143999" cy="3296423"/>
          </a:xfrm>
        </p:spPr>
        <p:txBody>
          <a:bodyPr>
            <a:normAutofit fontScale="40000" lnSpcReduction="20000"/>
          </a:bodyPr>
          <a:lstStyle/>
          <a:p>
            <a:pPr marL="685800" indent="-685800">
              <a:buFont typeface="Wingdings" charset="2"/>
              <a:buChar char="ü"/>
            </a:pPr>
            <a:r>
              <a:rPr lang="it-IT" sz="5400" dirty="0"/>
              <a:t>n</a:t>
            </a:r>
            <a:r>
              <a:rPr lang="it-IT" sz="5400" dirty="0" smtClean="0"/>
              <a:t>ei </a:t>
            </a:r>
            <a:r>
              <a:rPr lang="it-IT" sz="5400" dirty="0"/>
              <a:t>casi di </a:t>
            </a:r>
            <a:r>
              <a:rPr lang="it-IT" sz="5400" b="1" dirty="0"/>
              <a:t>condanna</a:t>
            </a:r>
            <a:r>
              <a:rPr lang="it-IT" sz="5400" dirty="0"/>
              <a:t> per </a:t>
            </a:r>
            <a:r>
              <a:rPr lang="it-IT" sz="5400" b="1" dirty="0"/>
              <a:t>reati</a:t>
            </a:r>
            <a:r>
              <a:rPr lang="it-IT" sz="5400" dirty="0"/>
              <a:t> contro la </a:t>
            </a:r>
            <a:r>
              <a:rPr lang="it-IT" sz="5400" b="1" dirty="0"/>
              <a:t>persona</a:t>
            </a:r>
            <a:r>
              <a:rPr lang="it-IT" sz="5400" dirty="0"/>
              <a:t> o il </a:t>
            </a:r>
            <a:r>
              <a:rPr lang="it-IT" sz="5400" b="1" dirty="0"/>
              <a:t>patrimonio</a:t>
            </a:r>
            <a:r>
              <a:rPr lang="it-IT" sz="5400" dirty="0"/>
              <a:t> commessi nei </a:t>
            </a:r>
            <a:r>
              <a:rPr lang="it-IT" sz="5400" b="1" dirty="0"/>
              <a:t>luoghi</a:t>
            </a:r>
            <a:r>
              <a:rPr lang="it-IT" sz="5400" dirty="0"/>
              <a:t> o nelle </a:t>
            </a:r>
            <a:r>
              <a:rPr lang="it-IT" sz="5400" b="1" dirty="0"/>
              <a:t>aree</a:t>
            </a:r>
            <a:r>
              <a:rPr lang="it-IT" sz="5400" dirty="0"/>
              <a:t> di cui </a:t>
            </a:r>
            <a:r>
              <a:rPr lang="it-IT" sz="5400" dirty="0" smtClean="0"/>
              <a:t>all’</a:t>
            </a:r>
            <a:r>
              <a:rPr lang="it-IT" sz="5400" b="1" dirty="0" smtClean="0"/>
              <a:t>art. 9</a:t>
            </a:r>
            <a:endParaRPr lang="it-IT" sz="5400" dirty="0" smtClean="0"/>
          </a:p>
          <a:p>
            <a:pPr marL="685800" indent="-685800">
              <a:buFont typeface="Wingdings" charset="2"/>
              <a:buChar char="ü"/>
            </a:pPr>
            <a:r>
              <a:rPr lang="it-IT" sz="5400" dirty="0" smtClean="0"/>
              <a:t>la </a:t>
            </a:r>
            <a:r>
              <a:rPr lang="it-IT" sz="5400" b="1" dirty="0" smtClean="0"/>
              <a:t>sospensione </a:t>
            </a:r>
            <a:r>
              <a:rPr lang="it-IT" sz="5400" b="1" dirty="0"/>
              <a:t>condizionale della pena </a:t>
            </a:r>
            <a:r>
              <a:rPr lang="it-IT" sz="5400" dirty="0" smtClean="0"/>
              <a:t>può essere </a:t>
            </a:r>
            <a:r>
              <a:rPr lang="it-IT" sz="5400" b="1" dirty="0"/>
              <a:t>subordinata</a:t>
            </a:r>
            <a:r>
              <a:rPr lang="it-IT" sz="5400" dirty="0"/>
              <a:t> all'</a:t>
            </a:r>
            <a:r>
              <a:rPr lang="it-IT" sz="5400" b="1" dirty="0"/>
              <a:t>osservanza del divieto</a:t>
            </a:r>
            <a:r>
              <a:rPr lang="it-IT" sz="5400" dirty="0"/>
              <a:t>, imposto dal </a:t>
            </a:r>
            <a:r>
              <a:rPr lang="it-IT" sz="5400" b="1" dirty="0"/>
              <a:t>giudice</a:t>
            </a:r>
            <a:r>
              <a:rPr lang="it-IT" sz="5400" dirty="0"/>
              <a:t>, di </a:t>
            </a:r>
            <a:r>
              <a:rPr lang="it-IT" sz="5400" b="1" dirty="0"/>
              <a:t>accedere</a:t>
            </a:r>
            <a:r>
              <a:rPr lang="it-IT" sz="5400" dirty="0"/>
              <a:t> a </a:t>
            </a:r>
            <a:r>
              <a:rPr lang="it-IT" sz="5400" b="1" dirty="0"/>
              <a:t>luoghi</a:t>
            </a:r>
            <a:r>
              <a:rPr lang="it-IT" sz="5400" dirty="0"/>
              <a:t> o </a:t>
            </a:r>
            <a:r>
              <a:rPr lang="it-IT" sz="5400" b="1" dirty="0"/>
              <a:t>aree</a:t>
            </a:r>
            <a:r>
              <a:rPr lang="it-IT" sz="5400" dirty="0"/>
              <a:t> specificamente </a:t>
            </a:r>
            <a:r>
              <a:rPr lang="it-IT" sz="5400" dirty="0" smtClean="0"/>
              <a:t>individuati;</a:t>
            </a:r>
          </a:p>
          <a:p>
            <a:pPr marL="685800" indent="-685800">
              <a:buFont typeface="Wingdings" charset="2"/>
              <a:buChar char="ü"/>
            </a:pPr>
            <a:r>
              <a:rPr lang="it-IT" sz="5400" dirty="0" smtClean="0"/>
              <a:t>anche per </a:t>
            </a:r>
            <a:r>
              <a:rPr lang="it-IT" sz="5400" b="1" dirty="0" smtClean="0"/>
              <a:t>condanna per stupefacenti </a:t>
            </a:r>
            <a:r>
              <a:rPr lang="it-IT" sz="5400" dirty="0" smtClean="0"/>
              <a:t>– </a:t>
            </a:r>
            <a:r>
              <a:rPr lang="it-IT" sz="5400" b="1" dirty="0" smtClean="0"/>
              <a:t>subordina</a:t>
            </a:r>
            <a:r>
              <a:rPr lang="it-IT" sz="5400" dirty="0" smtClean="0"/>
              <a:t> la </a:t>
            </a:r>
            <a:r>
              <a:rPr lang="it-IT" sz="5400" b="1" dirty="0" smtClean="0"/>
              <a:t>sospensione</a:t>
            </a:r>
            <a:r>
              <a:rPr lang="it-IT" sz="5400" dirty="0" smtClean="0"/>
              <a:t> al </a:t>
            </a:r>
            <a:r>
              <a:rPr lang="it-IT" sz="5400" b="1" dirty="0" smtClean="0"/>
              <a:t>divieto di accesso </a:t>
            </a:r>
            <a:r>
              <a:rPr lang="it-IT" sz="5400" dirty="0" smtClean="0"/>
              <a:t>a </a:t>
            </a:r>
            <a:r>
              <a:rPr lang="it-IT" sz="5400" b="1" dirty="0" smtClean="0"/>
              <a:t>locali</a:t>
            </a:r>
            <a:r>
              <a:rPr lang="it-IT" sz="5400" dirty="0" smtClean="0"/>
              <a:t> </a:t>
            </a:r>
            <a:r>
              <a:rPr lang="it-IT" sz="5400" b="1" dirty="0" smtClean="0"/>
              <a:t>pubblici</a:t>
            </a:r>
            <a:r>
              <a:rPr lang="it-IT" sz="5400" dirty="0" smtClean="0"/>
              <a:t>, </a:t>
            </a:r>
            <a:r>
              <a:rPr lang="it-IT" sz="5400" b="1" dirty="0" smtClean="0"/>
              <a:t>scuole</a:t>
            </a:r>
            <a:endParaRPr lang="it-IT" sz="5400" b="1" dirty="0"/>
          </a:p>
          <a:p>
            <a:pPr marL="685800" lvl="0" indent="-685800">
              <a:buFont typeface="Wingdings" charset="2"/>
              <a:buChar char="ü"/>
            </a:pPr>
            <a:endParaRPr lang="it-IT" sz="5000" b="1" dirty="0" smtClean="0"/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793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1" y="-1"/>
            <a:ext cx="4755345" cy="354612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MISURE </a:t>
            </a:r>
            <a:r>
              <a:rPr lang="it-IT" sz="3300" dirty="0" smtClean="0"/>
              <a:t>DEL </a:t>
            </a:r>
            <a:r>
              <a:rPr lang="it-IT" sz="3300" i="1" dirty="0" smtClean="0"/>
              <a:t>QUESTORE</a:t>
            </a:r>
            <a:r>
              <a:rPr lang="it-IT" sz="3300" dirty="0" smtClean="0"/>
              <a:t> IN MATERIA DI STUPEFACENTI (art. 13, co. 1)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265268"/>
            <a:ext cx="9143999" cy="4592733"/>
          </a:xfrm>
        </p:spPr>
        <p:txBody>
          <a:bodyPr>
            <a:normAutofit fontScale="55000" lnSpcReduction="20000"/>
          </a:bodyPr>
          <a:lstStyle/>
          <a:p>
            <a:pPr marL="571500" lvl="0" indent="-571500">
              <a:buFont typeface="Wingdings" charset="2"/>
              <a:buChar char="ü"/>
            </a:pPr>
            <a:r>
              <a:rPr lang="it-IT" sz="3800" dirty="0" smtClean="0"/>
              <a:t>misura </a:t>
            </a:r>
            <a:r>
              <a:rPr lang="it-IT" sz="3800" dirty="0"/>
              <a:t>circoscritta ai </a:t>
            </a:r>
            <a:r>
              <a:rPr lang="it-IT" sz="3800" b="1" dirty="0"/>
              <a:t>soggetti</a:t>
            </a:r>
            <a:r>
              <a:rPr lang="it-IT" sz="3800" dirty="0"/>
              <a:t> che risultino </a:t>
            </a:r>
            <a:r>
              <a:rPr lang="it-IT" sz="3800" b="1" dirty="0"/>
              <a:t>già</a:t>
            </a:r>
            <a:r>
              <a:rPr lang="it-IT" sz="3800" dirty="0"/>
              <a:t> </a:t>
            </a:r>
            <a:r>
              <a:rPr lang="it-IT" sz="3800" b="1" dirty="0"/>
              <a:t>condannati</a:t>
            </a:r>
            <a:r>
              <a:rPr lang="it-IT" sz="3800" dirty="0"/>
              <a:t> </a:t>
            </a:r>
            <a:r>
              <a:rPr lang="it-IT" sz="3800" dirty="0" smtClean="0"/>
              <a:t>(</a:t>
            </a:r>
            <a:r>
              <a:rPr lang="it-IT" sz="3800" i="1" dirty="0" smtClean="0"/>
              <a:t>definitivi</a:t>
            </a:r>
            <a:r>
              <a:rPr lang="it-IT" sz="3800" dirty="0" smtClean="0"/>
              <a:t> o </a:t>
            </a:r>
            <a:r>
              <a:rPr lang="it-IT" sz="3800" i="1" dirty="0" smtClean="0"/>
              <a:t>solo in appello</a:t>
            </a:r>
            <a:r>
              <a:rPr lang="it-IT" sz="3800" dirty="0" smtClean="0"/>
              <a:t>) - nel </a:t>
            </a:r>
            <a:r>
              <a:rPr lang="it-IT" sz="3800" b="1" dirty="0"/>
              <a:t>precedente triennio </a:t>
            </a:r>
            <a:r>
              <a:rPr lang="it-IT" sz="3800" dirty="0"/>
              <a:t>per il </a:t>
            </a:r>
            <a:r>
              <a:rPr lang="it-IT" sz="3800" b="1" dirty="0"/>
              <a:t>delitto</a:t>
            </a:r>
            <a:r>
              <a:rPr lang="it-IT" sz="3800" dirty="0"/>
              <a:t> di cui all’</a:t>
            </a:r>
            <a:r>
              <a:rPr lang="it-IT" sz="3800" b="1" dirty="0"/>
              <a:t>art. 73 D.P.R. 309/</a:t>
            </a:r>
            <a:r>
              <a:rPr lang="it-IT" sz="3800" b="1" dirty="0" smtClean="0"/>
              <a:t>1990 </a:t>
            </a:r>
            <a:r>
              <a:rPr lang="it-IT" sz="3800" dirty="0" smtClean="0"/>
              <a:t>(per taluno, </a:t>
            </a:r>
            <a:r>
              <a:rPr lang="it-IT" sz="3800" u="sng" dirty="0" smtClean="0"/>
              <a:t>anche</a:t>
            </a:r>
            <a:r>
              <a:rPr lang="it-IT" sz="3800" dirty="0" smtClean="0"/>
              <a:t> nella </a:t>
            </a:r>
            <a:r>
              <a:rPr lang="it-IT" sz="3800" b="1" dirty="0" smtClean="0"/>
              <a:t>fattispecie autonoma “</a:t>
            </a:r>
            <a:r>
              <a:rPr lang="it-IT" sz="3800" b="1" i="1" dirty="0" smtClean="0"/>
              <a:t>lieve</a:t>
            </a:r>
            <a:r>
              <a:rPr lang="it-IT" sz="3800" b="1" dirty="0" smtClean="0"/>
              <a:t>”</a:t>
            </a:r>
            <a:r>
              <a:rPr lang="it-IT" sz="3800" dirty="0" smtClean="0"/>
              <a:t> del </a:t>
            </a:r>
            <a:r>
              <a:rPr lang="it-IT" sz="3800" b="1" dirty="0" smtClean="0"/>
              <a:t>comma 5</a:t>
            </a:r>
            <a:r>
              <a:rPr lang="it-IT" sz="3800" dirty="0" smtClean="0"/>
              <a:t>);</a:t>
            </a:r>
          </a:p>
          <a:p>
            <a:pPr marL="571500" lvl="0" indent="-571500">
              <a:buFont typeface="Wingdings" charset="2"/>
              <a:buChar char="ü"/>
            </a:pPr>
            <a:r>
              <a:rPr lang="it-IT" sz="3800" dirty="0" smtClean="0"/>
              <a:t>per </a:t>
            </a:r>
            <a:r>
              <a:rPr lang="it-IT" sz="3800" b="1" dirty="0" smtClean="0"/>
              <a:t>fatti commessi </a:t>
            </a:r>
            <a:r>
              <a:rPr lang="it-IT" sz="3800" dirty="0"/>
              <a:t>all'interno o nelle immediate vicinanze di </a:t>
            </a:r>
            <a:r>
              <a:rPr lang="it-IT" sz="3800" b="1" dirty="0"/>
              <a:t>scuole</a:t>
            </a:r>
            <a:r>
              <a:rPr lang="it-IT" sz="3800" dirty="0"/>
              <a:t>, </a:t>
            </a:r>
            <a:r>
              <a:rPr lang="it-IT" sz="3800" b="1" dirty="0" smtClean="0"/>
              <a:t>università</a:t>
            </a:r>
            <a:r>
              <a:rPr lang="it-IT" sz="3800" dirty="0" smtClean="0"/>
              <a:t>, </a:t>
            </a:r>
            <a:r>
              <a:rPr lang="it-IT" sz="3800" b="1" dirty="0"/>
              <a:t>locali pubblici </a:t>
            </a:r>
            <a:r>
              <a:rPr lang="it-IT" sz="3800" dirty="0"/>
              <a:t>o </a:t>
            </a:r>
            <a:r>
              <a:rPr lang="it-IT" sz="3800" b="1" dirty="0"/>
              <a:t>aperti al pubblico</a:t>
            </a:r>
            <a:r>
              <a:rPr lang="it-IT" sz="3800" dirty="0"/>
              <a:t>, ovvero in </a:t>
            </a:r>
            <a:r>
              <a:rPr lang="it-IT" sz="3800" dirty="0" smtClean="0"/>
              <a:t>un </a:t>
            </a:r>
            <a:r>
              <a:rPr lang="it-IT" sz="3800" b="1" dirty="0" smtClean="0"/>
              <a:t>pubblico</a:t>
            </a:r>
            <a:r>
              <a:rPr lang="it-IT" sz="3800" dirty="0" smtClean="0"/>
              <a:t> </a:t>
            </a:r>
            <a:r>
              <a:rPr lang="it-IT" sz="3800" b="1" dirty="0" smtClean="0"/>
              <a:t>esercizio</a:t>
            </a:r>
            <a:r>
              <a:rPr lang="it-IT" sz="3800" dirty="0" smtClean="0"/>
              <a:t>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800" b="1" dirty="0" smtClean="0"/>
              <a:t>divieto </a:t>
            </a:r>
            <a:r>
              <a:rPr lang="it-IT" sz="3800" b="1" dirty="0"/>
              <a:t>di accesso </a:t>
            </a:r>
            <a:r>
              <a:rPr lang="it-IT" sz="3800" dirty="0"/>
              <a:t>agli </a:t>
            </a:r>
            <a:r>
              <a:rPr lang="it-IT" sz="3800" b="1" dirty="0"/>
              <a:t>stessi locali </a:t>
            </a:r>
            <a:r>
              <a:rPr lang="it-IT" sz="3800" dirty="0"/>
              <a:t>o a </a:t>
            </a:r>
            <a:r>
              <a:rPr lang="it-IT" sz="3800" b="1" dirty="0"/>
              <a:t>esercizi analoghi</a:t>
            </a:r>
            <a:r>
              <a:rPr lang="it-IT" sz="3800" dirty="0"/>
              <a:t>, </a:t>
            </a:r>
            <a:r>
              <a:rPr lang="it-IT" sz="3800" b="1" dirty="0"/>
              <a:t>specificamente</a:t>
            </a:r>
            <a:r>
              <a:rPr lang="it-IT" sz="3800" dirty="0"/>
              <a:t> indicati, ovvero di </a:t>
            </a:r>
            <a:r>
              <a:rPr lang="it-IT" sz="3800" b="1" dirty="0"/>
              <a:t>stazionamento</a:t>
            </a:r>
            <a:r>
              <a:rPr lang="it-IT" sz="3800" dirty="0"/>
              <a:t> nelle </a:t>
            </a:r>
            <a:r>
              <a:rPr lang="it-IT" sz="3800" b="1" dirty="0"/>
              <a:t>immediate vicinanze </a:t>
            </a:r>
            <a:r>
              <a:rPr lang="it-IT" sz="3800" dirty="0"/>
              <a:t>degli </a:t>
            </a:r>
            <a:r>
              <a:rPr lang="it-IT" sz="3800" dirty="0" smtClean="0"/>
              <a:t>stessi;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800" dirty="0" smtClean="0"/>
              <a:t>durata da </a:t>
            </a:r>
            <a:r>
              <a:rPr lang="it-IT" sz="3800" b="1" dirty="0" smtClean="0"/>
              <a:t>1</a:t>
            </a:r>
            <a:r>
              <a:rPr lang="it-IT" sz="3800" dirty="0" smtClean="0"/>
              <a:t> a </a:t>
            </a:r>
            <a:r>
              <a:rPr lang="it-IT" sz="3800" b="1" dirty="0" smtClean="0"/>
              <a:t>5</a:t>
            </a:r>
            <a:r>
              <a:rPr lang="it-IT" sz="3800" dirty="0" smtClean="0"/>
              <a:t> </a:t>
            </a:r>
            <a:r>
              <a:rPr lang="it-IT" sz="3800" b="1" dirty="0" smtClean="0"/>
              <a:t>anni</a:t>
            </a:r>
            <a:r>
              <a:rPr lang="it-IT" sz="3800" dirty="0" smtClean="0"/>
              <a:t>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800" dirty="0" smtClean="0"/>
              <a:t>è un </a:t>
            </a:r>
            <a:r>
              <a:rPr lang="it-IT" sz="3800" b="1" dirty="0" smtClean="0"/>
              <a:t>provvedimento amministrativo impugnabile al T.A.R</a:t>
            </a:r>
            <a:r>
              <a:rPr lang="it-IT" sz="3800" dirty="0" smtClean="0"/>
              <a:t>.</a:t>
            </a:r>
            <a:endParaRPr lang="it-IT" sz="3800" dirty="0"/>
          </a:p>
          <a:p>
            <a:pPr lvl="0"/>
            <a:endParaRPr lang="it-IT" sz="3600" dirty="0" smtClean="0"/>
          </a:p>
          <a:p>
            <a:pPr marL="571500" lvl="0" indent="-571500">
              <a:buFont typeface="Wingdings" charset="2"/>
              <a:buChar char="ü"/>
            </a:pPr>
            <a:endParaRPr lang="it-IT" sz="3600" b="1" dirty="0" smtClean="0"/>
          </a:p>
          <a:p>
            <a:pPr marL="171450" lvl="0" indent="-171450">
              <a:buFont typeface="Wingdings" charset="2"/>
              <a:buChar char="ü"/>
            </a:pPr>
            <a:endParaRPr lang="it-IT" sz="3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62705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72" y="143071"/>
            <a:ext cx="4414482" cy="33108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MISURE </a:t>
            </a:r>
            <a:r>
              <a:rPr lang="it-IT" sz="3300" i="1" dirty="0" smtClean="0"/>
              <a:t>GIURISDIZIONALI</a:t>
            </a:r>
            <a:r>
              <a:rPr lang="it-IT" sz="3300" dirty="0" smtClean="0"/>
              <a:t> IN MATERIA DI STUPEFACENTI (art. 13, co. 3)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265268"/>
            <a:ext cx="9143999" cy="4592733"/>
          </a:xfrm>
        </p:spPr>
        <p:txBody>
          <a:bodyPr>
            <a:normAutofit fontScale="62500" lnSpcReduction="20000"/>
          </a:bodyPr>
          <a:lstStyle/>
          <a:p>
            <a:pPr marL="571500" lvl="0" indent="-571500">
              <a:buFont typeface="Wingdings" charset="2"/>
              <a:buChar char="ü"/>
            </a:pPr>
            <a:r>
              <a:rPr lang="it-IT" sz="3600" dirty="0"/>
              <a:t>in caso di </a:t>
            </a:r>
            <a:r>
              <a:rPr lang="it-IT" sz="3600" b="1" dirty="0"/>
              <a:t>sentenza </a:t>
            </a:r>
            <a:r>
              <a:rPr lang="it-IT" sz="3600" b="1" i="1" dirty="0"/>
              <a:t>definitiva </a:t>
            </a:r>
            <a:r>
              <a:rPr lang="it-IT" sz="3600" dirty="0"/>
              <a:t>tali soggetti possono essere </a:t>
            </a:r>
            <a:r>
              <a:rPr lang="it-IT" sz="3600" b="1" dirty="0"/>
              <a:t>obbligati a presentarsi alla p.g.</a:t>
            </a:r>
            <a:r>
              <a:rPr lang="it-IT" sz="3600" dirty="0"/>
              <a:t>, a </a:t>
            </a:r>
            <a:r>
              <a:rPr lang="it-IT" sz="3600" b="1" dirty="0"/>
              <a:t>permanere</a:t>
            </a:r>
            <a:r>
              <a:rPr lang="it-IT" sz="3600" dirty="0"/>
              <a:t> in </a:t>
            </a:r>
            <a:r>
              <a:rPr lang="it-IT" sz="3600" b="1" dirty="0"/>
              <a:t>casa in determinati orari</a:t>
            </a:r>
            <a:r>
              <a:rPr lang="it-IT" sz="3600" dirty="0"/>
              <a:t>, al </a:t>
            </a:r>
            <a:r>
              <a:rPr lang="it-IT" sz="3600" b="1" dirty="0"/>
              <a:t>divieto di allontanarsi dal comune di </a:t>
            </a:r>
            <a:r>
              <a:rPr lang="it-IT" sz="3600" b="1" dirty="0" smtClean="0"/>
              <a:t>residenza</a:t>
            </a:r>
            <a:r>
              <a:rPr lang="it-IT" sz="3600" dirty="0" smtClean="0"/>
              <a:t>;</a:t>
            </a:r>
          </a:p>
          <a:p>
            <a:pPr marL="571500" lvl="0" indent="-571500">
              <a:buFont typeface="Wingdings" charset="2"/>
              <a:buChar char="ü"/>
            </a:pPr>
            <a:r>
              <a:rPr lang="it-IT" sz="3600" dirty="0" smtClean="0"/>
              <a:t>incide sulla </a:t>
            </a:r>
            <a:r>
              <a:rPr lang="it-IT" sz="3600" b="1" dirty="0"/>
              <a:t>libertà </a:t>
            </a:r>
            <a:r>
              <a:rPr lang="it-IT" sz="3600" b="1" dirty="0" smtClean="0"/>
              <a:t>personale</a:t>
            </a:r>
            <a:r>
              <a:rPr lang="it-IT" sz="3600" dirty="0" smtClean="0"/>
              <a:t>: necessità della </a:t>
            </a:r>
            <a:r>
              <a:rPr lang="it-IT" sz="3600" b="1" dirty="0"/>
              <a:t>convalida</a:t>
            </a:r>
            <a:r>
              <a:rPr lang="it-IT" sz="3600" dirty="0"/>
              <a:t> dell’</a:t>
            </a:r>
            <a:r>
              <a:rPr lang="it-IT" sz="3600" b="1" dirty="0"/>
              <a:t>autorità giudiziaria</a:t>
            </a:r>
            <a:r>
              <a:rPr lang="it-IT" sz="3600" dirty="0"/>
              <a:t> </a:t>
            </a:r>
            <a:r>
              <a:rPr lang="it-IT" sz="3600" dirty="0" smtClean="0"/>
              <a:t>secondo </a:t>
            </a:r>
            <a:r>
              <a:rPr lang="it-IT" sz="3600" dirty="0"/>
              <a:t>la </a:t>
            </a:r>
            <a:r>
              <a:rPr lang="it-IT" sz="3600" b="1" dirty="0"/>
              <a:t>procedura </a:t>
            </a:r>
            <a:r>
              <a:rPr lang="it-IT" sz="3600" dirty="0"/>
              <a:t>dell’</a:t>
            </a:r>
            <a:r>
              <a:rPr lang="it-IT" sz="3600" b="1" dirty="0"/>
              <a:t>art. 6, co. 2-</a:t>
            </a:r>
            <a:r>
              <a:rPr lang="it-IT" sz="3600" b="1" i="1" dirty="0"/>
              <a:t>bis</a:t>
            </a:r>
            <a:r>
              <a:rPr lang="it-IT" sz="3600" b="1" dirty="0"/>
              <a:t>, 3 e 4, L. 401/</a:t>
            </a:r>
            <a:r>
              <a:rPr lang="it-IT" sz="3600" b="1" dirty="0" smtClean="0"/>
              <a:t>1989</a:t>
            </a:r>
            <a:r>
              <a:rPr lang="it-IT" sz="3600" dirty="0" smtClean="0"/>
              <a:t>;</a:t>
            </a:r>
          </a:p>
          <a:p>
            <a:pPr marL="571500" lvl="0" indent="-571500">
              <a:buFont typeface="Wingdings" charset="2"/>
              <a:buChar char="ü"/>
            </a:pPr>
            <a:r>
              <a:rPr lang="it-IT" sz="3600" b="1" dirty="0" smtClean="0"/>
              <a:t>richiesta</a:t>
            </a:r>
            <a:r>
              <a:rPr lang="it-IT" sz="3600" dirty="0" smtClean="0"/>
              <a:t> al </a:t>
            </a:r>
            <a:r>
              <a:rPr lang="it-IT" sz="3600" b="1" dirty="0" smtClean="0"/>
              <a:t>P.M</a:t>
            </a:r>
            <a:r>
              <a:rPr lang="it-IT" sz="3600" dirty="0" smtClean="0"/>
              <a:t>. (</a:t>
            </a:r>
            <a:r>
              <a:rPr lang="it-IT" sz="3600" i="1" dirty="0" smtClean="0"/>
              <a:t>48 ore</a:t>
            </a:r>
            <a:r>
              <a:rPr lang="it-IT" sz="3600" dirty="0" smtClean="0"/>
              <a:t>) e </a:t>
            </a:r>
            <a:r>
              <a:rPr lang="it-IT" sz="3600" b="1" dirty="0" smtClean="0"/>
              <a:t>convalida del G.I.P. </a:t>
            </a:r>
            <a:r>
              <a:rPr lang="it-IT" sz="3600" dirty="0" smtClean="0"/>
              <a:t>(</a:t>
            </a:r>
            <a:r>
              <a:rPr lang="it-IT" sz="3600" i="1" dirty="0" smtClean="0"/>
              <a:t>48 ore</a:t>
            </a:r>
            <a:r>
              <a:rPr lang="it-IT" sz="3600" dirty="0" smtClean="0"/>
              <a:t>);</a:t>
            </a:r>
          </a:p>
          <a:p>
            <a:pPr marL="571500" lvl="0" indent="-571500">
              <a:buFont typeface="Wingdings" charset="2"/>
              <a:buChar char="ü"/>
            </a:pPr>
            <a:r>
              <a:rPr lang="it-IT" sz="3600" b="1" dirty="0" smtClean="0"/>
              <a:t>diritto di difesa “</a:t>
            </a:r>
            <a:r>
              <a:rPr lang="it-IT" sz="3600" b="1" i="1" dirty="0" smtClean="0"/>
              <a:t>cartolare</a:t>
            </a:r>
            <a:r>
              <a:rPr lang="it-IT" sz="3600" b="1" dirty="0" smtClean="0"/>
              <a:t>” </a:t>
            </a:r>
            <a:r>
              <a:rPr lang="it-IT" sz="3600" dirty="0" smtClean="0"/>
              <a:t>(</a:t>
            </a:r>
            <a:r>
              <a:rPr lang="it-IT" sz="3600" b="1" dirty="0" smtClean="0"/>
              <a:t>Corte Cost. 144/1997</a:t>
            </a:r>
            <a:r>
              <a:rPr lang="it-IT" sz="3600" dirty="0" smtClean="0"/>
              <a:t>);</a:t>
            </a:r>
          </a:p>
          <a:p>
            <a:pPr marL="571500" lvl="0" indent="-571500">
              <a:buFont typeface="Wingdings" charset="2"/>
              <a:buChar char="ü"/>
            </a:pPr>
            <a:r>
              <a:rPr lang="it-IT" sz="3600" dirty="0" smtClean="0"/>
              <a:t>durata massima di </a:t>
            </a:r>
            <a:r>
              <a:rPr lang="it-IT" sz="3600" b="1" dirty="0" smtClean="0"/>
              <a:t>2 anni</a:t>
            </a:r>
            <a:r>
              <a:rPr lang="it-IT" sz="3600" dirty="0" smtClean="0"/>
              <a:t>;</a:t>
            </a:r>
          </a:p>
          <a:p>
            <a:pPr marL="571500" lvl="0" indent="-571500">
              <a:buFont typeface="Wingdings" charset="2"/>
              <a:buChar char="ü"/>
            </a:pPr>
            <a:r>
              <a:rPr lang="it-IT" sz="3600" dirty="0" smtClean="0"/>
              <a:t>possibile il </a:t>
            </a:r>
            <a:r>
              <a:rPr lang="it-IT" sz="3600" b="1" dirty="0" smtClean="0"/>
              <a:t>ricorso per cassazione </a:t>
            </a:r>
            <a:r>
              <a:rPr lang="it-IT" sz="3600" dirty="0" smtClean="0"/>
              <a:t>(art. 111, co. 7, Cost.)</a:t>
            </a:r>
            <a:endParaRPr lang="it-IT" sz="5000" dirty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25187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25" y="0"/>
            <a:ext cx="6265204" cy="34458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OBBLIGO DI MOTIVAZIONE </a:t>
            </a:r>
            <a:br>
              <a:rPr lang="it-IT" sz="3300" dirty="0" smtClean="0"/>
            </a:br>
            <a:r>
              <a:rPr lang="it-IT" sz="3300" dirty="0" smtClean="0"/>
              <a:t>(Corte Cost. 193/1996)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933063"/>
            <a:ext cx="9143999" cy="3924938"/>
          </a:xfrm>
        </p:spPr>
        <p:txBody>
          <a:bodyPr>
            <a:normAutofit fontScale="47500" lnSpcReduction="20000"/>
          </a:bodyPr>
          <a:lstStyle/>
          <a:p>
            <a:pPr marL="171450" lvl="0" indent="-171450">
              <a:buFont typeface="Wingdings" charset="2"/>
              <a:buChar char="ü"/>
            </a:pPr>
            <a:r>
              <a:rPr lang="it-IT" sz="7600" dirty="0" smtClean="0"/>
              <a:t>il </a:t>
            </a:r>
            <a:r>
              <a:rPr lang="it-IT" sz="7600" b="1" dirty="0" smtClean="0"/>
              <a:t>provvedimento del questore </a:t>
            </a:r>
            <a:r>
              <a:rPr lang="it-IT" sz="7600" dirty="0" smtClean="0"/>
              <a:t>dev’essere </a:t>
            </a:r>
            <a:r>
              <a:rPr lang="it-IT" sz="7600" b="1" dirty="0" smtClean="0"/>
              <a:t>adeguatamente</a:t>
            </a:r>
            <a:r>
              <a:rPr lang="it-IT" sz="7600" dirty="0" smtClean="0"/>
              <a:t> </a:t>
            </a:r>
            <a:r>
              <a:rPr lang="it-IT" sz="7600" b="1" dirty="0" smtClean="0"/>
              <a:t>motivato</a:t>
            </a:r>
            <a:r>
              <a:rPr lang="it-IT" sz="7600" dirty="0" smtClean="0"/>
              <a:t>;</a:t>
            </a:r>
          </a:p>
          <a:p>
            <a:pPr marL="171450" lvl="0" indent="-171450">
              <a:buFont typeface="Wingdings" charset="2"/>
              <a:buChar char="ü"/>
            </a:pPr>
            <a:r>
              <a:rPr lang="it-IT" sz="7600" dirty="0" smtClean="0"/>
              <a:t>si deve dare conto delle </a:t>
            </a:r>
            <a:r>
              <a:rPr lang="it-IT" sz="7600" b="1" dirty="0" smtClean="0"/>
              <a:t>circostanze</a:t>
            </a:r>
            <a:r>
              <a:rPr lang="it-IT" sz="7600" dirty="0" smtClean="0"/>
              <a:t> </a:t>
            </a:r>
            <a:r>
              <a:rPr lang="it-IT" sz="7600" b="1" dirty="0" smtClean="0"/>
              <a:t>oggettive</a:t>
            </a:r>
            <a:r>
              <a:rPr lang="it-IT" sz="7600" dirty="0" smtClean="0"/>
              <a:t> e </a:t>
            </a:r>
            <a:r>
              <a:rPr lang="it-IT" sz="7600" b="1" dirty="0" smtClean="0"/>
              <a:t>soggettive</a:t>
            </a:r>
            <a:r>
              <a:rPr lang="it-IT" sz="7600" dirty="0" smtClean="0"/>
              <a:t> per cui è </a:t>
            </a:r>
            <a:r>
              <a:rPr lang="it-IT" sz="7600" b="1" dirty="0" smtClean="0"/>
              <a:t>necessaria</a:t>
            </a:r>
            <a:r>
              <a:rPr lang="it-IT" sz="7600" dirty="0" smtClean="0"/>
              <a:t> la </a:t>
            </a:r>
            <a:r>
              <a:rPr lang="it-IT" sz="7600" b="1" dirty="0" smtClean="0"/>
              <a:t>misura</a:t>
            </a:r>
            <a:r>
              <a:rPr lang="it-IT" sz="7600" dirty="0" smtClean="0"/>
              <a:t>;</a:t>
            </a:r>
          </a:p>
          <a:p>
            <a:pPr marL="171450" lvl="0" indent="-171450">
              <a:buFont typeface="Wingdings" charset="2"/>
              <a:buChar char="ü"/>
            </a:pPr>
            <a:r>
              <a:rPr lang="it-IT" sz="7600" dirty="0" smtClean="0"/>
              <a:t>la </a:t>
            </a:r>
            <a:r>
              <a:rPr lang="it-IT" sz="7600" b="1" dirty="0" smtClean="0"/>
              <a:t>convalida</a:t>
            </a:r>
            <a:r>
              <a:rPr lang="it-IT" sz="7600" dirty="0" smtClean="0"/>
              <a:t> </a:t>
            </a:r>
            <a:r>
              <a:rPr lang="it-IT" sz="7600" u="sng" dirty="0" smtClean="0"/>
              <a:t>non</a:t>
            </a:r>
            <a:r>
              <a:rPr lang="it-IT" sz="7600" dirty="0" smtClean="0"/>
              <a:t> si risolve in un mero </a:t>
            </a:r>
            <a:r>
              <a:rPr lang="it-IT" sz="7600" b="1" dirty="0" smtClean="0"/>
              <a:t>controllo “formale”</a:t>
            </a:r>
            <a:endParaRPr lang="it-IT" sz="7600" b="1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59470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8" y="1775238"/>
            <a:ext cx="6654475" cy="44410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/>
          </a:bodyPr>
          <a:lstStyle/>
          <a:p>
            <a:r>
              <a:rPr lang="it-IT" sz="3300" i="1" dirty="0" smtClean="0"/>
              <a:t>GRAZIE PER L’ATTENZIONE (!)</a:t>
            </a:r>
            <a:endParaRPr lang="it-IT" sz="3300" i="1" dirty="0"/>
          </a:p>
        </p:txBody>
      </p:sp>
    </p:spTree>
    <p:extLst>
      <p:ext uri="{BB962C8B-B14F-4D97-AF65-F5344CB8AC3E}">
        <p14:creationId xmlns:p14="http://schemas.microsoft.com/office/powerpoint/2010/main" val="38995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42" y="0"/>
            <a:ext cx="6624649" cy="41900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DECRETO “MINNITI”:</a:t>
            </a:r>
            <a:br>
              <a:rPr lang="it-IT" sz="3300" dirty="0" smtClean="0"/>
            </a:br>
            <a:r>
              <a:rPr lang="it-IT" sz="3300" dirty="0" smtClean="0"/>
              <a:t>UNO SGUARDO D’INSIEME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191" y="2239080"/>
            <a:ext cx="8825596" cy="4618920"/>
          </a:xfrm>
        </p:spPr>
        <p:txBody>
          <a:bodyPr>
            <a:noAutofit/>
          </a:bodyPr>
          <a:lstStyle/>
          <a:p>
            <a:pPr marL="171450" lvl="0" indent="-171450">
              <a:buFont typeface="Wingdings" charset="2"/>
              <a:buChar char="ü"/>
            </a:pPr>
            <a:r>
              <a:rPr lang="it-IT" sz="2000" dirty="0"/>
              <a:t>definisce la nozione di «</a:t>
            </a:r>
            <a:r>
              <a:rPr lang="it-IT" sz="2000" b="1" i="1" dirty="0"/>
              <a:t>sicurezza urbana</a:t>
            </a:r>
            <a:r>
              <a:rPr lang="it-IT" sz="2000" dirty="0" smtClean="0"/>
              <a:t>» come «</a:t>
            </a:r>
            <a:r>
              <a:rPr lang="it-IT" sz="2000" b="1" i="1" dirty="0" smtClean="0"/>
              <a:t>bene pubblico che afferisce alla vivibilità e al decoro delle città</a:t>
            </a:r>
            <a:r>
              <a:rPr lang="it-IT" sz="2000" dirty="0" smtClean="0"/>
              <a:t>» attraverso «</a:t>
            </a:r>
            <a:r>
              <a:rPr lang="it-IT" sz="2000" b="1" i="1" dirty="0" smtClean="0"/>
              <a:t>l’eliminazione di fattori di marginalità</a:t>
            </a:r>
            <a:r>
              <a:rPr lang="it-IT" sz="2000" dirty="0" smtClean="0"/>
              <a:t>» e «</a:t>
            </a:r>
            <a:r>
              <a:rPr lang="it-IT" sz="2000" b="1" i="1" dirty="0" smtClean="0"/>
              <a:t>la prevenzione della criminalità</a:t>
            </a:r>
            <a:r>
              <a:rPr lang="it-IT" sz="2000" dirty="0" smtClean="0"/>
              <a:t>»;</a:t>
            </a:r>
          </a:p>
          <a:p>
            <a:pPr marL="171450" lvl="0" indent="-171450">
              <a:buFont typeface="Wingdings" charset="2"/>
              <a:buChar char="ü"/>
            </a:pPr>
            <a:r>
              <a:rPr lang="it-IT" sz="2000" dirty="0"/>
              <a:t>i</a:t>
            </a:r>
            <a:r>
              <a:rPr lang="it-IT" sz="2000" dirty="0" smtClean="0"/>
              <a:t>ntroduce </a:t>
            </a:r>
            <a:r>
              <a:rPr lang="it-IT" sz="2000" dirty="0"/>
              <a:t>il </a:t>
            </a:r>
            <a:r>
              <a:rPr lang="it-IT" sz="2000" b="1" dirty="0"/>
              <a:t>Comitato metropolitano</a:t>
            </a:r>
            <a:r>
              <a:rPr lang="it-IT" sz="2000" dirty="0"/>
              <a:t>, co-presieduto da </a:t>
            </a:r>
            <a:r>
              <a:rPr lang="it-IT" sz="2000" b="1" dirty="0"/>
              <a:t>p</a:t>
            </a:r>
            <a:r>
              <a:rPr lang="it-IT" sz="2000" b="1" dirty="0" smtClean="0"/>
              <a:t>refetto</a:t>
            </a:r>
            <a:r>
              <a:rPr lang="it-IT" sz="2000" dirty="0" smtClean="0"/>
              <a:t> </a:t>
            </a:r>
            <a:r>
              <a:rPr lang="it-IT" sz="2000" dirty="0"/>
              <a:t>e </a:t>
            </a:r>
            <a:r>
              <a:rPr lang="it-IT" sz="2000" b="1" dirty="0"/>
              <a:t>sindaco</a:t>
            </a:r>
            <a:r>
              <a:rPr lang="it-IT" sz="2000" dirty="0"/>
              <a:t>, concezione di </a:t>
            </a:r>
            <a:r>
              <a:rPr lang="it-IT" sz="2000" b="1" i="1" dirty="0"/>
              <a:t>tutela multifattoriale</a:t>
            </a:r>
            <a:r>
              <a:rPr lang="it-IT" sz="2000" dirty="0" smtClean="0"/>
              <a:t>;</a:t>
            </a:r>
          </a:p>
          <a:p>
            <a:pPr marL="171450" lvl="0" indent="-171450">
              <a:buFont typeface="Wingdings" charset="2"/>
              <a:buChar char="ü"/>
            </a:pPr>
            <a:r>
              <a:rPr lang="it-IT" sz="2000" dirty="0" smtClean="0"/>
              <a:t>introduce l’i</a:t>
            </a:r>
            <a:r>
              <a:rPr lang="it-IT" sz="2000" b="1" dirty="0" smtClean="0"/>
              <a:t>nedita misura </a:t>
            </a:r>
            <a:r>
              <a:rPr lang="it-IT" sz="2000" dirty="0" smtClean="0"/>
              <a:t>del “</a:t>
            </a:r>
            <a:r>
              <a:rPr lang="it-IT" sz="2000" b="1" dirty="0" smtClean="0"/>
              <a:t>D.A.SPO. urbano</a:t>
            </a:r>
            <a:r>
              <a:rPr lang="it-IT" sz="2000" dirty="0" smtClean="0"/>
              <a:t>” di competenza del </a:t>
            </a:r>
            <a:r>
              <a:rPr lang="it-IT" sz="2000" b="1" dirty="0" smtClean="0"/>
              <a:t>sindaco</a:t>
            </a:r>
            <a:r>
              <a:rPr lang="it-IT" sz="2000" dirty="0" smtClean="0"/>
              <a:t> (del </a:t>
            </a:r>
            <a:r>
              <a:rPr lang="it-IT" sz="2000" b="1" dirty="0" smtClean="0"/>
              <a:t>questore</a:t>
            </a:r>
            <a:r>
              <a:rPr lang="it-IT" sz="2000" dirty="0" smtClean="0"/>
              <a:t> in caso di </a:t>
            </a:r>
            <a:r>
              <a:rPr lang="it-IT" sz="2000" b="1" dirty="0" smtClean="0"/>
              <a:t>recidiva</a:t>
            </a:r>
            <a:r>
              <a:rPr lang="it-IT" sz="2000" dirty="0" smtClean="0"/>
              <a:t>) a </a:t>
            </a:r>
            <a:r>
              <a:rPr lang="it-IT" sz="2000" dirty="0"/>
              <a:t>carico di chi «</a:t>
            </a:r>
            <a:r>
              <a:rPr lang="it-IT" sz="2000" i="1" dirty="0"/>
              <a:t>ponga in essere condotte che impediscono la libera accessibilità e fruizione</a:t>
            </a:r>
            <a:r>
              <a:rPr lang="it-IT" sz="2000" dirty="0"/>
              <a:t>» di </a:t>
            </a:r>
            <a:r>
              <a:rPr lang="it-IT" sz="2000" b="1" i="1" dirty="0"/>
              <a:t>infrastrutture di trasporto</a:t>
            </a:r>
            <a:r>
              <a:rPr lang="it-IT" sz="2000" dirty="0"/>
              <a:t>, sanzionando l’inosservanza con </a:t>
            </a:r>
            <a:r>
              <a:rPr lang="it-IT" sz="2000" b="1" dirty="0"/>
              <a:t>l’allontanamento dai luoghi nei quali è stato commesso il </a:t>
            </a:r>
            <a:r>
              <a:rPr lang="it-IT" sz="2000" b="1" dirty="0" smtClean="0"/>
              <a:t>fatto</a:t>
            </a:r>
            <a:r>
              <a:rPr lang="it-IT" sz="2000" dirty="0" smtClean="0"/>
              <a:t>; </a:t>
            </a:r>
            <a:r>
              <a:rPr lang="it-IT" sz="2000" dirty="0"/>
              <a:t>il </a:t>
            </a:r>
            <a:r>
              <a:rPr lang="it-IT" sz="2000" b="1" dirty="0"/>
              <a:t>sindaco</a:t>
            </a:r>
            <a:r>
              <a:rPr lang="it-IT" sz="2000" dirty="0"/>
              <a:t> potrà </a:t>
            </a:r>
            <a:r>
              <a:rPr lang="it-IT" sz="2000" b="1" dirty="0"/>
              <a:t>impedire</a:t>
            </a:r>
            <a:r>
              <a:rPr lang="it-IT" sz="2000" dirty="0"/>
              <a:t> al </a:t>
            </a:r>
            <a:r>
              <a:rPr lang="it-IT" sz="2000" b="1" dirty="0"/>
              <a:t>cittadino</a:t>
            </a:r>
            <a:r>
              <a:rPr lang="it-IT" sz="2000" dirty="0"/>
              <a:t> di </a:t>
            </a:r>
            <a:r>
              <a:rPr lang="it-IT" sz="2000" b="1" dirty="0"/>
              <a:t>sostare</a:t>
            </a:r>
            <a:r>
              <a:rPr lang="it-IT" sz="2000" dirty="0"/>
              <a:t> in </a:t>
            </a:r>
            <a:r>
              <a:rPr lang="it-IT" sz="2000" b="1" dirty="0"/>
              <a:t>determinati luoghi 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9307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0" y="859907"/>
            <a:ext cx="7590036" cy="34392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DECRETO “MINNITI”:</a:t>
            </a:r>
            <a:br>
              <a:rPr lang="it-IT" sz="3300" dirty="0" smtClean="0"/>
            </a:br>
            <a:r>
              <a:rPr lang="it-IT" sz="3300" dirty="0" smtClean="0"/>
              <a:t>RITORNO AI </a:t>
            </a:r>
            <a:r>
              <a:rPr lang="it-IT" sz="3300" i="1" dirty="0" smtClean="0"/>
              <a:t>SINDACI – SCERIFFI (?)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461679"/>
            <a:ext cx="9143999" cy="4396322"/>
          </a:xfrm>
        </p:spPr>
        <p:txBody>
          <a:bodyPr>
            <a:normAutofit fontScale="25000" lnSpcReduction="20000"/>
          </a:bodyPr>
          <a:lstStyle/>
          <a:p>
            <a:pPr marL="171450" lvl="0" indent="-171450">
              <a:buFont typeface="Wingdings" charset="2"/>
              <a:buChar char="ü"/>
            </a:pPr>
            <a:r>
              <a:rPr lang="it-IT" sz="8000" dirty="0" smtClean="0"/>
              <a:t>modifica l’</a:t>
            </a:r>
            <a:r>
              <a:rPr lang="it-IT" sz="8000" b="1" dirty="0" smtClean="0"/>
              <a:t>art. 50 T.U.E.L.</a:t>
            </a:r>
            <a:r>
              <a:rPr lang="it-IT" sz="8000" dirty="0" smtClean="0"/>
              <a:t>, ampliando il potere del </a:t>
            </a:r>
            <a:r>
              <a:rPr lang="it-IT" sz="8000" b="1" dirty="0" smtClean="0"/>
              <a:t>sindaco</a:t>
            </a:r>
            <a:r>
              <a:rPr lang="it-IT" sz="8000" dirty="0" smtClean="0"/>
              <a:t> in materia di </a:t>
            </a:r>
            <a:r>
              <a:rPr lang="it-IT" sz="8000" b="1" dirty="0" smtClean="0"/>
              <a:t>ordinanze contingibili ed urgenti</a:t>
            </a:r>
            <a:r>
              <a:rPr lang="it-IT" sz="8000" dirty="0" smtClean="0"/>
              <a:t>: possibili ordinanze «</a:t>
            </a:r>
            <a:r>
              <a:rPr lang="it-IT" sz="8000" b="1" i="1" dirty="0" smtClean="0"/>
              <a:t>in relazione all’urgente necessità</a:t>
            </a:r>
            <a:r>
              <a:rPr lang="it-IT" sz="8000" dirty="0" smtClean="0"/>
              <a:t>» per «</a:t>
            </a:r>
            <a:r>
              <a:rPr lang="it-IT" sz="8000" b="1" i="1" dirty="0" smtClean="0"/>
              <a:t>superare situazioni di grave incuria o degrado</a:t>
            </a:r>
            <a:r>
              <a:rPr lang="it-IT" sz="8000" dirty="0" smtClean="0"/>
              <a:t>» di </a:t>
            </a:r>
            <a:r>
              <a:rPr lang="it-IT" sz="8000" b="1" dirty="0" smtClean="0"/>
              <a:t>territorio, ambiente</a:t>
            </a:r>
            <a:r>
              <a:rPr lang="it-IT" sz="8000" dirty="0" smtClean="0"/>
              <a:t> e </a:t>
            </a:r>
            <a:r>
              <a:rPr lang="it-IT" sz="8000" b="1" dirty="0" smtClean="0"/>
              <a:t>patrimonio culturale</a:t>
            </a:r>
            <a:r>
              <a:rPr lang="it-IT" sz="8000" dirty="0" smtClean="0"/>
              <a:t>; possibili anche </a:t>
            </a:r>
            <a:r>
              <a:rPr lang="it-IT" sz="8000" b="1" dirty="0" smtClean="0"/>
              <a:t>limitazioni alla vendita e somministrazione di alcolici</a:t>
            </a:r>
            <a:r>
              <a:rPr lang="it-IT" sz="8000" dirty="0" smtClean="0"/>
              <a:t>;</a:t>
            </a:r>
          </a:p>
          <a:p>
            <a:pPr marL="171450" indent="-171450">
              <a:buFont typeface="Wingdings" charset="2"/>
              <a:buChar char="ü"/>
            </a:pPr>
            <a:r>
              <a:rPr lang="it-IT" sz="8000" dirty="0" smtClean="0"/>
              <a:t>il </a:t>
            </a:r>
            <a:r>
              <a:rPr lang="it-IT" sz="8000" b="1" dirty="0" smtClean="0"/>
              <a:t>“</a:t>
            </a:r>
            <a:r>
              <a:rPr lang="it-IT" sz="8000" b="1" i="1" dirty="0" smtClean="0"/>
              <a:t>pacchetto sicurezza</a:t>
            </a:r>
            <a:r>
              <a:rPr lang="it-IT" sz="8000" b="1" dirty="0" smtClean="0"/>
              <a:t>” </a:t>
            </a:r>
            <a:r>
              <a:rPr lang="it-IT" sz="8000" dirty="0" smtClean="0"/>
              <a:t>del</a:t>
            </a:r>
            <a:r>
              <a:rPr lang="it-IT" sz="8000" b="1" dirty="0" smtClean="0"/>
              <a:t> 2008 (L. 125/2008) </a:t>
            </a:r>
            <a:r>
              <a:rPr lang="it-IT" sz="8000" dirty="0" smtClean="0"/>
              <a:t>aveva modificato l’</a:t>
            </a:r>
            <a:r>
              <a:rPr lang="it-IT" sz="8000" b="1" dirty="0" smtClean="0"/>
              <a:t>art. 54, co. 4, T.U.E.L. </a:t>
            </a:r>
            <a:r>
              <a:rPr lang="it-IT" sz="8000" dirty="0" smtClean="0"/>
              <a:t>consentendo al sindaco di adottare </a:t>
            </a:r>
            <a:r>
              <a:rPr lang="it-IT" sz="8000" dirty="0"/>
              <a:t>provvedimenti a «</a:t>
            </a:r>
            <a:r>
              <a:rPr lang="it-IT" sz="8000" i="1" dirty="0"/>
              <a:t>contenuto normativo ed efficacia a tempo indeterminato</a:t>
            </a:r>
            <a:r>
              <a:rPr lang="it-IT" sz="8000" dirty="0"/>
              <a:t>», al fine di prevenire e di eliminare gravi pericoli che minaccino la sicurezza urbana, anche fuori dai casi di contingibilità e </a:t>
            </a:r>
            <a:r>
              <a:rPr lang="it-IT" sz="8000" dirty="0" smtClean="0"/>
              <a:t>urgenza;</a:t>
            </a:r>
          </a:p>
          <a:p>
            <a:pPr marL="171450" indent="-171450">
              <a:buFont typeface="Wingdings" charset="2"/>
              <a:buChar char="ü"/>
            </a:pPr>
            <a:r>
              <a:rPr lang="it-IT" sz="8000" dirty="0" smtClean="0"/>
              <a:t>la norma del 2008 è stata dichiarata </a:t>
            </a:r>
            <a:r>
              <a:rPr lang="it-IT" sz="8000" b="1" dirty="0" smtClean="0"/>
              <a:t>illegittima</a:t>
            </a:r>
            <a:r>
              <a:rPr lang="it-IT" sz="8000" dirty="0" smtClean="0"/>
              <a:t> dalla </a:t>
            </a:r>
            <a:r>
              <a:rPr lang="it-IT" sz="8000" b="1" dirty="0" smtClean="0"/>
              <a:t>Corte</a:t>
            </a:r>
            <a:r>
              <a:rPr lang="it-IT" sz="8000" dirty="0" smtClean="0"/>
              <a:t> </a:t>
            </a:r>
            <a:r>
              <a:rPr lang="it-IT" sz="8000" b="1" dirty="0" smtClean="0"/>
              <a:t>costituzionale</a:t>
            </a:r>
            <a:r>
              <a:rPr lang="it-IT" sz="8000" dirty="0" smtClean="0"/>
              <a:t>, con </a:t>
            </a:r>
            <a:r>
              <a:rPr lang="it-IT" sz="8000" b="1" dirty="0" smtClean="0"/>
              <a:t>sentenza n. 115 </a:t>
            </a:r>
            <a:r>
              <a:rPr lang="it-IT" sz="8000" dirty="0" smtClean="0"/>
              <a:t>del</a:t>
            </a:r>
            <a:r>
              <a:rPr lang="it-IT" sz="8000" b="1" dirty="0" smtClean="0"/>
              <a:t> 2011</a:t>
            </a:r>
            <a:r>
              <a:rPr lang="it-IT" sz="8000" dirty="0" smtClean="0"/>
              <a:t>: il </a:t>
            </a:r>
            <a:r>
              <a:rPr lang="it-IT" sz="8000" b="1" dirty="0" smtClean="0"/>
              <a:t>potere </a:t>
            </a:r>
            <a:r>
              <a:rPr lang="it-IT" sz="8000" b="1" dirty="0"/>
              <a:t>di ordinanza</a:t>
            </a:r>
            <a:r>
              <a:rPr lang="it-IT" sz="8000" dirty="0"/>
              <a:t> dev’essere </a:t>
            </a:r>
            <a:r>
              <a:rPr lang="it-IT" sz="8000" b="1" dirty="0"/>
              <a:t>circoscritto</a:t>
            </a:r>
            <a:r>
              <a:rPr lang="it-IT" sz="8000" dirty="0"/>
              <a:t> e rispettare il </a:t>
            </a:r>
            <a:r>
              <a:rPr lang="it-IT" sz="8000" b="1" dirty="0"/>
              <a:t>principio</a:t>
            </a:r>
            <a:r>
              <a:rPr lang="it-IT" sz="8000" dirty="0"/>
              <a:t> </a:t>
            </a:r>
            <a:r>
              <a:rPr lang="it-IT" sz="8000" b="1" dirty="0"/>
              <a:t>di</a:t>
            </a:r>
            <a:r>
              <a:rPr lang="it-IT" sz="8000" dirty="0"/>
              <a:t> </a:t>
            </a:r>
            <a:r>
              <a:rPr lang="it-IT" sz="8000" b="1" dirty="0"/>
              <a:t>legalità </a:t>
            </a:r>
            <a:r>
              <a:rPr lang="it-IT" sz="8000" b="1" dirty="0" smtClean="0"/>
              <a:t>sostanziale</a:t>
            </a:r>
            <a:r>
              <a:rPr lang="it-IT" sz="8000" dirty="0" smtClean="0"/>
              <a:t>: il </a:t>
            </a:r>
            <a:r>
              <a:rPr lang="it-IT" sz="8000" b="1" dirty="0"/>
              <a:t>potere</a:t>
            </a:r>
            <a:r>
              <a:rPr lang="it-IT" sz="8000" dirty="0"/>
              <a:t> dev’essere </a:t>
            </a:r>
            <a:r>
              <a:rPr lang="it-IT" sz="8000" b="1" dirty="0" err="1"/>
              <a:t>pre</a:t>
            </a:r>
            <a:r>
              <a:rPr lang="it-IT" sz="8000" b="1" dirty="0"/>
              <a:t>-determinato </a:t>
            </a:r>
            <a:r>
              <a:rPr lang="it-IT" sz="8000" dirty="0"/>
              <a:t>nel </a:t>
            </a:r>
            <a:r>
              <a:rPr lang="it-IT" sz="8000" b="1" dirty="0"/>
              <a:t>contenuto</a:t>
            </a:r>
            <a:r>
              <a:rPr lang="it-IT" sz="8000" dirty="0"/>
              <a:t> e nelle </a:t>
            </a:r>
            <a:r>
              <a:rPr lang="it-IT" sz="8000" b="1" dirty="0" smtClean="0"/>
              <a:t>modalità</a:t>
            </a:r>
            <a:endParaRPr lang="it-IT" sz="80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13560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" y="1204651"/>
            <a:ext cx="7950169" cy="31625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DECRETO “MINNITI”:</a:t>
            </a:r>
            <a:br>
              <a:rPr lang="it-IT" sz="3300" dirty="0" smtClean="0"/>
            </a:br>
            <a:r>
              <a:rPr lang="it-IT" sz="3300" dirty="0" smtClean="0"/>
              <a:t>LE NUOVE MISURE DI PREVENZIONE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121233"/>
            <a:ext cx="9143999" cy="4736767"/>
          </a:xfrm>
        </p:spPr>
        <p:txBody>
          <a:bodyPr>
            <a:normAutofit fontScale="32500" lnSpcReduction="20000"/>
          </a:bodyPr>
          <a:lstStyle/>
          <a:p>
            <a:pPr marL="171450" lvl="0" indent="-171450">
              <a:buFont typeface="Wingdings" charset="2"/>
              <a:buChar char="ü"/>
            </a:pPr>
            <a:r>
              <a:rPr lang="it-IT" sz="7600" dirty="0" smtClean="0"/>
              <a:t>oltre alla </a:t>
            </a:r>
            <a:r>
              <a:rPr lang="it-IT" sz="7600" b="1" dirty="0" smtClean="0"/>
              <a:t>sanzione pecuniaria</a:t>
            </a:r>
            <a:r>
              <a:rPr lang="it-IT" sz="7600" dirty="0" smtClean="0"/>
              <a:t>, introduce l’inedito </a:t>
            </a:r>
            <a:r>
              <a:rPr lang="it-IT" sz="7600" b="1" dirty="0" smtClean="0"/>
              <a:t>ordine di allontanamento </a:t>
            </a:r>
            <a:r>
              <a:rPr lang="it-IT" sz="7600" dirty="0" smtClean="0"/>
              <a:t>del </a:t>
            </a:r>
            <a:r>
              <a:rPr lang="it-IT" sz="7600" b="1" dirty="0" smtClean="0"/>
              <a:t>sindaco</a:t>
            </a:r>
            <a:r>
              <a:rPr lang="it-IT" sz="7600" dirty="0" smtClean="0"/>
              <a:t> (per </a:t>
            </a:r>
            <a:r>
              <a:rPr lang="it-IT" sz="7600" b="1" dirty="0" smtClean="0"/>
              <a:t>48</a:t>
            </a:r>
            <a:r>
              <a:rPr lang="it-IT" sz="7600" dirty="0" smtClean="0"/>
              <a:t> </a:t>
            </a:r>
            <a:r>
              <a:rPr lang="it-IT" sz="7600" b="1" dirty="0" smtClean="0"/>
              <a:t>ore</a:t>
            </a:r>
            <a:r>
              <a:rPr lang="it-IT" sz="7600" dirty="0" smtClean="0"/>
              <a:t>) – c.d.</a:t>
            </a:r>
            <a:r>
              <a:rPr lang="it-IT" sz="7600" b="1" dirty="0" smtClean="0"/>
              <a:t> D.A.SPO. urbano </a:t>
            </a:r>
            <a:r>
              <a:rPr lang="it-IT" sz="7600" dirty="0" smtClean="0"/>
              <a:t>– provvedimento </a:t>
            </a:r>
            <a:r>
              <a:rPr lang="it-IT" sz="7600" b="1" dirty="0" smtClean="0"/>
              <a:t>amministrativo</a:t>
            </a:r>
            <a:r>
              <a:rPr lang="it-IT" sz="7600" dirty="0" smtClean="0"/>
              <a:t>;</a:t>
            </a:r>
          </a:p>
          <a:p>
            <a:pPr marL="171450" lvl="0" indent="-171450">
              <a:buFont typeface="Wingdings" charset="2"/>
              <a:buChar char="ü"/>
            </a:pPr>
            <a:r>
              <a:rPr lang="it-IT" sz="7600" dirty="0" smtClean="0"/>
              <a:t>in caso di violazione dell’ordine, il </a:t>
            </a:r>
            <a:r>
              <a:rPr lang="it-IT" sz="7600" b="1" dirty="0" smtClean="0"/>
              <a:t>questore</a:t>
            </a:r>
            <a:r>
              <a:rPr lang="it-IT" sz="7600" dirty="0" smtClean="0"/>
              <a:t> può disporre il </a:t>
            </a:r>
            <a:r>
              <a:rPr lang="it-IT" sz="7600" b="1" dirty="0" smtClean="0"/>
              <a:t>divieto di accesso </a:t>
            </a:r>
            <a:r>
              <a:rPr lang="it-IT" sz="7600" dirty="0" smtClean="0"/>
              <a:t>ad una o più </a:t>
            </a:r>
            <a:r>
              <a:rPr lang="it-IT" sz="7600" b="1" dirty="0" smtClean="0"/>
              <a:t>aree</a:t>
            </a:r>
            <a:r>
              <a:rPr lang="it-IT" sz="7600" dirty="0" smtClean="0"/>
              <a:t> </a:t>
            </a:r>
            <a:r>
              <a:rPr lang="it-IT" sz="7600" b="1" dirty="0" smtClean="0"/>
              <a:t>individuate</a:t>
            </a:r>
            <a:r>
              <a:rPr lang="it-IT" sz="7600" dirty="0" smtClean="0"/>
              <a:t> – provvedimento </a:t>
            </a:r>
            <a:r>
              <a:rPr lang="it-IT" sz="7600" b="1" dirty="0" smtClean="0"/>
              <a:t>amministrativo</a:t>
            </a:r>
            <a:r>
              <a:rPr lang="it-IT" sz="7600" dirty="0" smtClean="0"/>
              <a:t>;</a:t>
            </a:r>
          </a:p>
          <a:p>
            <a:pPr marL="171450" lvl="0" indent="-171450">
              <a:buFont typeface="Wingdings" charset="2"/>
              <a:buChar char="ü"/>
            </a:pPr>
            <a:r>
              <a:rPr lang="it-IT" sz="7600" dirty="0" smtClean="0"/>
              <a:t>reintrodotta la </a:t>
            </a:r>
            <a:r>
              <a:rPr lang="it-IT" sz="7600" b="1" dirty="0" smtClean="0"/>
              <a:t>misura di prevenzione </a:t>
            </a:r>
            <a:r>
              <a:rPr lang="it-IT" sz="7600" dirty="0" smtClean="0"/>
              <a:t>(</a:t>
            </a:r>
            <a:r>
              <a:rPr lang="it-IT" sz="7600" i="1" dirty="0" smtClean="0"/>
              <a:t>divieto di accesso a pubblici esercizi</a:t>
            </a:r>
            <a:r>
              <a:rPr lang="it-IT" sz="7600" dirty="0" smtClean="0"/>
              <a:t>) per soggetti </a:t>
            </a:r>
            <a:r>
              <a:rPr lang="it-IT" sz="7600" b="1" dirty="0" smtClean="0"/>
              <a:t>condannati</a:t>
            </a:r>
            <a:r>
              <a:rPr lang="it-IT" sz="7600" dirty="0" smtClean="0"/>
              <a:t>, anche</a:t>
            </a:r>
            <a:r>
              <a:rPr lang="it-IT" sz="7600" i="1" dirty="0" smtClean="0"/>
              <a:t> </a:t>
            </a:r>
            <a:r>
              <a:rPr lang="it-IT" sz="7600" b="1" i="1" dirty="0" smtClean="0"/>
              <a:t>non</a:t>
            </a:r>
            <a:r>
              <a:rPr lang="it-IT" sz="7600" b="1" dirty="0" smtClean="0"/>
              <a:t> definitivi</a:t>
            </a:r>
            <a:r>
              <a:rPr lang="it-IT" sz="7600" dirty="0" smtClean="0"/>
              <a:t>, per </a:t>
            </a:r>
            <a:r>
              <a:rPr lang="it-IT" sz="7600" b="1" dirty="0" smtClean="0"/>
              <a:t>stupefacenti </a:t>
            </a:r>
            <a:r>
              <a:rPr lang="it-IT" sz="7600" dirty="0" smtClean="0"/>
              <a:t>(sulla falsariga del vecchio art. 75-</a:t>
            </a:r>
            <a:r>
              <a:rPr lang="it-IT" sz="7600" i="1" dirty="0" smtClean="0"/>
              <a:t>bis</a:t>
            </a:r>
            <a:r>
              <a:rPr lang="it-IT" sz="7600" dirty="0" smtClean="0"/>
              <a:t>); possibilità di aggravamento (</a:t>
            </a:r>
            <a:r>
              <a:rPr lang="it-IT" sz="7600" i="1" dirty="0" smtClean="0"/>
              <a:t>obbligo di presentazione Autorità, divieto di allontanarsi dal comune, etc.</a:t>
            </a:r>
            <a:r>
              <a:rPr lang="it-IT" sz="7600" dirty="0" smtClean="0"/>
              <a:t>)</a:t>
            </a:r>
            <a:r>
              <a:rPr lang="it-IT" sz="7600" i="1" dirty="0" smtClean="0"/>
              <a:t> </a:t>
            </a:r>
            <a:r>
              <a:rPr lang="it-IT" sz="7600" dirty="0" smtClean="0"/>
              <a:t>provvedimento </a:t>
            </a:r>
            <a:r>
              <a:rPr lang="it-IT" sz="7600" b="1" dirty="0" smtClean="0"/>
              <a:t>amministrativo</a:t>
            </a:r>
            <a:r>
              <a:rPr lang="it-IT" sz="7600" dirty="0" smtClean="0"/>
              <a:t>, </a:t>
            </a:r>
            <a:r>
              <a:rPr lang="it-IT" sz="7600" i="1" dirty="0" smtClean="0"/>
              <a:t>ma </a:t>
            </a:r>
            <a:r>
              <a:rPr lang="it-IT" sz="7600" b="1" dirty="0" smtClean="0"/>
              <a:t>giurisdizionale </a:t>
            </a:r>
            <a:r>
              <a:rPr lang="it-IT" sz="7600" dirty="0" smtClean="0"/>
              <a:t>se aggravato</a:t>
            </a:r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242550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50" y="3146780"/>
            <a:ext cx="5753829" cy="3711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DECRETO “MINNITI”:</a:t>
            </a:r>
            <a:br>
              <a:rPr lang="it-IT" sz="3300" dirty="0" smtClean="0"/>
            </a:br>
            <a:r>
              <a:rPr lang="it-IT" sz="3300" dirty="0" smtClean="0"/>
              <a:t>ALTRE DISPOSIZIONI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05948"/>
            <a:ext cx="9143999" cy="391794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charset="2"/>
              <a:buChar char="ü"/>
            </a:pPr>
            <a:r>
              <a:rPr lang="it-IT" sz="2100" dirty="0"/>
              <a:t>sanzioni pecuniarie fino ad </a:t>
            </a:r>
            <a:r>
              <a:rPr lang="it-IT" sz="2100" b="1" dirty="0"/>
              <a:t>€ 3.500 </a:t>
            </a:r>
            <a:r>
              <a:rPr lang="it-IT" sz="2100" dirty="0"/>
              <a:t>per i </a:t>
            </a:r>
            <a:r>
              <a:rPr lang="it-IT" sz="2100" b="1" dirty="0"/>
              <a:t>parcheggiatori abusivi</a:t>
            </a:r>
            <a:r>
              <a:rPr lang="it-IT" sz="2100" dirty="0" smtClean="0"/>
              <a:t>;</a:t>
            </a:r>
          </a:p>
          <a:p>
            <a:pPr marL="342900" lvl="0" indent="-342900">
              <a:buFont typeface="Wingdings" charset="2"/>
              <a:buChar char="ü"/>
            </a:pPr>
            <a:r>
              <a:rPr lang="it-IT" sz="2100" dirty="0" smtClean="0"/>
              <a:t>modifica </a:t>
            </a:r>
            <a:r>
              <a:rPr lang="it-IT" sz="2100" dirty="0"/>
              <a:t>dell’</a:t>
            </a:r>
            <a:r>
              <a:rPr lang="it-IT" sz="2100" b="1" dirty="0"/>
              <a:t>art. 639 c.p. </a:t>
            </a:r>
            <a:r>
              <a:rPr lang="it-IT" sz="2100" dirty="0"/>
              <a:t>(possibilità per il giudice di disporre l’</a:t>
            </a:r>
            <a:r>
              <a:rPr lang="it-IT" sz="2100" b="1" dirty="0"/>
              <a:t>obbligo di ripristino </a:t>
            </a:r>
            <a:r>
              <a:rPr lang="it-IT" sz="2100" dirty="0"/>
              <a:t>e di </a:t>
            </a:r>
            <a:r>
              <a:rPr lang="it-IT" sz="2100" b="1" dirty="0"/>
              <a:t>ripulitura</a:t>
            </a:r>
            <a:r>
              <a:rPr lang="it-IT" sz="2100" dirty="0"/>
              <a:t> dei </a:t>
            </a:r>
            <a:r>
              <a:rPr lang="it-IT" sz="2100" b="1" dirty="0"/>
              <a:t>luoghi imbrattati</a:t>
            </a:r>
            <a:r>
              <a:rPr lang="it-IT" sz="2100" dirty="0"/>
              <a:t>)</a:t>
            </a:r>
            <a:r>
              <a:rPr lang="it-IT" sz="2100" dirty="0" smtClean="0"/>
              <a:t>;</a:t>
            </a:r>
          </a:p>
          <a:p>
            <a:pPr marL="342900" lvl="0" indent="-342900">
              <a:buFont typeface="Wingdings" charset="2"/>
              <a:buChar char="ü"/>
            </a:pPr>
            <a:r>
              <a:rPr lang="it-IT" sz="2100" b="1" dirty="0" smtClean="0"/>
              <a:t>modifiche </a:t>
            </a:r>
            <a:r>
              <a:rPr lang="it-IT" sz="2100" b="1" dirty="0"/>
              <a:t>all’art. 15 D. Lgs. 159/2011</a:t>
            </a:r>
            <a:r>
              <a:rPr lang="it-IT" sz="2100" dirty="0"/>
              <a:t>: tra gli «</a:t>
            </a:r>
            <a:r>
              <a:rPr lang="it-IT" sz="2100" b="1" i="1" dirty="0"/>
              <a:t>elementi di fatto</a:t>
            </a:r>
            <a:r>
              <a:rPr lang="it-IT" sz="2100" dirty="0"/>
              <a:t>» da cui si può desumere la </a:t>
            </a:r>
            <a:r>
              <a:rPr lang="it-IT" sz="2100" b="1" dirty="0"/>
              <a:t>pericolosità sociale </a:t>
            </a:r>
            <a:r>
              <a:rPr lang="it-IT" sz="2100" dirty="0"/>
              <a:t>(per le misure di prevenzione “tipiche”) </a:t>
            </a:r>
            <a:r>
              <a:rPr lang="it-IT" sz="2100" dirty="0" smtClean="0"/>
              <a:t>anche le </a:t>
            </a:r>
            <a:r>
              <a:rPr lang="it-IT" sz="2100" b="1" dirty="0"/>
              <a:t>violazioni al foglio di via obbligatorio </a:t>
            </a:r>
            <a:r>
              <a:rPr lang="it-IT" sz="2100" dirty="0"/>
              <a:t>e del </a:t>
            </a:r>
            <a:r>
              <a:rPr lang="it-IT" sz="2100" b="1" dirty="0"/>
              <a:t>divieto di frequentare determinati luoghi</a:t>
            </a:r>
            <a:r>
              <a:rPr lang="it-IT" sz="2100" dirty="0" smtClean="0"/>
              <a:t>;</a:t>
            </a:r>
          </a:p>
          <a:p>
            <a:pPr marL="342900" lvl="0" indent="-342900">
              <a:buFont typeface="Wingdings" charset="2"/>
              <a:buChar char="ü"/>
            </a:pPr>
            <a:r>
              <a:rPr lang="it-IT" sz="2100" b="1" dirty="0" smtClean="0"/>
              <a:t>obblighi </a:t>
            </a:r>
            <a:r>
              <a:rPr lang="it-IT" sz="2100" b="1" dirty="0"/>
              <a:t>e prescrizioni della sorveglianza speciale di P.S</a:t>
            </a:r>
            <a:r>
              <a:rPr lang="it-IT" sz="2100" dirty="0"/>
              <a:t>. potranno essere disposti – con il consenso dell’interessato – con il c.d. “</a:t>
            </a:r>
            <a:r>
              <a:rPr lang="it-IT" sz="2100" b="1" dirty="0"/>
              <a:t>braccialetto elettronico</a:t>
            </a:r>
            <a:r>
              <a:rPr lang="it-IT" sz="21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84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1" y="1205948"/>
            <a:ext cx="8018962" cy="27701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ALCUNE NOZIONI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43833"/>
            <a:ext cx="9144000" cy="4399594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l’</a:t>
            </a:r>
            <a:r>
              <a:rPr lang="it-IT" sz="2400" b="1" i="1" dirty="0" smtClean="0"/>
              <a:t>ordine </a:t>
            </a:r>
            <a:r>
              <a:rPr lang="it-IT" sz="2400" b="1" i="1" dirty="0"/>
              <a:t>pubblico</a:t>
            </a:r>
            <a:r>
              <a:rPr lang="it-IT" sz="2400" dirty="0"/>
              <a:t> attiene alla </a:t>
            </a:r>
            <a:r>
              <a:rPr lang="it-IT" sz="2400" b="1" dirty="0"/>
              <a:t>pacifica</a:t>
            </a:r>
            <a:r>
              <a:rPr lang="it-IT" sz="2400" dirty="0"/>
              <a:t> </a:t>
            </a:r>
            <a:r>
              <a:rPr lang="it-IT" sz="2400" b="1" dirty="0"/>
              <a:t>convivenza </a:t>
            </a:r>
            <a:r>
              <a:rPr lang="it-IT" sz="2400" b="1" dirty="0" smtClean="0"/>
              <a:t>sociale</a:t>
            </a:r>
            <a:r>
              <a:rPr lang="it-IT" sz="2400" dirty="0" smtClean="0"/>
              <a:t>, </a:t>
            </a:r>
            <a:endParaRPr lang="it-IT" sz="2000" dirty="0" smtClean="0"/>
          </a:p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la</a:t>
            </a:r>
            <a:r>
              <a:rPr lang="it-IT" sz="2400" b="1" dirty="0" smtClean="0"/>
              <a:t> </a:t>
            </a:r>
            <a:r>
              <a:rPr lang="it-IT" sz="2400" b="1" i="1" dirty="0" smtClean="0"/>
              <a:t>sicurezza </a:t>
            </a:r>
            <a:r>
              <a:rPr lang="it-IT" sz="2400" b="1" i="1" dirty="0"/>
              <a:t>pubblica</a:t>
            </a:r>
            <a:r>
              <a:rPr lang="it-IT" sz="2400" i="1" dirty="0"/>
              <a:t> </a:t>
            </a:r>
            <a:r>
              <a:rPr lang="it-IT" sz="2400" dirty="0" smtClean="0"/>
              <a:t>consiste </a:t>
            </a:r>
            <a:r>
              <a:rPr lang="it-IT" sz="2400" dirty="0"/>
              <a:t>nell’</a:t>
            </a:r>
            <a:r>
              <a:rPr lang="it-IT" sz="2400" b="1" dirty="0"/>
              <a:t>attività di vigilanza e prevenzione che le forze dell’ordine esplicano per tutelare </a:t>
            </a:r>
            <a:r>
              <a:rPr lang="it-IT" sz="2400" b="1" dirty="0" err="1" smtClean="0"/>
              <a:t>l’o.p.</a:t>
            </a:r>
            <a:r>
              <a:rPr lang="it-IT" sz="2400" b="1" dirty="0" smtClean="0"/>
              <a:t> </a:t>
            </a:r>
            <a:r>
              <a:rPr lang="it-IT" sz="2400" dirty="0" smtClean="0"/>
              <a:t>(</a:t>
            </a:r>
            <a:r>
              <a:rPr lang="it-IT" sz="2400" b="1" dirty="0" smtClean="0"/>
              <a:t>C</a:t>
            </a:r>
            <a:r>
              <a:rPr lang="it-IT" sz="2400" b="1" dirty="0"/>
              <a:t>. cost. 4/1977; 133/1992; 62/1994</a:t>
            </a:r>
            <a:r>
              <a:rPr lang="it-IT" sz="2400" dirty="0" smtClean="0"/>
              <a:t>);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la </a:t>
            </a:r>
            <a:r>
              <a:rPr lang="it-IT" sz="2400" b="1" i="1" dirty="0" smtClean="0"/>
              <a:t>pericolosità sociale</a:t>
            </a:r>
            <a:r>
              <a:rPr lang="it-IT" sz="2400" dirty="0" smtClean="0"/>
              <a:t> (per la </a:t>
            </a:r>
            <a:r>
              <a:rPr lang="it-IT" sz="2400" b="1" i="1" dirty="0" smtClean="0"/>
              <a:t>sicurezza pubblica</a:t>
            </a:r>
            <a:r>
              <a:rPr lang="it-IT" sz="2400" dirty="0" smtClean="0"/>
              <a:t>) è quella propria delle </a:t>
            </a:r>
            <a:r>
              <a:rPr lang="it-IT" sz="2400" b="1" dirty="0" smtClean="0"/>
              <a:t>misure di prevenzione</a:t>
            </a:r>
            <a:r>
              <a:rPr lang="it-IT" sz="2400" dirty="0" smtClean="0"/>
              <a:t> ed è diversa dalla nozione generale dell’</a:t>
            </a:r>
            <a:r>
              <a:rPr lang="it-IT" sz="2400" b="1" dirty="0" smtClean="0"/>
              <a:t>art. 203 c.p. </a:t>
            </a:r>
            <a:r>
              <a:rPr lang="it-IT" sz="2400" dirty="0" smtClean="0"/>
              <a:t>per le </a:t>
            </a:r>
            <a:r>
              <a:rPr lang="it-IT" sz="2400" b="1" dirty="0" smtClean="0"/>
              <a:t>misure di sicurezza</a:t>
            </a:r>
            <a:r>
              <a:rPr lang="it-IT" sz="2400" dirty="0"/>
              <a:t> </a:t>
            </a:r>
            <a:r>
              <a:rPr lang="it-IT" sz="2400" dirty="0" smtClean="0"/>
              <a:t>(</a:t>
            </a:r>
            <a:r>
              <a:rPr lang="it-IT" sz="2400" b="1" dirty="0" smtClean="0"/>
              <a:t>C. cost. 321/2004</a:t>
            </a:r>
            <a:r>
              <a:rPr lang="it-IT" sz="2400" dirty="0" smtClean="0"/>
              <a:t>; </a:t>
            </a:r>
            <a:r>
              <a:rPr lang="it-IT" sz="2000" i="1" dirty="0" smtClean="0"/>
              <a:t>v. però</a:t>
            </a:r>
            <a:r>
              <a:rPr lang="it-IT" sz="2400" i="1" dirty="0" smtClean="0"/>
              <a:t> </a:t>
            </a:r>
            <a:r>
              <a:rPr lang="it-IT" sz="2400" b="1" dirty="0" smtClean="0"/>
              <a:t>291/2013</a:t>
            </a:r>
            <a:r>
              <a:rPr lang="it-IT" sz="2400" dirty="0" smtClean="0"/>
              <a:t>);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400" dirty="0" smtClean="0"/>
              <a:t>richiamo al </a:t>
            </a:r>
            <a:r>
              <a:rPr lang="it-IT" sz="2400" b="1" dirty="0" smtClean="0"/>
              <a:t>D. Lgs. 159/2011 </a:t>
            </a:r>
            <a:r>
              <a:rPr lang="it-IT" sz="2400" dirty="0" smtClean="0"/>
              <a:t>(per la </a:t>
            </a:r>
            <a:r>
              <a:rPr lang="it-IT" sz="2400" b="1" i="1" dirty="0" smtClean="0"/>
              <a:t>pericolosità sociale</a:t>
            </a:r>
            <a:r>
              <a:rPr lang="it-IT" sz="2400" dirty="0" smtClean="0"/>
              <a:t>) ed alla </a:t>
            </a:r>
            <a:r>
              <a:rPr lang="it-IT" sz="2400" b="1" dirty="0" smtClean="0"/>
              <a:t>L. 401/1989 </a:t>
            </a:r>
            <a:r>
              <a:rPr lang="it-IT" sz="2400" dirty="0" smtClean="0"/>
              <a:t>(disciplina del </a:t>
            </a:r>
            <a:r>
              <a:rPr lang="it-IT" sz="2400" b="1" dirty="0" smtClean="0"/>
              <a:t>D.A.SPO.</a:t>
            </a:r>
            <a:r>
              <a:rPr lang="it-IT" sz="2400" dirty="0" smtClean="0"/>
              <a:t>)</a:t>
            </a:r>
          </a:p>
          <a:p>
            <a:endParaRPr lang="it-IT" sz="2400" dirty="0"/>
          </a:p>
        </p:txBody>
      </p:sp>
      <p:pic>
        <p:nvPicPr>
          <p:cNvPr id="4" name="Immagin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18" y="-8393"/>
            <a:ext cx="1731082" cy="12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89" y="207403"/>
            <a:ext cx="5957430" cy="261735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LE SINGOLE MISURE: DEL </a:t>
            </a:r>
            <a:r>
              <a:rPr lang="it-IT" sz="3300" i="1" dirty="0" smtClean="0"/>
              <a:t>SINDACO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04551"/>
            <a:ext cx="9143999" cy="4553450"/>
          </a:xfrm>
        </p:spPr>
        <p:txBody>
          <a:bodyPr>
            <a:normAutofit fontScale="40000" lnSpcReduction="20000"/>
          </a:bodyPr>
          <a:lstStyle/>
          <a:p>
            <a:pPr marL="685800" lvl="0" indent="-685800">
              <a:buFont typeface="Wingdings" charset="2"/>
              <a:buChar char="ü"/>
            </a:pPr>
            <a:r>
              <a:rPr lang="it-IT" sz="6500" b="1" dirty="0" smtClean="0"/>
              <a:t>sanzione amministrativa pecuniaria da 100 e 300 euro (art. 9);</a:t>
            </a:r>
          </a:p>
          <a:p>
            <a:pPr marL="685800" lvl="0" indent="-685800">
              <a:buFont typeface="Wingdings" charset="2"/>
              <a:buChar char="ü"/>
            </a:pPr>
            <a:r>
              <a:rPr lang="it-IT" sz="6500" b="1" dirty="0" smtClean="0"/>
              <a:t>allontanamento dal luogo in cui è stato commesso il fatto (artt. </a:t>
            </a:r>
            <a:r>
              <a:rPr lang="it-IT" sz="6500" b="1" dirty="0" smtClean="0"/>
              <a:t>9, co. 1, </a:t>
            </a:r>
            <a:r>
              <a:rPr lang="it-IT" sz="6500" b="1" dirty="0" smtClean="0"/>
              <a:t>e </a:t>
            </a:r>
            <a:r>
              <a:rPr lang="it-IT" sz="6500" b="1" dirty="0" smtClean="0"/>
              <a:t>10, co. 1)</a:t>
            </a:r>
            <a:r>
              <a:rPr lang="it-IT" sz="6500" b="1" dirty="0" smtClean="0"/>
              <a:t>:</a:t>
            </a:r>
          </a:p>
          <a:p>
            <a:pPr marL="685800" lvl="0" indent="-685800">
              <a:spcBef>
                <a:spcPts val="1400"/>
              </a:spcBef>
              <a:buFontTx/>
              <a:buChar char="-"/>
            </a:pPr>
            <a:r>
              <a:rPr lang="it-IT" sz="5000" dirty="0" smtClean="0"/>
              <a:t>rivolto </a:t>
            </a:r>
            <a:r>
              <a:rPr lang="it-IT" sz="5000" b="1" dirty="0" smtClean="0"/>
              <a:t>per iscritto </a:t>
            </a:r>
            <a:r>
              <a:rPr lang="it-IT" sz="5000" dirty="0" smtClean="0"/>
              <a:t>dall’organo accertatore (art. 13 L. 689/1981);</a:t>
            </a:r>
          </a:p>
          <a:p>
            <a:pPr marL="685800" lvl="0" indent="-685800">
              <a:spcBef>
                <a:spcPts val="1400"/>
              </a:spcBef>
              <a:buFontTx/>
              <a:buChar char="-"/>
            </a:pPr>
            <a:r>
              <a:rPr lang="it-IT" sz="5000" i="1" u="sng" dirty="0" smtClean="0"/>
              <a:t>non</a:t>
            </a:r>
            <a:r>
              <a:rPr lang="it-IT" sz="5000" b="1" dirty="0" smtClean="0"/>
              <a:t> </a:t>
            </a:r>
            <a:r>
              <a:rPr lang="it-IT" sz="5000" dirty="0" smtClean="0"/>
              <a:t>vi è </a:t>
            </a:r>
            <a:r>
              <a:rPr lang="it-IT" sz="5000" b="1" dirty="0" smtClean="0"/>
              <a:t>obbligo</a:t>
            </a:r>
            <a:r>
              <a:rPr lang="it-IT" sz="5000" dirty="0" smtClean="0"/>
              <a:t> </a:t>
            </a:r>
            <a:r>
              <a:rPr lang="it-IT" sz="5000" dirty="0" smtClean="0"/>
              <a:t>di </a:t>
            </a:r>
            <a:r>
              <a:rPr lang="it-IT" sz="5000" b="1" dirty="0" smtClean="0"/>
              <a:t>motivazione specifica</a:t>
            </a:r>
            <a:r>
              <a:rPr lang="it-IT" sz="5000" dirty="0" smtClean="0"/>
              <a:t>: </a:t>
            </a:r>
            <a:r>
              <a:rPr lang="it-IT" sz="5000" dirty="0" smtClean="0"/>
              <a:t>si </a:t>
            </a:r>
            <a:r>
              <a:rPr lang="it-IT" sz="5000" dirty="0" smtClean="0"/>
              <a:t>può ridurre a </a:t>
            </a:r>
            <a:r>
              <a:rPr lang="it-IT" sz="5000" b="1" dirty="0" smtClean="0"/>
              <a:t>modelli</a:t>
            </a:r>
            <a:r>
              <a:rPr lang="it-IT" sz="5000" dirty="0" smtClean="0"/>
              <a:t> </a:t>
            </a:r>
            <a:r>
              <a:rPr lang="it-IT" sz="5000" b="1" dirty="0" smtClean="0"/>
              <a:t>prestampati </a:t>
            </a:r>
            <a:r>
              <a:rPr lang="it-IT" sz="5000" dirty="0" smtClean="0"/>
              <a:t>(= contravvenzioni)</a:t>
            </a:r>
            <a:r>
              <a:rPr lang="it-IT" sz="5000" dirty="0" smtClean="0"/>
              <a:t>;</a:t>
            </a:r>
            <a:endParaRPr lang="it-IT" sz="5000" dirty="0" smtClean="0"/>
          </a:p>
          <a:p>
            <a:pPr marL="685800" lvl="0" indent="-685800">
              <a:spcBef>
                <a:spcPts val="1400"/>
              </a:spcBef>
              <a:buFontTx/>
              <a:buChar char="-"/>
            </a:pPr>
            <a:r>
              <a:rPr lang="it-IT" sz="5000" b="1" dirty="0" smtClean="0"/>
              <a:t>durata massima </a:t>
            </a:r>
            <a:r>
              <a:rPr lang="it-IT" sz="5000" dirty="0" smtClean="0"/>
              <a:t>di </a:t>
            </a:r>
            <a:r>
              <a:rPr lang="it-IT" sz="5000" b="1" dirty="0" smtClean="0"/>
              <a:t>48 ore </a:t>
            </a:r>
            <a:r>
              <a:rPr lang="it-IT" sz="5000" dirty="0" smtClean="0"/>
              <a:t>dall’accertamento del fatto;</a:t>
            </a:r>
          </a:p>
          <a:p>
            <a:pPr marL="685800" lvl="0" indent="-685800">
              <a:spcBef>
                <a:spcPts val="1400"/>
              </a:spcBef>
              <a:buFontTx/>
              <a:buChar char="-"/>
            </a:pPr>
            <a:r>
              <a:rPr lang="it-IT" sz="5000" dirty="0" smtClean="0"/>
              <a:t>in caso di inosservanza, </a:t>
            </a:r>
            <a:r>
              <a:rPr lang="it-IT" sz="5000" b="1" dirty="0" smtClean="0"/>
              <a:t>sanzione amministrativa raddoppiata</a:t>
            </a:r>
            <a:r>
              <a:rPr lang="it-IT" sz="5000" dirty="0" smtClean="0"/>
              <a:t>;</a:t>
            </a:r>
          </a:p>
          <a:p>
            <a:pPr marL="685800" lvl="0" indent="-685800">
              <a:spcBef>
                <a:spcPts val="1400"/>
              </a:spcBef>
              <a:buFontTx/>
              <a:buChar char="-"/>
            </a:pPr>
            <a:r>
              <a:rPr lang="it-IT" sz="5000" dirty="0" smtClean="0"/>
              <a:t>copia del provvedimento </a:t>
            </a:r>
            <a:r>
              <a:rPr lang="it-IT" sz="5000" b="1" dirty="0" smtClean="0"/>
              <a:t>trasmessa al questore;</a:t>
            </a:r>
          </a:p>
          <a:p>
            <a:pPr marL="685800" lvl="0" indent="-685800">
              <a:spcBef>
                <a:spcPts val="1400"/>
              </a:spcBef>
              <a:buFontTx/>
              <a:buChar char="-"/>
            </a:pPr>
            <a:r>
              <a:rPr lang="it-IT" sz="5000" dirty="0" smtClean="0"/>
              <a:t>rinvio alla disciplina della</a:t>
            </a:r>
            <a:r>
              <a:rPr lang="it-IT" sz="5000" b="1" dirty="0" smtClean="0"/>
              <a:t> L. 689/1981</a:t>
            </a:r>
          </a:p>
          <a:p>
            <a:pPr lvl="0"/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00480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4" y="2900374"/>
            <a:ext cx="5905058" cy="39576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970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MISURE (DEL SINDACO) NEI CONFRONTI DI</a:t>
            </a:r>
            <a:r>
              <a:rPr lang="it-IT" sz="3300" dirty="0" smtClean="0"/>
              <a:t>… (art. 9, co. 1 e 3)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28013"/>
            <a:ext cx="9143999" cy="4088165"/>
          </a:xfrm>
        </p:spPr>
        <p:txBody>
          <a:bodyPr>
            <a:normAutofit fontScale="47500" lnSpcReduction="20000"/>
          </a:bodyPr>
          <a:lstStyle/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chi pone in essere </a:t>
            </a:r>
            <a:r>
              <a:rPr lang="it-IT" sz="5000" b="1" dirty="0" smtClean="0"/>
              <a:t>condotte</a:t>
            </a:r>
            <a:r>
              <a:rPr lang="it-IT" sz="5000" dirty="0" smtClean="0"/>
              <a:t> che </a:t>
            </a:r>
            <a:r>
              <a:rPr lang="it-IT" sz="5000" b="1" dirty="0" smtClean="0"/>
              <a:t>impediscono</a:t>
            </a:r>
            <a:r>
              <a:rPr lang="it-IT" sz="5000" dirty="0" smtClean="0"/>
              <a:t> la </a:t>
            </a:r>
            <a:r>
              <a:rPr lang="it-IT" sz="5000" b="1" dirty="0" smtClean="0"/>
              <a:t>libera accessibilità e fruizione </a:t>
            </a:r>
            <a:r>
              <a:rPr lang="it-IT" sz="5000" dirty="0" smtClean="0"/>
              <a:t>delle aree interne di </a:t>
            </a:r>
            <a:r>
              <a:rPr lang="it-IT" sz="5000" b="1" dirty="0" smtClean="0"/>
              <a:t>infrastrutture</a:t>
            </a:r>
            <a:r>
              <a:rPr lang="it-IT" sz="5000" dirty="0" smtClean="0"/>
              <a:t>, fisse e mobili, </a:t>
            </a:r>
            <a:r>
              <a:rPr lang="it-IT" sz="5000" b="1" dirty="0" smtClean="0"/>
              <a:t>ferroviarie</a:t>
            </a:r>
            <a:r>
              <a:rPr lang="it-IT" sz="5000" dirty="0" smtClean="0"/>
              <a:t>, </a:t>
            </a:r>
            <a:r>
              <a:rPr lang="it-IT" sz="5000" b="1" dirty="0" smtClean="0"/>
              <a:t>aeroportuali</a:t>
            </a:r>
            <a:r>
              <a:rPr lang="it-IT" sz="5000" dirty="0" smtClean="0"/>
              <a:t>, </a:t>
            </a:r>
            <a:r>
              <a:rPr lang="it-IT" sz="5000" b="1" dirty="0" smtClean="0"/>
              <a:t>marittime</a:t>
            </a:r>
            <a:r>
              <a:rPr lang="it-IT" sz="5000" dirty="0" smtClean="0"/>
              <a:t> etc., di </a:t>
            </a:r>
            <a:r>
              <a:rPr lang="it-IT" sz="5000" b="1" dirty="0" smtClean="0"/>
              <a:t>trasporto</a:t>
            </a:r>
            <a:r>
              <a:rPr lang="it-IT" sz="5000" dirty="0" smtClean="0"/>
              <a:t> </a:t>
            </a:r>
            <a:r>
              <a:rPr lang="it-IT" sz="5000" b="1" dirty="0" smtClean="0"/>
              <a:t>pubblico</a:t>
            </a:r>
            <a:r>
              <a:rPr lang="it-IT" sz="5000" dirty="0" smtClean="0"/>
              <a:t> </a:t>
            </a:r>
            <a:r>
              <a:rPr lang="it-IT" sz="5000" b="1" dirty="0" smtClean="0"/>
              <a:t>locale </a:t>
            </a:r>
            <a:r>
              <a:rPr lang="it-IT" sz="5000" dirty="0" smtClean="0"/>
              <a:t>anche extraurbano, </a:t>
            </a:r>
            <a:r>
              <a:rPr lang="it-IT" sz="5000" b="1" dirty="0" smtClean="0"/>
              <a:t>in violazione dei divieti di stazionamento e </a:t>
            </a:r>
            <a:r>
              <a:rPr lang="it-IT" sz="5000" b="1" dirty="0" smtClean="0"/>
              <a:t>occupazione </a:t>
            </a:r>
            <a:r>
              <a:rPr lang="it-IT" sz="5000" dirty="0" smtClean="0"/>
              <a:t>(art. </a:t>
            </a:r>
            <a:r>
              <a:rPr lang="it-IT" sz="5000" dirty="0" smtClean="0"/>
              <a:t>9, co. 1</a:t>
            </a:r>
            <a:r>
              <a:rPr lang="it-IT" sz="5000" dirty="0" smtClean="0"/>
              <a:t>);</a:t>
            </a: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la norma può estendersi (art. 9, co. 3) anche </a:t>
            </a:r>
            <a:r>
              <a:rPr lang="it-IT" sz="5000" dirty="0"/>
              <a:t>in relazione ad «</a:t>
            </a:r>
            <a:r>
              <a:rPr lang="it-IT" sz="5000" i="1" dirty="0"/>
              <a:t>aree urbane su cui insistono </a:t>
            </a:r>
            <a:r>
              <a:rPr lang="it-IT" sz="5000" b="1" i="1" dirty="0"/>
              <a:t>scuole</a:t>
            </a:r>
            <a:r>
              <a:rPr lang="it-IT" sz="5000" i="1" dirty="0"/>
              <a:t>, plessi scolastici e sedi </a:t>
            </a:r>
            <a:r>
              <a:rPr lang="it-IT" sz="5000" b="1" i="1" dirty="0"/>
              <a:t>universitarie</a:t>
            </a:r>
            <a:r>
              <a:rPr lang="it-IT" sz="5000" i="1" dirty="0"/>
              <a:t>, </a:t>
            </a:r>
            <a:r>
              <a:rPr lang="it-IT" sz="5000" b="1" i="1" dirty="0"/>
              <a:t>musei</a:t>
            </a:r>
            <a:r>
              <a:rPr lang="it-IT" sz="5000" i="1" dirty="0"/>
              <a:t>, aree e parchi </a:t>
            </a:r>
            <a:r>
              <a:rPr lang="it-IT" sz="5000" b="1" i="1" dirty="0"/>
              <a:t>archeologici</a:t>
            </a:r>
            <a:r>
              <a:rPr lang="it-IT" sz="5000" i="1" dirty="0"/>
              <a:t>, complessi </a:t>
            </a:r>
            <a:r>
              <a:rPr lang="it-IT" sz="5000" b="1" i="1" dirty="0"/>
              <a:t>monumentali</a:t>
            </a:r>
            <a:r>
              <a:rPr lang="it-IT" sz="5000" i="1" dirty="0"/>
              <a:t> o altri istituti o </a:t>
            </a:r>
            <a:r>
              <a:rPr lang="it-IT" sz="5000" b="1" i="1" dirty="0"/>
              <a:t>luoghi</a:t>
            </a:r>
            <a:r>
              <a:rPr lang="it-IT" sz="5000" i="1" dirty="0"/>
              <a:t> </a:t>
            </a:r>
            <a:r>
              <a:rPr lang="it-IT" sz="5000" b="1" i="1" dirty="0"/>
              <a:t>della</a:t>
            </a:r>
            <a:r>
              <a:rPr lang="it-IT" sz="5000" i="1" dirty="0"/>
              <a:t> </a:t>
            </a:r>
            <a:r>
              <a:rPr lang="it-IT" sz="5000" b="1" i="1" dirty="0"/>
              <a:t>cultura</a:t>
            </a:r>
            <a:r>
              <a:rPr lang="it-IT" sz="5000" i="1" dirty="0"/>
              <a:t> interessati da consistenti </a:t>
            </a:r>
            <a:r>
              <a:rPr lang="it-IT" sz="5000" b="1" i="1" dirty="0"/>
              <a:t>flussi turistici</a:t>
            </a:r>
            <a:r>
              <a:rPr lang="it-IT" sz="5000" i="1" dirty="0"/>
              <a:t>, ovvero adibite a </a:t>
            </a:r>
            <a:r>
              <a:rPr lang="it-IT" sz="5000" b="1" i="1" dirty="0"/>
              <a:t>verde pubblico</a:t>
            </a:r>
            <a:r>
              <a:rPr lang="it-IT" sz="5000" dirty="0"/>
              <a:t>» </a:t>
            </a:r>
            <a:endParaRPr lang="it-IT" sz="5000" dirty="0" smtClean="0"/>
          </a:p>
          <a:p>
            <a:pPr lvl="0"/>
            <a:endParaRPr lang="it-IT" sz="7600" dirty="0" smtClean="0"/>
          </a:p>
          <a:p>
            <a:pPr lvl="0"/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54458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19" y="0"/>
            <a:ext cx="5437989" cy="35316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MISURE (DEL SINDACO) </a:t>
            </a:r>
            <a:r>
              <a:rPr lang="it-IT" sz="3300" i="1" dirty="0" smtClean="0"/>
              <a:t>ANCHE</a:t>
            </a:r>
            <a:r>
              <a:rPr lang="it-IT" sz="3300" dirty="0" smtClean="0"/>
              <a:t> NEI CONFRONTI DI</a:t>
            </a:r>
            <a:r>
              <a:rPr lang="it-IT" sz="3300" dirty="0" smtClean="0"/>
              <a:t>… (art. 9, co. 2)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461679"/>
            <a:ext cx="9143999" cy="4396322"/>
          </a:xfrm>
        </p:spPr>
        <p:txBody>
          <a:bodyPr>
            <a:normAutofit fontScale="55000" lnSpcReduction="20000"/>
          </a:bodyPr>
          <a:lstStyle/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chi </a:t>
            </a:r>
            <a:r>
              <a:rPr lang="it-IT" sz="5000" dirty="0" smtClean="0"/>
              <a:t>commette violazione </a:t>
            </a:r>
            <a:r>
              <a:rPr lang="it-IT" sz="5000" b="1" dirty="0" smtClean="0"/>
              <a:t>art. 688 c.p. </a:t>
            </a:r>
            <a:r>
              <a:rPr lang="it-IT" sz="5000" dirty="0" smtClean="0"/>
              <a:t>(</a:t>
            </a:r>
            <a:r>
              <a:rPr lang="it-IT" sz="5000" i="1" dirty="0" smtClean="0"/>
              <a:t>ubriachezza pubblica</a:t>
            </a:r>
            <a:r>
              <a:rPr lang="it-IT" sz="5000" dirty="0" smtClean="0"/>
              <a:t>); </a:t>
            </a:r>
          </a:p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chi viola l’</a:t>
            </a:r>
            <a:r>
              <a:rPr lang="it-IT" sz="5000" b="1" dirty="0" smtClean="0"/>
              <a:t>art. 726 c.p. </a:t>
            </a:r>
            <a:r>
              <a:rPr lang="it-IT" sz="5000" dirty="0" smtClean="0"/>
              <a:t>(</a:t>
            </a:r>
            <a:r>
              <a:rPr lang="it-IT" sz="5000" i="1" dirty="0" smtClean="0"/>
              <a:t>atti contrari alla pubblica decenza</a:t>
            </a:r>
            <a:r>
              <a:rPr lang="it-IT" sz="5000" dirty="0" smtClean="0"/>
              <a:t>) – es. </a:t>
            </a:r>
            <a:r>
              <a:rPr lang="it-IT" sz="5000" b="1" dirty="0" smtClean="0"/>
              <a:t>prostituzione</a:t>
            </a:r>
            <a:r>
              <a:rPr lang="it-IT" sz="5000" dirty="0" smtClean="0"/>
              <a:t>; </a:t>
            </a:r>
            <a:r>
              <a:rPr lang="it-IT" sz="5000" b="1" dirty="0" smtClean="0"/>
              <a:t>accattonaggio</a:t>
            </a:r>
            <a:r>
              <a:rPr lang="it-IT" sz="5000" dirty="0" smtClean="0"/>
              <a:t> con </a:t>
            </a:r>
            <a:r>
              <a:rPr lang="it-IT" sz="5000" i="1" dirty="0" smtClean="0"/>
              <a:t>modalità</a:t>
            </a:r>
            <a:r>
              <a:rPr lang="it-IT" sz="5000" dirty="0" smtClean="0"/>
              <a:t> </a:t>
            </a:r>
            <a:r>
              <a:rPr lang="it-IT" sz="5000" i="1" dirty="0" smtClean="0"/>
              <a:t>vessatorie</a:t>
            </a:r>
            <a:r>
              <a:rPr lang="it-IT" sz="5000" dirty="0" smtClean="0"/>
              <a:t> o </a:t>
            </a:r>
            <a:r>
              <a:rPr lang="it-IT" sz="5000" i="1" dirty="0" smtClean="0"/>
              <a:t>simulando difformità </a:t>
            </a:r>
            <a:r>
              <a:rPr lang="it-IT" sz="5000" dirty="0" smtClean="0"/>
              <a:t>(così nella </a:t>
            </a:r>
            <a:r>
              <a:rPr lang="it-IT" sz="5000" b="1" dirty="0" smtClean="0"/>
              <a:t>Relazione</a:t>
            </a:r>
            <a:r>
              <a:rPr lang="it-IT" sz="5000" dirty="0" smtClean="0"/>
              <a:t>)</a:t>
            </a:r>
            <a:r>
              <a:rPr lang="it-IT" sz="5000" dirty="0" smtClean="0"/>
              <a:t>;</a:t>
            </a:r>
            <a:endParaRPr lang="it-IT" sz="5000" dirty="0" smtClean="0"/>
          </a:p>
          <a:p>
            <a:pPr marL="685800" lvl="0" indent="-685800">
              <a:buFont typeface="Wingdings" charset="2"/>
              <a:buChar char="ü"/>
            </a:pPr>
            <a:r>
              <a:rPr lang="it-IT" sz="5000" dirty="0" smtClean="0"/>
              <a:t>chi </a:t>
            </a:r>
            <a:r>
              <a:rPr lang="it-IT" sz="5000" b="1" dirty="0" smtClean="0"/>
              <a:t>esercita il commercio </a:t>
            </a:r>
            <a:r>
              <a:rPr lang="it-IT" sz="5000" dirty="0" smtClean="0"/>
              <a:t>sulle </a:t>
            </a:r>
            <a:r>
              <a:rPr lang="it-IT" sz="5000" b="1" dirty="0" smtClean="0"/>
              <a:t>aree</a:t>
            </a:r>
            <a:r>
              <a:rPr lang="it-IT" sz="5000" dirty="0" smtClean="0"/>
              <a:t> </a:t>
            </a:r>
            <a:r>
              <a:rPr lang="it-IT" sz="5000" b="1" dirty="0" smtClean="0"/>
              <a:t>pubbliche</a:t>
            </a:r>
            <a:r>
              <a:rPr lang="it-IT" sz="5000" dirty="0" smtClean="0"/>
              <a:t> </a:t>
            </a:r>
            <a:r>
              <a:rPr lang="it-IT" sz="5000" i="1" dirty="0" smtClean="0"/>
              <a:t>senza</a:t>
            </a:r>
            <a:r>
              <a:rPr lang="it-IT" sz="5000" dirty="0" smtClean="0"/>
              <a:t> la prescritta </a:t>
            </a:r>
            <a:r>
              <a:rPr lang="it-IT" sz="5000" b="1" dirty="0" smtClean="0"/>
              <a:t>autorizzazione</a:t>
            </a:r>
            <a:r>
              <a:rPr lang="it-IT" sz="5000" dirty="0" smtClean="0"/>
              <a:t> (art. 29 D. Lgs. 114/1998);</a:t>
            </a:r>
          </a:p>
          <a:p>
            <a:pPr marL="685800" lvl="0" indent="-685800">
              <a:buFont typeface="Wingdings" charset="2"/>
              <a:buChar char="ü"/>
            </a:pPr>
            <a:r>
              <a:rPr lang="it-IT" sz="5000" b="1" dirty="0" smtClean="0"/>
              <a:t>parcheggiatori</a:t>
            </a:r>
            <a:r>
              <a:rPr lang="it-IT" sz="5000" dirty="0" smtClean="0"/>
              <a:t> </a:t>
            </a:r>
            <a:r>
              <a:rPr lang="it-IT" sz="5000" b="1" dirty="0" smtClean="0"/>
              <a:t>abusivi</a:t>
            </a:r>
            <a:r>
              <a:rPr lang="it-IT" sz="5000" dirty="0" smtClean="0"/>
              <a:t> (art. 15-</a:t>
            </a:r>
            <a:r>
              <a:rPr lang="it-IT" sz="5000" i="1" dirty="0" smtClean="0"/>
              <a:t>bis </a:t>
            </a:r>
            <a:r>
              <a:rPr lang="it-IT" sz="5000" dirty="0" smtClean="0"/>
              <a:t>C.d.S.)</a:t>
            </a:r>
          </a:p>
          <a:p>
            <a:pPr marL="685800" lvl="0" indent="-685800">
              <a:buFont typeface="Wingdings" charset="2"/>
              <a:buChar char="ü"/>
            </a:pPr>
            <a:endParaRPr lang="it-IT" sz="50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 smtClean="0"/>
          </a:p>
          <a:p>
            <a:pPr marL="171450" lvl="0" indent="-171450">
              <a:buFont typeface="Wingdings" charset="2"/>
              <a:buChar char="ü"/>
            </a:pPr>
            <a:endParaRPr lang="it-IT" sz="7600" dirty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29732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zione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1166</TotalTime>
  <Words>1898</Words>
  <Application>Microsoft Macintosh PowerPoint</Application>
  <PresentationFormat>Presentazione su schermo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Percezione</vt:lpstr>
      <vt:lpstr>DECRETO “MINNITI” E DIRITTO DI DIFESA: STRUMENTI E GARANZIE</vt:lpstr>
      <vt:lpstr>IL DECRETO “MINNITI”: UNO SGUARDO D’INSIEME</vt:lpstr>
      <vt:lpstr>IL DECRETO “MINNITI”: RITORNO AI SINDACI – SCERIFFI (?)</vt:lpstr>
      <vt:lpstr>IL DECRETO “MINNITI”: LE NUOVE MISURE DI PREVENZIONE</vt:lpstr>
      <vt:lpstr>IL DECRETO “MINNITI”: ALTRE DISPOSIZIONI</vt:lpstr>
      <vt:lpstr>ALCUNE NOZIONI</vt:lpstr>
      <vt:lpstr>LE SINGOLE MISURE: DEL SINDACO</vt:lpstr>
      <vt:lpstr>MISURE (DEL SINDACO) NEI CONFRONTI DI… (art. 9, co. 1 e 3)</vt:lpstr>
      <vt:lpstr>MISURE (DEL SINDACO) ANCHE NEI CONFRONTI DI… (art. 9, co. 2)</vt:lpstr>
      <vt:lpstr>“D.A.SPO.” DEL SINDACO,  FOGLIO DI VIA E PROSTITUTIZONE</vt:lpstr>
      <vt:lpstr>RICORSI GIURISDIZIONALI</vt:lpstr>
      <vt:lpstr>IL DIVIETO DI ACCESSO  DEL QUESTORE (art. 10, co. 2)</vt:lpstr>
      <vt:lpstr>IL DIVIETO DI ACCESSO  AGGRAVATO (art. 10, co. 3)</vt:lpstr>
      <vt:lpstr>DIVIETO DI ACCESSO  AGGRAVATO E PROCEDURA</vt:lpstr>
      <vt:lpstr>MODIFICHE ALLA SOSPENSIONE CONDIZIONALE DELLA PENA</vt:lpstr>
      <vt:lpstr>MISURE DEL QUESTORE IN MATERIA DI STUPEFACENTI (art. 13, co. 1)</vt:lpstr>
      <vt:lpstr>MISURE GIURISDIZIONALI IN MATERIA DI STUPEFACENTI (art. 13, co. 3)</vt:lpstr>
      <vt:lpstr>OBBLIGO DI MOTIVAZIONE  (Corte Cost. 193/1996)</vt:lpstr>
      <vt:lpstr>GRAZIE PER L’ATTENZIONE (!)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TUTELA PENALE DELLA VITTIMA “DEBOLE” FRA POLITICA CRIMINALE E DIRITTO SIMBOLICO</dc:title>
  <dc:creator>Federico Fava</dc:creator>
  <cp:lastModifiedBy>Federico Fava</cp:lastModifiedBy>
  <cp:revision>60</cp:revision>
  <dcterms:created xsi:type="dcterms:W3CDTF">2017-10-22T15:41:03Z</dcterms:created>
  <dcterms:modified xsi:type="dcterms:W3CDTF">2017-10-28T05:43:15Z</dcterms:modified>
</cp:coreProperties>
</file>