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Lst>
  <p:sldIdLst>
    <p:sldId id="256" r:id="rId4"/>
    <p:sldId id="285" r:id="rId5"/>
    <p:sldId id="287" r:id="rId6"/>
    <p:sldId id="288" r:id="rId7"/>
    <p:sldId id="308" r:id="rId8"/>
    <p:sldId id="300" r:id="rId9"/>
    <p:sldId id="304" r:id="rId10"/>
    <p:sldId id="305" r:id="rId11"/>
    <p:sldId id="306" r:id="rId12"/>
    <p:sldId id="307" r:id="rId13"/>
    <p:sldId id="309" r:id="rId14"/>
    <p:sldId id="310" r:id="rId15"/>
    <p:sldId id="318" r:id="rId16"/>
    <p:sldId id="311" r:id="rId17"/>
    <p:sldId id="312" r:id="rId18"/>
    <p:sldId id="303" r:id="rId19"/>
    <p:sldId id="313" r:id="rId20"/>
    <p:sldId id="315" r:id="rId21"/>
    <p:sldId id="314" r:id="rId22"/>
    <p:sldId id="317" r:id="rId23"/>
    <p:sldId id="319" r:id="rId24"/>
    <p:sldId id="320" r:id="rId25"/>
    <p:sldId id="316"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444" autoAdjust="0"/>
  </p:normalViewPr>
  <p:slideViewPr>
    <p:cSldViewPr snapToGrid="0">
      <p:cViewPr varScale="1">
        <p:scale>
          <a:sx n="96" d="100"/>
          <a:sy n="96" d="100"/>
        </p:scale>
        <p:origin x="-86" y="-211"/>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46C117F-5CCF-4837-BE5F-2B92066CAFAF}"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4EB90BD-B6CE-46B7-997F-7313B992CCDC}"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DB9D11F-B188-461D-B23F-39381795C052}"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2E6D8D9-55A2-4063-B0F3-121F44549695}"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D4B24536-994D-4021-A283-9F449C0DB509}" type="datetimeFigureOut">
              <a:rPr lang="en-US" dirty="0"/>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3CBBBB78-C96F-47B7-AB17-D852CA960AC9}" type="datetimeFigureOut">
              <a:rPr lang="en-US" dirty="0"/>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4/7/2017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817855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90515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40895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97527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87530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067669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761110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926870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151667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4108384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4146788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33480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0578ACC-22D6-47C1-A373-4FD133E34F3C}"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518002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817712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66563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246225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051538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429729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78527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436447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54665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9CEE7FB-0194-44BD-ADC5-BF97D245AD54}" type="datetimeFigureOut">
              <a:rPr lang="it-IT" smtClean="0">
                <a:solidFill>
                  <a:prstClr val="black">
                    <a:tint val="75000"/>
                  </a:prstClr>
                </a:solidFill>
                <a:latin typeface="Calibri"/>
              </a:rPr>
              <a:pPr/>
              <a:t>07/04/2017</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964B69E-F60E-4DC2-919F-844978559EC7}"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26476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331444B-B92B-4E27-8C94-BB93EAF5CB18}"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3EFA5E-FA76-400D-B3DC-F0BA90E6D107}"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4/7/2017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CEE7FB-0194-44BD-ADC5-BF97D245AD54}" type="datetimeFigureOut">
              <a:rPr lang="it-IT" smtClean="0">
                <a:solidFill>
                  <a:prstClr val="black">
                    <a:tint val="75000"/>
                  </a:prstClr>
                </a:solidFill>
                <a:latin typeface="Calibri"/>
              </a:rPr>
              <a:pPr defTabSz="914400"/>
              <a:t>07/04/2017</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964B69E-F60E-4DC2-919F-844978559EC7}" type="slidenum">
              <a:rPr lang="it-IT" smtClean="0">
                <a:solidFill>
                  <a:prstClr val="black">
                    <a:tint val="75000"/>
                  </a:prstClr>
                </a:solidFill>
                <a:latin typeface="Calibri"/>
              </a:rPr>
              <a:pPr defTabSz="914400"/>
              <a:t>‹N›</a:t>
            </a:fld>
            <a:endParaRPr lang="it-IT">
              <a:solidFill>
                <a:prstClr val="black">
                  <a:tint val="75000"/>
                </a:prstClr>
              </a:solidFill>
              <a:latin typeface="Calibri"/>
            </a:endParaRPr>
          </a:p>
        </p:txBody>
      </p:sp>
    </p:spTree>
    <p:extLst>
      <p:ext uri="{BB962C8B-B14F-4D97-AF65-F5344CB8AC3E}">
        <p14:creationId xmlns:p14="http://schemas.microsoft.com/office/powerpoint/2010/main" val="28624662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CEE7FB-0194-44BD-ADC5-BF97D245AD54}" type="datetimeFigureOut">
              <a:rPr lang="it-IT" smtClean="0">
                <a:solidFill>
                  <a:prstClr val="black">
                    <a:tint val="75000"/>
                  </a:prstClr>
                </a:solidFill>
                <a:latin typeface="Calibri"/>
              </a:rPr>
              <a:pPr defTabSz="914400"/>
              <a:t>07/04/2017</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964B69E-F60E-4DC2-919F-844978559EC7}" type="slidenum">
              <a:rPr lang="it-IT" smtClean="0">
                <a:solidFill>
                  <a:prstClr val="black">
                    <a:tint val="75000"/>
                  </a:prstClr>
                </a:solidFill>
                <a:latin typeface="Calibri"/>
              </a:rPr>
              <a:pPr defTabSz="914400"/>
              <a:t>‹N›</a:t>
            </a:fld>
            <a:endParaRPr lang="it-IT">
              <a:solidFill>
                <a:prstClr val="black">
                  <a:tint val="75000"/>
                </a:prstClr>
              </a:solidFill>
              <a:latin typeface="Calibri"/>
            </a:endParaRPr>
          </a:p>
        </p:txBody>
      </p:sp>
    </p:spTree>
    <p:extLst>
      <p:ext uri="{BB962C8B-B14F-4D97-AF65-F5344CB8AC3E}">
        <p14:creationId xmlns:p14="http://schemas.microsoft.com/office/powerpoint/2010/main" val="364870252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3346" y="567404"/>
            <a:ext cx="10158681" cy="545282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bwMode="white">
          <a:xfrm>
            <a:off x="0" y="4492576"/>
            <a:ext cx="10439399" cy="275942"/>
          </a:xfrm>
          <a:prstGeom prst="rect">
            <a:avLst/>
          </a:prstGeom>
        </p:spPr>
      </p:pic>
      <p:pic>
        <p:nvPicPr>
          <p:cNvPr id="72" name="Picture 7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bwMode="white">
          <a:xfrm>
            <a:off x="10583333" y="4493570"/>
            <a:ext cx="1605490" cy="276940"/>
          </a:xfrm>
          <a:prstGeom prst="rect">
            <a:avLst/>
          </a:prstGeom>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2840525"/>
            <a:ext cx="10439400"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0591801" y="2839803"/>
            <a:ext cx="1597024" cy="1660332"/>
          </a:xfrm>
          <a:prstGeom prst="rect">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277091" y="2586815"/>
            <a:ext cx="9960392" cy="1676428"/>
          </a:xfrm>
        </p:spPr>
        <p:txBody>
          <a:bodyPr>
            <a:normAutofit/>
          </a:bodyPr>
          <a:lstStyle/>
          <a:p>
            <a:pPr algn="ctr">
              <a:lnSpc>
                <a:spcPct val="80000"/>
              </a:lnSpc>
            </a:pPr>
            <a:r>
              <a:rPr lang="it-IT" sz="3600" b="1" dirty="0" smtClean="0"/>
              <a:t>L’ILLECITO COLPOSO:</a:t>
            </a:r>
            <a:br>
              <a:rPr lang="it-IT" sz="3600" b="1" dirty="0" smtClean="0"/>
            </a:br>
            <a:r>
              <a:rPr lang="it-IT" sz="3600" b="1" dirty="0" smtClean="0"/>
              <a:t>COLPA MEDICA, OMICIDIO STRADALE</a:t>
            </a:r>
            <a:br>
              <a:rPr lang="it-IT" sz="3600" b="1" dirty="0" smtClean="0"/>
            </a:br>
            <a:r>
              <a:rPr lang="it-IT" sz="3600" b="1" dirty="0" smtClean="0"/>
              <a:t>E INFORTUNI SUL LAVORO</a:t>
            </a:r>
            <a:endParaRPr lang="it-IT" sz="3600" b="1" cap="all" dirty="0"/>
          </a:p>
        </p:txBody>
      </p:sp>
      <p:sp>
        <p:nvSpPr>
          <p:cNvPr id="3" name="Sottotitolo 2"/>
          <p:cNvSpPr>
            <a:spLocks noGrp="1"/>
          </p:cNvSpPr>
          <p:nvPr>
            <p:ph type="subTitle" idx="1"/>
          </p:nvPr>
        </p:nvSpPr>
        <p:spPr>
          <a:xfrm>
            <a:off x="670984" y="4045855"/>
            <a:ext cx="9622662" cy="609847"/>
          </a:xfrm>
        </p:spPr>
        <p:txBody>
          <a:bodyPr anchor="ctr">
            <a:normAutofit/>
          </a:bodyPr>
          <a:lstStyle/>
          <a:p>
            <a:pPr algn="ctr"/>
            <a:r>
              <a:rPr lang="it-IT" sz="1800" i="1" dirty="0"/>
              <a:t>Avv. </a:t>
            </a:r>
            <a:r>
              <a:rPr lang="it-IT" sz="1800" i="1" dirty="0" smtClean="0"/>
              <a:t>Federico Fava  - Scuola Forense di Bolzano – 7 aprile 2017</a:t>
            </a:r>
            <a:endParaRPr lang="it-IT" sz="1800" i="1"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5603" y="3233520"/>
            <a:ext cx="1596397" cy="552637"/>
          </a:xfrm>
          <a:prstGeom prst="rect">
            <a:avLst/>
          </a:prstGeom>
        </p:spPr>
      </p:pic>
    </p:spTree>
    <p:extLst>
      <p:ext uri="{BB962C8B-B14F-4D97-AF65-F5344CB8AC3E}">
        <p14:creationId xmlns:p14="http://schemas.microsoft.com/office/powerpoint/2010/main" val="622262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1812483"/>
            <a:ext cx="4639713" cy="3651426"/>
          </a:xfrm>
          <a:prstGeom prst="rect">
            <a:avLst/>
          </a:prstGeom>
        </p:spPr>
      </p:pic>
      <p:sp>
        <p:nvSpPr>
          <p:cNvPr id="9"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5069940" y="365124"/>
            <a:ext cx="6822758" cy="1357144"/>
          </a:xfrm>
        </p:spPr>
        <p:txBody>
          <a:bodyPr>
            <a:normAutofit/>
          </a:bodyPr>
          <a:lstStyle/>
          <a:p>
            <a:pPr algn="ctr"/>
            <a:r>
              <a:rPr lang="it-IT" b="1" dirty="0" smtClean="0">
                <a:solidFill>
                  <a:schemeClr val="bg1"/>
                </a:solidFill>
                <a:latin typeface="Trebuchet MS"/>
                <a:cs typeface="Trebuchet MS"/>
              </a:rPr>
              <a:t>L’AGENTE “</a:t>
            </a:r>
            <a:r>
              <a:rPr lang="it-IT" b="1" i="1" dirty="0" smtClean="0">
                <a:solidFill>
                  <a:schemeClr val="bg1"/>
                </a:solidFill>
                <a:latin typeface="Trebuchet MS"/>
                <a:cs typeface="Trebuchet MS"/>
              </a:rPr>
              <a:t>MODELLO</a:t>
            </a:r>
            <a:r>
              <a:rPr lang="it-IT" b="1" dirty="0" smtClean="0">
                <a:solidFill>
                  <a:schemeClr val="bg1"/>
                </a:solidFill>
                <a:latin typeface="Trebuchet MS"/>
                <a:cs typeface="Trebuchet MS"/>
              </a:rPr>
              <a:t>”</a:t>
            </a:r>
            <a:endParaRPr lang="it-IT" dirty="0">
              <a:solidFill>
                <a:schemeClr val="bg1"/>
              </a:solidFill>
              <a:latin typeface="Trebuchet MS"/>
              <a:cs typeface="Trebuchet MS"/>
            </a:endParaRPr>
          </a:p>
        </p:txBody>
      </p:sp>
      <p:sp>
        <p:nvSpPr>
          <p:cNvPr id="3" name="Segnaposto contenuto 2"/>
          <p:cNvSpPr>
            <a:spLocks noGrp="1"/>
          </p:cNvSpPr>
          <p:nvPr>
            <p:ph idx="1"/>
          </p:nvPr>
        </p:nvSpPr>
        <p:spPr>
          <a:xfrm>
            <a:off x="5069939" y="1402359"/>
            <a:ext cx="6664013" cy="5455641"/>
          </a:xfrm>
        </p:spPr>
        <p:txBody>
          <a:bodyPr>
            <a:normAutofit/>
          </a:bodyPr>
          <a:lstStyle/>
          <a:p>
            <a:pPr marL="0" indent="0">
              <a:buNone/>
            </a:pPr>
            <a:r>
              <a:rPr lang="it-IT" sz="2400" dirty="0" smtClean="0">
                <a:solidFill>
                  <a:schemeClr val="bg2"/>
                </a:solidFill>
              </a:rPr>
              <a:t>Per muovere </a:t>
            </a:r>
            <a:r>
              <a:rPr lang="it-IT" sz="2400" dirty="0">
                <a:solidFill>
                  <a:schemeClr val="bg2"/>
                </a:solidFill>
              </a:rPr>
              <a:t>un rimprovero di colpa </a:t>
            </a:r>
            <a:r>
              <a:rPr lang="it-IT" sz="2400" dirty="0" smtClean="0">
                <a:solidFill>
                  <a:schemeClr val="bg2"/>
                </a:solidFill>
              </a:rPr>
              <a:t>è </a:t>
            </a:r>
            <a:r>
              <a:rPr lang="it-IT" sz="2400" dirty="0">
                <a:solidFill>
                  <a:schemeClr val="bg2"/>
                </a:solidFill>
              </a:rPr>
              <a:t>sempre necessaria la </a:t>
            </a:r>
            <a:r>
              <a:rPr lang="it-IT" sz="2400" u="sng" dirty="0">
                <a:solidFill>
                  <a:schemeClr val="bg2"/>
                </a:solidFill>
              </a:rPr>
              <a:t>violazione di una </a:t>
            </a:r>
            <a:r>
              <a:rPr lang="it-IT" sz="2400" b="1" u="sng" dirty="0">
                <a:solidFill>
                  <a:schemeClr val="bg2"/>
                </a:solidFill>
              </a:rPr>
              <a:t>regola cautelare</a:t>
            </a:r>
            <a:r>
              <a:rPr lang="it-IT" sz="2400" dirty="0">
                <a:solidFill>
                  <a:schemeClr val="bg2"/>
                </a:solidFill>
              </a:rPr>
              <a:t>, ovvero, </a:t>
            </a:r>
            <a:r>
              <a:rPr lang="it-IT" sz="2400" dirty="0" smtClean="0">
                <a:solidFill>
                  <a:schemeClr val="bg2"/>
                </a:solidFill>
              </a:rPr>
              <a:t>l’</a:t>
            </a:r>
            <a:r>
              <a:rPr lang="it-IT" sz="2400" u="sng" dirty="0" smtClean="0">
                <a:solidFill>
                  <a:schemeClr val="bg2"/>
                </a:solidFill>
              </a:rPr>
              <a:t>individuazione </a:t>
            </a:r>
            <a:r>
              <a:rPr lang="it-IT" sz="2400" u="sng" dirty="0">
                <a:solidFill>
                  <a:schemeClr val="bg2"/>
                </a:solidFill>
              </a:rPr>
              <a:t>del </a:t>
            </a:r>
            <a:r>
              <a:rPr lang="it-IT" sz="2400" b="1" u="sng" dirty="0">
                <a:solidFill>
                  <a:schemeClr val="bg2"/>
                </a:solidFill>
              </a:rPr>
              <a:t>comportamento doveroso</a:t>
            </a:r>
            <a:r>
              <a:rPr lang="it-IT" sz="2400" u="sng" dirty="0">
                <a:solidFill>
                  <a:schemeClr val="bg2"/>
                </a:solidFill>
              </a:rPr>
              <a:t> </a:t>
            </a:r>
            <a:r>
              <a:rPr lang="it-IT" sz="2400" dirty="0">
                <a:solidFill>
                  <a:schemeClr val="bg2"/>
                </a:solidFill>
              </a:rPr>
              <a:t>che avrebbe dovuto tenere l’agente per evitare un fatto (prevedibile).</a:t>
            </a:r>
          </a:p>
          <a:p>
            <a:pPr marL="0" indent="0">
              <a:buNone/>
            </a:pPr>
            <a:r>
              <a:rPr lang="it-IT" sz="2400" dirty="0">
                <a:solidFill>
                  <a:schemeClr val="bg2"/>
                </a:solidFill>
              </a:rPr>
              <a:t>A tal fine, è stata elaborata la figura del c.d. “</a:t>
            </a:r>
            <a:r>
              <a:rPr lang="it-IT" sz="2400" b="1" dirty="0">
                <a:solidFill>
                  <a:schemeClr val="bg2"/>
                </a:solidFill>
              </a:rPr>
              <a:t>agente modello</a:t>
            </a:r>
            <a:r>
              <a:rPr lang="it-IT" sz="2400" dirty="0">
                <a:solidFill>
                  <a:schemeClr val="bg2"/>
                </a:solidFill>
              </a:rPr>
              <a:t>” </a:t>
            </a:r>
            <a:r>
              <a:rPr lang="it-IT" sz="2400" dirty="0" smtClean="0">
                <a:solidFill>
                  <a:schemeClr val="bg2"/>
                </a:solidFill>
              </a:rPr>
              <a:t>(’</a:t>
            </a:r>
            <a:r>
              <a:rPr lang="it-IT" sz="2400" b="1" i="1" dirty="0">
                <a:solidFill>
                  <a:schemeClr val="bg2"/>
                </a:solidFill>
              </a:rPr>
              <a:t>homo </a:t>
            </a:r>
            <a:r>
              <a:rPr lang="it-IT" sz="2400" b="1" i="1" dirty="0" err="1">
                <a:solidFill>
                  <a:schemeClr val="bg2"/>
                </a:solidFill>
              </a:rPr>
              <a:t>eiusdem</a:t>
            </a:r>
            <a:r>
              <a:rPr lang="it-IT" sz="2400" b="1" i="1" dirty="0">
                <a:solidFill>
                  <a:schemeClr val="bg2"/>
                </a:solidFill>
              </a:rPr>
              <a:t> </a:t>
            </a:r>
            <a:r>
              <a:rPr lang="it-IT" sz="2400" b="1" i="1" dirty="0" err="1">
                <a:solidFill>
                  <a:schemeClr val="bg2"/>
                </a:solidFill>
              </a:rPr>
              <a:t>condicionis</a:t>
            </a:r>
            <a:r>
              <a:rPr lang="it-IT" sz="2400" dirty="0">
                <a:solidFill>
                  <a:schemeClr val="bg2"/>
                </a:solidFill>
              </a:rPr>
              <a:t> (</a:t>
            </a:r>
            <a:r>
              <a:rPr lang="it-IT" sz="2400" b="1" i="1" dirty="0">
                <a:solidFill>
                  <a:schemeClr val="bg2"/>
                </a:solidFill>
              </a:rPr>
              <a:t>et </a:t>
            </a:r>
            <a:r>
              <a:rPr lang="it-IT" sz="2400" b="1" i="1" dirty="0" err="1">
                <a:solidFill>
                  <a:schemeClr val="bg2"/>
                </a:solidFill>
              </a:rPr>
              <a:t>professionis</a:t>
            </a:r>
            <a:r>
              <a:rPr lang="it-IT" sz="2400" dirty="0">
                <a:solidFill>
                  <a:schemeClr val="bg2"/>
                </a:solidFill>
              </a:rPr>
              <a:t>): tuttavia, non esiste un unico agente modello (ad es., secondo il paradigma civilistico del «</a:t>
            </a:r>
            <a:r>
              <a:rPr lang="it-IT" sz="2400" i="1" dirty="0">
                <a:solidFill>
                  <a:schemeClr val="bg2"/>
                </a:solidFill>
              </a:rPr>
              <a:t>buon padre di famiglia</a:t>
            </a:r>
            <a:r>
              <a:rPr lang="it-IT" sz="2400" dirty="0">
                <a:solidFill>
                  <a:schemeClr val="bg2"/>
                </a:solidFill>
              </a:rPr>
              <a:t>»), ma una </a:t>
            </a:r>
            <a:r>
              <a:rPr lang="it-IT" sz="2400" b="1" dirty="0">
                <a:solidFill>
                  <a:schemeClr val="bg2"/>
                </a:solidFill>
              </a:rPr>
              <a:t>varietà e pluralità di figure</a:t>
            </a:r>
            <a:r>
              <a:rPr lang="it-IT" sz="2400" dirty="0">
                <a:solidFill>
                  <a:schemeClr val="bg2"/>
                </a:solidFill>
              </a:rPr>
              <a:t>, </a:t>
            </a:r>
            <a:r>
              <a:rPr lang="it-IT" sz="2400" b="1" dirty="0">
                <a:solidFill>
                  <a:schemeClr val="bg2"/>
                </a:solidFill>
              </a:rPr>
              <a:t>differenziate</a:t>
            </a:r>
            <a:r>
              <a:rPr lang="it-IT" sz="2400" dirty="0">
                <a:solidFill>
                  <a:schemeClr val="bg2"/>
                </a:solidFill>
              </a:rPr>
              <a:t> a seconda del </a:t>
            </a:r>
            <a:r>
              <a:rPr lang="it-IT" sz="2400" b="1" dirty="0">
                <a:solidFill>
                  <a:schemeClr val="bg2"/>
                </a:solidFill>
              </a:rPr>
              <a:t>tipo di attività</a:t>
            </a:r>
            <a:r>
              <a:rPr lang="it-IT" sz="2400" dirty="0">
                <a:solidFill>
                  <a:schemeClr val="bg2"/>
                </a:solidFill>
              </a:rPr>
              <a:t>: il modello di </a:t>
            </a:r>
            <a:r>
              <a:rPr lang="it-IT" sz="2400" i="1" dirty="0">
                <a:solidFill>
                  <a:schemeClr val="bg2"/>
                </a:solidFill>
              </a:rPr>
              <a:t>uomo </a:t>
            </a:r>
            <a:r>
              <a:rPr lang="it-IT" sz="2400" dirty="0">
                <a:solidFill>
                  <a:schemeClr val="bg2"/>
                </a:solidFill>
              </a:rPr>
              <a:t>o</a:t>
            </a:r>
            <a:r>
              <a:rPr lang="it-IT" sz="2400" i="1" dirty="0">
                <a:solidFill>
                  <a:schemeClr val="bg2"/>
                </a:solidFill>
              </a:rPr>
              <a:t> donna di casa</a:t>
            </a:r>
            <a:r>
              <a:rPr lang="it-IT" sz="2400" dirty="0">
                <a:solidFill>
                  <a:schemeClr val="bg2"/>
                </a:solidFill>
              </a:rPr>
              <a:t>, il modello di </a:t>
            </a:r>
            <a:r>
              <a:rPr lang="it-IT" sz="2400" i="1" dirty="0">
                <a:solidFill>
                  <a:schemeClr val="bg2"/>
                </a:solidFill>
              </a:rPr>
              <a:t>automobilista</a:t>
            </a:r>
            <a:r>
              <a:rPr lang="it-IT" sz="2400" dirty="0">
                <a:solidFill>
                  <a:schemeClr val="bg2"/>
                </a:solidFill>
              </a:rPr>
              <a:t>, il modello di </a:t>
            </a:r>
            <a:r>
              <a:rPr lang="it-IT" sz="2400" i="1" dirty="0">
                <a:solidFill>
                  <a:schemeClr val="bg2"/>
                </a:solidFill>
              </a:rPr>
              <a:t>operaio edile</a:t>
            </a:r>
            <a:r>
              <a:rPr lang="it-IT" sz="2400" dirty="0">
                <a:solidFill>
                  <a:schemeClr val="bg2"/>
                </a:solidFill>
              </a:rPr>
              <a:t>, </a:t>
            </a:r>
            <a:r>
              <a:rPr lang="it-IT" sz="2400" dirty="0" smtClean="0">
                <a:solidFill>
                  <a:schemeClr val="bg2"/>
                </a:solidFill>
              </a:rPr>
              <a:t>il modello di </a:t>
            </a:r>
            <a:r>
              <a:rPr lang="it-IT" sz="2400" i="1" dirty="0" smtClean="0">
                <a:solidFill>
                  <a:schemeClr val="bg2"/>
                </a:solidFill>
              </a:rPr>
              <a:t>chirurgo vascolare</a:t>
            </a:r>
            <a:r>
              <a:rPr lang="it-IT" sz="2400" dirty="0" smtClean="0">
                <a:solidFill>
                  <a:schemeClr val="bg2"/>
                </a:solidFill>
              </a:rPr>
              <a:t>, etc</a:t>
            </a:r>
            <a:r>
              <a:rPr lang="it-IT" sz="2400" dirty="0">
                <a:solidFill>
                  <a:schemeClr val="bg2"/>
                </a:solidFill>
              </a:rPr>
              <a:t>. </a:t>
            </a:r>
          </a:p>
          <a:p>
            <a:pPr>
              <a:lnSpc>
                <a:spcPct val="100000"/>
              </a:lnSpc>
              <a:buNone/>
            </a:pPr>
            <a:endParaRPr lang="it-IT" sz="2200" dirty="0">
              <a:solidFill>
                <a:schemeClr val="bg1"/>
              </a:solidFill>
            </a:endParaRPr>
          </a:p>
        </p:txBody>
      </p:sp>
    </p:spTree>
    <p:extLst>
      <p:ext uri="{BB962C8B-B14F-4D97-AF65-F5344CB8AC3E}">
        <p14:creationId xmlns:p14="http://schemas.microsoft.com/office/powerpoint/2010/main" val="5431299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904" y="2196148"/>
            <a:ext cx="4126089" cy="317515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3783439" y="365126"/>
            <a:ext cx="8003429" cy="746178"/>
          </a:xfrm>
        </p:spPr>
        <p:txBody>
          <a:bodyPr>
            <a:normAutofit/>
          </a:bodyPr>
          <a:lstStyle/>
          <a:p>
            <a:r>
              <a:rPr lang="it-IT" sz="4600" b="1" dirty="0" smtClean="0">
                <a:solidFill>
                  <a:schemeClr val="bg1"/>
                </a:solidFill>
                <a:latin typeface="Trebuchet MS"/>
                <a:cs typeface="Trebuchet MS"/>
              </a:rPr>
              <a:t>IL </a:t>
            </a:r>
            <a:r>
              <a:rPr lang="it-IT" sz="4600" b="1" i="1" dirty="0" smtClean="0">
                <a:solidFill>
                  <a:schemeClr val="bg1"/>
                </a:solidFill>
                <a:latin typeface="Trebuchet MS"/>
                <a:cs typeface="Trebuchet MS"/>
              </a:rPr>
              <a:t>GIUDIZIO</a:t>
            </a:r>
            <a:r>
              <a:rPr lang="it-IT" sz="4600" b="1" dirty="0" smtClean="0">
                <a:solidFill>
                  <a:schemeClr val="bg1"/>
                </a:solidFill>
                <a:latin typeface="Trebuchet MS"/>
                <a:cs typeface="Trebuchet MS"/>
              </a:rPr>
              <a:t> SULLA COLPA</a:t>
            </a:r>
            <a:endParaRPr lang="it-IT" sz="4600" dirty="0">
              <a:solidFill>
                <a:schemeClr val="bg1"/>
              </a:solidFill>
              <a:latin typeface="Trebuchet MS"/>
              <a:cs typeface="Trebuchet MS"/>
            </a:endParaRPr>
          </a:p>
        </p:txBody>
      </p:sp>
      <p:sp>
        <p:nvSpPr>
          <p:cNvPr id="3" name="Segnaposto contenuto 2"/>
          <p:cNvSpPr>
            <a:spLocks noGrp="1"/>
          </p:cNvSpPr>
          <p:nvPr>
            <p:ph idx="1"/>
          </p:nvPr>
        </p:nvSpPr>
        <p:spPr>
          <a:xfrm>
            <a:off x="4387515" y="1402359"/>
            <a:ext cx="7161017" cy="5344842"/>
          </a:xfrm>
        </p:spPr>
        <p:txBody>
          <a:bodyPr>
            <a:normAutofit fontScale="77500" lnSpcReduction="20000"/>
          </a:bodyPr>
          <a:lstStyle/>
          <a:p>
            <a:pPr marL="0" indent="0">
              <a:buNone/>
            </a:pPr>
            <a:r>
              <a:rPr lang="it-IT" sz="3100" dirty="0">
                <a:solidFill>
                  <a:schemeClr val="bg1"/>
                </a:solidFill>
              </a:rPr>
              <a:t>C</a:t>
            </a:r>
            <a:r>
              <a:rPr lang="it-IT" sz="3100" dirty="0" smtClean="0">
                <a:solidFill>
                  <a:schemeClr val="bg1"/>
                </a:solidFill>
              </a:rPr>
              <a:t>riterio </a:t>
            </a:r>
            <a:r>
              <a:rPr lang="it-IT" sz="3100" dirty="0">
                <a:solidFill>
                  <a:schemeClr val="bg1"/>
                </a:solidFill>
              </a:rPr>
              <a:t>misto </a:t>
            </a:r>
            <a:r>
              <a:rPr lang="it-IT" sz="3100" b="1" dirty="0">
                <a:solidFill>
                  <a:schemeClr val="bg1"/>
                </a:solidFill>
              </a:rPr>
              <a:t>oggettivo-soggettivo</a:t>
            </a:r>
            <a:r>
              <a:rPr lang="it-IT" sz="3100" dirty="0">
                <a:solidFill>
                  <a:schemeClr val="bg1"/>
                </a:solidFill>
              </a:rPr>
              <a:t>: </a:t>
            </a:r>
            <a:r>
              <a:rPr lang="it-IT" sz="3100" dirty="0" smtClean="0">
                <a:solidFill>
                  <a:schemeClr val="bg1"/>
                </a:solidFill>
              </a:rPr>
              <a:t>accanto </a:t>
            </a:r>
            <a:r>
              <a:rPr lang="it-IT" sz="3100" dirty="0">
                <a:solidFill>
                  <a:schemeClr val="bg1"/>
                </a:solidFill>
              </a:rPr>
              <a:t>al </a:t>
            </a:r>
            <a:r>
              <a:rPr lang="it-IT" sz="3100" b="1" dirty="0">
                <a:solidFill>
                  <a:schemeClr val="bg1"/>
                </a:solidFill>
              </a:rPr>
              <a:t>modello</a:t>
            </a:r>
            <a:r>
              <a:rPr lang="it-IT" sz="3100" dirty="0">
                <a:solidFill>
                  <a:schemeClr val="bg1"/>
                </a:solidFill>
              </a:rPr>
              <a:t> di </a:t>
            </a:r>
            <a:r>
              <a:rPr lang="it-IT" sz="3100" b="1" dirty="0">
                <a:solidFill>
                  <a:schemeClr val="bg1"/>
                </a:solidFill>
              </a:rPr>
              <a:t>agente</a:t>
            </a:r>
            <a:r>
              <a:rPr lang="it-IT" sz="3100" dirty="0">
                <a:solidFill>
                  <a:schemeClr val="bg1"/>
                </a:solidFill>
              </a:rPr>
              <a:t> quanto più (possibile) </a:t>
            </a:r>
            <a:r>
              <a:rPr lang="it-IT" sz="3100" b="1" dirty="0">
                <a:solidFill>
                  <a:schemeClr val="bg1"/>
                </a:solidFill>
              </a:rPr>
              <a:t>specificamente</a:t>
            </a:r>
            <a:r>
              <a:rPr lang="it-IT" sz="3100" dirty="0">
                <a:solidFill>
                  <a:schemeClr val="bg1"/>
                </a:solidFill>
              </a:rPr>
              <a:t> </a:t>
            </a:r>
            <a:r>
              <a:rPr lang="it-IT" sz="3100" b="1" dirty="0">
                <a:solidFill>
                  <a:schemeClr val="bg1"/>
                </a:solidFill>
              </a:rPr>
              <a:t>individuato</a:t>
            </a:r>
            <a:r>
              <a:rPr lang="it-IT" sz="3100" dirty="0">
                <a:solidFill>
                  <a:schemeClr val="bg1"/>
                </a:solidFill>
              </a:rPr>
              <a:t> (profilo </a:t>
            </a:r>
            <a:r>
              <a:rPr lang="it-IT" sz="3100" b="1" i="1" dirty="0">
                <a:solidFill>
                  <a:schemeClr val="bg1"/>
                </a:solidFill>
              </a:rPr>
              <a:t>oggettivo</a:t>
            </a:r>
            <a:r>
              <a:rPr lang="it-IT" sz="3100" dirty="0">
                <a:solidFill>
                  <a:schemeClr val="bg1"/>
                </a:solidFill>
              </a:rPr>
              <a:t>),  verranno poi considerate le particolari conoscenze o abilità del singolo agente (profilo </a:t>
            </a:r>
            <a:r>
              <a:rPr lang="it-IT" sz="3100" b="1" i="1" dirty="0">
                <a:solidFill>
                  <a:schemeClr val="bg1"/>
                </a:solidFill>
              </a:rPr>
              <a:t>soggettivo</a:t>
            </a:r>
            <a:r>
              <a:rPr lang="it-IT" sz="3100" dirty="0">
                <a:solidFill>
                  <a:schemeClr val="bg1"/>
                </a:solidFill>
              </a:rPr>
              <a:t>), come nel caso – ad es. – del soggetto che vivendo a pochi metri da un incrocio pericoloso ne conosca tutte le insidie </a:t>
            </a:r>
            <a:r>
              <a:rPr lang="it-IT" sz="3100" i="1" dirty="0">
                <a:solidFill>
                  <a:schemeClr val="bg1"/>
                </a:solidFill>
              </a:rPr>
              <a:t>et similia</a:t>
            </a:r>
            <a:r>
              <a:rPr lang="it-IT" sz="3100" dirty="0" smtClean="0">
                <a:solidFill>
                  <a:schemeClr val="bg1"/>
                </a:solidFill>
              </a:rPr>
              <a:t>.</a:t>
            </a:r>
          </a:p>
          <a:p>
            <a:pPr marL="0" indent="0">
              <a:buNone/>
            </a:pPr>
            <a:endParaRPr lang="it-IT" sz="3100" dirty="0">
              <a:solidFill>
                <a:schemeClr val="bg1"/>
              </a:solidFill>
            </a:endParaRPr>
          </a:p>
          <a:p>
            <a:pPr marL="0" indent="0">
              <a:buNone/>
            </a:pPr>
            <a:r>
              <a:rPr lang="it-IT" sz="3100" b="1" dirty="0">
                <a:solidFill>
                  <a:schemeClr val="bg1"/>
                </a:solidFill>
              </a:rPr>
              <a:t>Eccezione</a:t>
            </a:r>
            <a:r>
              <a:rPr lang="it-IT" sz="3100" dirty="0">
                <a:solidFill>
                  <a:schemeClr val="bg1"/>
                </a:solidFill>
              </a:rPr>
              <a:t> a tale regola </a:t>
            </a:r>
            <a:r>
              <a:rPr lang="it-IT" sz="3100" dirty="0" smtClean="0">
                <a:solidFill>
                  <a:schemeClr val="bg1"/>
                </a:solidFill>
              </a:rPr>
              <a:t>saranno </a:t>
            </a:r>
            <a:r>
              <a:rPr lang="it-IT" sz="3100" dirty="0">
                <a:solidFill>
                  <a:schemeClr val="bg1"/>
                </a:solidFill>
              </a:rPr>
              <a:t>le </a:t>
            </a:r>
            <a:r>
              <a:rPr lang="it-IT" sz="3100" b="1" u="sng" dirty="0">
                <a:solidFill>
                  <a:schemeClr val="bg1"/>
                </a:solidFill>
              </a:rPr>
              <a:t>abilità superiori </a:t>
            </a:r>
            <a:r>
              <a:rPr lang="it-IT" sz="3100" u="sng" dirty="0">
                <a:solidFill>
                  <a:schemeClr val="bg1"/>
                </a:solidFill>
              </a:rPr>
              <a:t>ed </a:t>
            </a:r>
            <a:r>
              <a:rPr lang="it-IT" sz="3100" b="1" u="sng" dirty="0">
                <a:solidFill>
                  <a:schemeClr val="bg1"/>
                </a:solidFill>
              </a:rPr>
              <a:t>eccezionali</a:t>
            </a:r>
            <a:r>
              <a:rPr lang="it-IT" sz="3100" dirty="0">
                <a:solidFill>
                  <a:schemeClr val="bg1"/>
                </a:solidFill>
              </a:rPr>
              <a:t> del soggetto </a:t>
            </a:r>
            <a:r>
              <a:rPr lang="it-IT" sz="3100" i="1" dirty="0">
                <a:solidFill>
                  <a:schemeClr val="bg1"/>
                </a:solidFill>
              </a:rPr>
              <a:t>al di fuori </a:t>
            </a:r>
            <a:r>
              <a:rPr lang="it-IT" sz="3100" dirty="0">
                <a:solidFill>
                  <a:schemeClr val="bg1"/>
                </a:solidFill>
              </a:rPr>
              <a:t>dell’attività in concreto svolta. </a:t>
            </a:r>
          </a:p>
          <a:p>
            <a:pPr marL="0" indent="0">
              <a:buNone/>
            </a:pPr>
            <a:r>
              <a:rPr lang="it-IT" sz="3100" b="1" u="sng" dirty="0">
                <a:solidFill>
                  <a:schemeClr val="bg1"/>
                </a:solidFill>
              </a:rPr>
              <a:t>E</a:t>
            </a:r>
            <a:r>
              <a:rPr lang="it-IT" sz="3100" b="1" u="sng" dirty="0" smtClean="0">
                <a:solidFill>
                  <a:schemeClr val="bg1"/>
                </a:solidFill>
              </a:rPr>
              <a:t>sempio</a:t>
            </a:r>
            <a:r>
              <a:rPr lang="it-IT" sz="3100" dirty="0">
                <a:solidFill>
                  <a:schemeClr val="bg1"/>
                </a:solidFill>
              </a:rPr>
              <a:t>: non si potrà pretendere che un pilota di Formula 1 utilizzi tutte le attenzioni e le cautele che deve prestare durante la corsa di un Gran Premio nel momento in cui si rechi in auto a far la spesa con la propria famiglia; durante il Gran Premio egli sarà l’agente modello del </a:t>
            </a:r>
            <a:r>
              <a:rPr lang="it-IT" sz="3100" i="1" dirty="0">
                <a:solidFill>
                  <a:schemeClr val="bg1"/>
                </a:solidFill>
              </a:rPr>
              <a:t>pilota di Formula 1</a:t>
            </a:r>
            <a:r>
              <a:rPr lang="it-IT" sz="3100" dirty="0">
                <a:solidFill>
                  <a:schemeClr val="bg1"/>
                </a:solidFill>
              </a:rPr>
              <a:t>, in auto a fare la spesa con la famiglia, l’agente modello del </a:t>
            </a:r>
            <a:r>
              <a:rPr lang="it-IT" sz="3100" i="1" dirty="0">
                <a:solidFill>
                  <a:schemeClr val="bg1"/>
                </a:solidFill>
              </a:rPr>
              <a:t>buon automobilista</a:t>
            </a:r>
            <a:r>
              <a:rPr lang="it-IT" sz="3100" dirty="0">
                <a:solidFill>
                  <a:schemeClr val="bg1"/>
                </a:solidFill>
              </a:rPr>
              <a:t>.</a:t>
            </a:r>
          </a:p>
          <a:p>
            <a:endParaRPr lang="it-IT" sz="2000" dirty="0">
              <a:solidFill>
                <a:srgbClr val="E7E6E6"/>
              </a:solidFill>
            </a:endParaRPr>
          </a:p>
        </p:txBody>
      </p:sp>
    </p:spTree>
    <p:extLst>
      <p:ext uri="{BB962C8B-B14F-4D97-AF65-F5344CB8AC3E}">
        <p14:creationId xmlns:p14="http://schemas.microsoft.com/office/powerpoint/2010/main" val="22813480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24970" y="484194"/>
            <a:ext cx="7615009" cy="640340"/>
          </a:xfrm>
        </p:spPr>
        <p:txBody>
          <a:bodyPr>
            <a:noAutofit/>
          </a:bodyPr>
          <a:lstStyle/>
          <a:p>
            <a:r>
              <a:rPr lang="it-IT" sz="3600" b="1" dirty="0" smtClean="0">
                <a:solidFill>
                  <a:srgbClr val="FF0000"/>
                </a:solidFill>
                <a:latin typeface="+mn-lt"/>
                <a:cs typeface="Andale Mono"/>
              </a:rPr>
              <a:t>DIRITTO PENALE </a:t>
            </a:r>
            <a:r>
              <a:rPr lang="it-IT" sz="3600" b="1" i="1" dirty="0" smtClean="0">
                <a:solidFill>
                  <a:srgbClr val="FF0000"/>
                </a:solidFill>
                <a:latin typeface="+mn-lt"/>
                <a:cs typeface="Andale Mono"/>
              </a:rPr>
              <a:t>DEL LAVORO </a:t>
            </a:r>
            <a:r>
              <a:rPr lang="it-IT" sz="3600" b="1" dirty="0" smtClean="0">
                <a:solidFill>
                  <a:srgbClr val="FF0000"/>
                </a:solidFill>
                <a:latin typeface="+mn-lt"/>
                <a:cs typeface="Andale Mono"/>
              </a:rPr>
              <a:t>in pillole</a:t>
            </a:r>
            <a:endParaRPr lang="it-IT" sz="3600" dirty="0">
              <a:solidFill>
                <a:srgbClr val="FF0000"/>
              </a:solidFill>
              <a:latin typeface="+mn-lt"/>
              <a:cs typeface="Andale Mono"/>
            </a:endParaRPr>
          </a:p>
        </p:txBody>
      </p:sp>
      <p:sp>
        <p:nvSpPr>
          <p:cNvPr id="3" name="Segnaposto contenuto 2"/>
          <p:cNvSpPr>
            <a:spLocks noGrp="1"/>
          </p:cNvSpPr>
          <p:nvPr>
            <p:ph idx="1"/>
          </p:nvPr>
        </p:nvSpPr>
        <p:spPr>
          <a:xfrm>
            <a:off x="163529" y="1240404"/>
            <a:ext cx="6702221" cy="5361270"/>
          </a:xfrm>
        </p:spPr>
        <p:txBody>
          <a:bodyPr>
            <a:normAutofit fontScale="92500" lnSpcReduction="20000"/>
          </a:bodyPr>
          <a:lstStyle/>
          <a:p>
            <a:pPr marL="0" indent="0" algn="ctr">
              <a:buNone/>
            </a:pPr>
            <a:r>
              <a:rPr lang="it-IT" sz="2400" dirty="0" smtClean="0"/>
              <a:t>Il testo di riferimento è il</a:t>
            </a:r>
            <a:r>
              <a:rPr lang="it-IT" sz="2400" b="1" dirty="0" smtClean="0"/>
              <a:t> D. Lgs. 81/2008</a:t>
            </a:r>
          </a:p>
          <a:p>
            <a:pPr marL="0" indent="0" algn="ctr">
              <a:buNone/>
            </a:pPr>
            <a:endParaRPr lang="it-IT" sz="2400" b="1" dirty="0" smtClean="0"/>
          </a:p>
          <a:p>
            <a:pPr>
              <a:buFont typeface="Wingdings"/>
              <a:buChar char="Ø"/>
            </a:pPr>
            <a:r>
              <a:rPr lang="it-IT" sz="2500" dirty="0" smtClean="0"/>
              <a:t>Illeciti costituiti sul modello del </a:t>
            </a:r>
            <a:r>
              <a:rPr lang="it-IT" sz="2500" b="1" dirty="0" smtClean="0"/>
              <a:t>reato proprio </a:t>
            </a:r>
            <a:r>
              <a:rPr lang="it-IT" sz="2500" dirty="0" smtClean="0"/>
              <a:t>(«</a:t>
            </a:r>
            <a:r>
              <a:rPr lang="it-IT" sz="2500" i="1" dirty="0" smtClean="0"/>
              <a:t>datore di lavoro</a:t>
            </a:r>
            <a:r>
              <a:rPr lang="it-IT" sz="2500" dirty="0" smtClean="0"/>
              <a:t>»,</a:t>
            </a:r>
            <a:r>
              <a:rPr lang="it-IT" sz="2500" i="1" dirty="0" smtClean="0"/>
              <a:t> </a:t>
            </a:r>
            <a:r>
              <a:rPr lang="it-IT" sz="2500" dirty="0" smtClean="0"/>
              <a:t>«</a:t>
            </a:r>
            <a:r>
              <a:rPr lang="it-IT" sz="2500" i="1" dirty="0" smtClean="0"/>
              <a:t>coordinatore</a:t>
            </a:r>
            <a:r>
              <a:rPr lang="it-IT" sz="2500" dirty="0" smtClean="0"/>
              <a:t>»,</a:t>
            </a:r>
            <a:r>
              <a:rPr lang="it-IT" sz="2500" i="1" dirty="0" smtClean="0"/>
              <a:t> etc</a:t>
            </a:r>
            <a:r>
              <a:rPr lang="it-IT" sz="2500" dirty="0" smtClean="0"/>
              <a:t>.);</a:t>
            </a:r>
          </a:p>
          <a:p>
            <a:pPr>
              <a:buFont typeface="Wingdings"/>
              <a:buChar char="Ø"/>
            </a:pPr>
            <a:r>
              <a:rPr lang="it-IT" sz="2500" dirty="0" smtClean="0"/>
              <a:t>Superamento del criterio dell’</a:t>
            </a:r>
            <a:r>
              <a:rPr lang="it-IT" sz="2500" b="1" dirty="0" smtClean="0"/>
              <a:t>investitura formale </a:t>
            </a:r>
            <a:r>
              <a:rPr lang="it-IT" sz="2500" dirty="0" smtClean="0"/>
              <a:t>(«</a:t>
            </a:r>
            <a:r>
              <a:rPr lang="it-IT" sz="2500" i="1" dirty="0" smtClean="0"/>
              <a:t>coordinatore </a:t>
            </a:r>
            <a:r>
              <a:rPr lang="it-IT" sz="2500" b="1" i="1" dirty="0" smtClean="0"/>
              <a:t>di fatto</a:t>
            </a:r>
            <a:r>
              <a:rPr lang="it-IT" sz="2500" dirty="0" smtClean="0"/>
              <a:t>»);</a:t>
            </a:r>
          </a:p>
          <a:p>
            <a:pPr>
              <a:buFont typeface="Wingdings"/>
              <a:buChar char="Ø"/>
            </a:pPr>
            <a:r>
              <a:rPr lang="it-IT" sz="2500" dirty="0" smtClean="0"/>
              <a:t>Fondamentale l’attività di </a:t>
            </a:r>
            <a:r>
              <a:rPr lang="it-IT" sz="2500" b="1" dirty="0" smtClean="0"/>
              <a:t>valutazione dei rischi</a:t>
            </a:r>
            <a:r>
              <a:rPr lang="it-IT" sz="2500" dirty="0" smtClean="0"/>
              <a:t>, che dev’essere contenuta in un </a:t>
            </a:r>
            <a:r>
              <a:rPr lang="it-IT" sz="2500" b="1" dirty="0" smtClean="0"/>
              <a:t>documento </a:t>
            </a:r>
            <a:r>
              <a:rPr lang="it-IT" sz="2500" dirty="0" smtClean="0"/>
              <a:t>(artt. 17, 28 e 28 D. Lgs. 81/2008):</a:t>
            </a:r>
          </a:p>
          <a:p>
            <a:pPr marL="457200" indent="-457200">
              <a:buAutoNum type="alphaLcParenR"/>
            </a:pPr>
            <a:r>
              <a:rPr lang="it-IT" sz="2500" dirty="0" smtClean="0"/>
              <a:t>individuazione dei rischi – </a:t>
            </a:r>
            <a:r>
              <a:rPr lang="it-IT" sz="2500" b="1" i="1" dirty="0" smtClean="0"/>
              <a:t>prevedibilità</a:t>
            </a:r>
            <a:r>
              <a:rPr lang="it-IT" sz="2500" dirty="0" smtClean="0"/>
              <a:t>;</a:t>
            </a:r>
          </a:p>
          <a:p>
            <a:pPr marL="457200" indent="-457200">
              <a:buAutoNum type="alphaLcParenR"/>
            </a:pPr>
            <a:r>
              <a:rPr lang="it-IT" sz="2500" dirty="0" smtClean="0"/>
              <a:t>attuazione misure idonee a scongiurarli – </a:t>
            </a:r>
            <a:r>
              <a:rPr lang="it-IT" sz="2500" b="1" i="1" dirty="0" smtClean="0"/>
              <a:t>evitabilità</a:t>
            </a:r>
            <a:r>
              <a:rPr lang="it-IT" sz="2500" dirty="0" smtClean="0"/>
              <a:t>;</a:t>
            </a:r>
            <a:endParaRPr lang="it-IT" sz="2500" b="1" i="1" dirty="0" smtClean="0"/>
          </a:p>
          <a:p>
            <a:pPr>
              <a:buFont typeface="Wingdings"/>
              <a:buChar char="Ø"/>
            </a:pPr>
            <a:r>
              <a:rPr lang="it-IT" sz="2500" dirty="0" smtClean="0"/>
              <a:t>Importanza della </a:t>
            </a:r>
            <a:r>
              <a:rPr lang="it-IT" sz="2500" b="1" dirty="0" smtClean="0"/>
              <a:t>colpa </a:t>
            </a:r>
            <a:r>
              <a:rPr lang="it-IT" sz="2500" b="1" i="1" dirty="0" smtClean="0"/>
              <a:t>specifica</a:t>
            </a:r>
            <a:r>
              <a:rPr lang="it-IT" sz="2500" dirty="0" smtClean="0"/>
              <a:t>: quasi tutti i reati di evento (morte o lesioni) si ritengono causati dalla </a:t>
            </a:r>
            <a:r>
              <a:rPr lang="it-IT" sz="2500" b="1" dirty="0" smtClean="0"/>
              <a:t>violazione di una norma specifica</a:t>
            </a:r>
            <a:r>
              <a:rPr lang="it-IT" sz="2500" dirty="0" smtClean="0"/>
              <a:t>.</a:t>
            </a:r>
            <a:endParaRPr lang="it-IT" sz="2500" dirty="0"/>
          </a:p>
          <a:p>
            <a:pPr marL="0" indent="0">
              <a:buNone/>
            </a:pPr>
            <a:r>
              <a:rPr lang="it-IT" dirty="0"/>
              <a:t> </a:t>
            </a: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802" y="2022570"/>
            <a:ext cx="4326150" cy="2422644"/>
          </a:xfrm>
          <a:prstGeom prst="rect">
            <a:avLst/>
          </a:prstGeom>
        </p:spPr>
      </p:pic>
    </p:spTree>
    <p:extLst>
      <p:ext uri="{BB962C8B-B14F-4D97-AF65-F5344CB8AC3E}">
        <p14:creationId xmlns:p14="http://schemas.microsoft.com/office/powerpoint/2010/main" val="4006312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24970" y="484194"/>
            <a:ext cx="7615009" cy="640340"/>
          </a:xfrm>
        </p:spPr>
        <p:txBody>
          <a:bodyPr>
            <a:noAutofit/>
          </a:bodyPr>
          <a:lstStyle/>
          <a:p>
            <a:r>
              <a:rPr lang="it-IT" sz="3600" b="1" i="1" dirty="0" smtClean="0">
                <a:solidFill>
                  <a:srgbClr val="FF0000"/>
                </a:solidFill>
                <a:latin typeface="+mn-lt"/>
                <a:cs typeface="Andale Mono"/>
              </a:rPr>
              <a:t>FOCUS: </a:t>
            </a:r>
            <a:r>
              <a:rPr lang="it-IT" sz="3600" b="1" dirty="0" smtClean="0">
                <a:solidFill>
                  <a:srgbClr val="FF0000"/>
                </a:solidFill>
                <a:latin typeface="+mn-lt"/>
                <a:cs typeface="Andale Mono"/>
              </a:rPr>
              <a:t>LA “DELEGA DI FUNZIONI” </a:t>
            </a:r>
            <a:br>
              <a:rPr lang="it-IT" sz="3600" b="1" dirty="0" smtClean="0">
                <a:solidFill>
                  <a:srgbClr val="FF0000"/>
                </a:solidFill>
                <a:latin typeface="+mn-lt"/>
                <a:cs typeface="Andale Mono"/>
              </a:rPr>
            </a:br>
            <a:r>
              <a:rPr lang="it-IT" sz="3600" b="1" dirty="0" smtClean="0">
                <a:solidFill>
                  <a:srgbClr val="FF0000"/>
                </a:solidFill>
                <a:latin typeface="+mn-lt"/>
                <a:cs typeface="Andale Mono"/>
              </a:rPr>
              <a:t>NEL DIRITTO PENALE DEL LAVORO - I</a:t>
            </a:r>
            <a:endParaRPr lang="it-IT" sz="3600" i="1" dirty="0">
              <a:solidFill>
                <a:srgbClr val="FF0000"/>
              </a:solidFill>
              <a:latin typeface="+mn-lt"/>
              <a:cs typeface="Andale Mono"/>
            </a:endParaRPr>
          </a:p>
        </p:txBody>
      </p:sp>
      <p:sp>
        <p:nvSpPr>
          <p:cNvPr id="3" name="Segnaposto contenuto 2"/>
          <p:cNvSpPr>
            <a:spLocks noGrp="1"/>
          </p:cNvSpPr>
          <p:nvPr>
            <p:ph idx="1"/>
          </p:nvPr>
        </p:nvSpPr>
        <p:spPr>
          <a:xfrm>
            <a:off x="163529" y="1614036"/>
            <a:ext cx="6702221" cy="4987637"/>
          </a:xfrm>
        </p:spPr>
        <p:txBody>
          <a:bodyPr>
            <a:normAutofit fontScale="70000" lnSpcReduction="20000"/>
          </a:bodyPr>
          <a:lstStyle/>
          <a:p>
            <a:pPr marL="0" indent="0">
              <a:buNone/>
            </a:pPr>
            <a:r>
              <a:rPr lang="it-IT" dirty="0" smtClean="0"/>
              <a:t>Istituto originariamente </a:t>
            </a:r>
            <a:r>
              <a:rPr lang="it-IT" dirty="0"/>
              <a:t>delineato dalla </a:t>
            </a:r>
            <a:r>
              <a:rPr lang="it-IT" b="1" dirty="0"/>
              <a:t>giurisprudenza</a:t>
            </a:r>
            <a:r>
              <a:rPr lang="it-IT" dirty="0"/>
              <a:t>, fino alla sua positivizzazione ad opera del </a:t>
            </a:r>
            <a:r>
              <a:rPr lang="it-IT" b="1" dirty="0"/>
              <a:t>D. Lgs. 81/2008</a:t>
            </a:r>
            <a:r>
              <a:rPr lang="it-IT" dirty="0"/>
              <a:t>.</a:t>
            </a:r>
          </a:p>
          <a:p>
            <a:pPr marL="0" indent="0">
              <a:buNone/>
            </a:pPr>
            <a:r>
              <a:rPr lang="it-IT" dirty="0"/>
              <a:t>Il «</a:t>
            </a:r>
            <a:r>
              <a:rPr lang="it-IT" i="1" dirty="0"/>
              <a:t>datore di lavoro</a:t>
            </a:r>
            <a:r>
              <a:rPr lang="it-IT" dirty="0"/>
              <a:t>» può dunque </a:t>
            </a:r>
            <a:r>
              <a:rPr lang="it-IT" b="1" dirty="0"/>
              <a:t>delegare</a:t>
            </a:r>
            <a:r>
              <a:rPr lang="it-IT" dirty="0"/>
              <a:t>, ove non espressamente vietato, le proprie </a:t>
            </a:r>
            <a:r>
              <a:rPr lang="it-IT" b="1" dirty="0"/>
              <a:t>funzioni di</a:t>
            </a:r>
            <a:r>
              <a:rPr lang="it-IT" dirty="0"/>
              <a:t> </a:t>
            </a:r>
            <a:r>
              <a:rPr lang="it-IT" b="1" dirty="0"/>
              <a:t>garanzia</a:t>
            </a:r>
            <a:r>
              <a:rPr lang="it-IT" dirty="0"/>
              <a:t>, alle seguenti </a:t>
            </a:r>
            <a:r>
              <a:rPr lang="it-IT" b="1" dirty="0"/>
              <a:t>condizioni</a:t>
            </a:r>
            <a:r>
              <a:rPr lang="it-IT" dirty="0"/>
              <a:t> (</a:t>
            </a:r>
            <a:r>
              <a:rPr lang="it-IT" b="1" dirty="0"/>
              <a:t>art. 16 D. Lgs. 81/2008</a:t>
            </a:r>
            <a:r>
              <a:rPr lang="it-IT" dirty="0"/>
              <a:t>):</a:t>
            </a:r>
          </a:p>
          <a:p>
            <a:pPr lvl="0"/>
            <a:r>
              <a:rPr lang="it-IT" dirty="0"/>
              <a:t>che la </a:t>
            </a:r>
            <a:r>
              <a:rPr lang="it-IT" b="1" dirty="0"/>
              <a:t>delega</a:t>
            </a:r>
            <a:r>
              <a:rPr lang="it-IT" dirty="0"/>
              <a:t> risulti da </a:t>
            </a:r>
            <a:r>
              <a:rPr lang="it-IT" b="1" dirty="0"/>
              <a:t>atto scritto </a:t>
            </a:r>
            <a:r>
              <a:rPr lang="it-IT" dirty="0"/>
              <a:t>recante </a:t>
            </a:r>
            <a:r>
              <a:rPr lang="it-IT" b="1" dirty="0"/>
              <a:t>data certa</a:t>
            </a:r>
            <a:r>
              <a:rPr lang="it-IT" dirty="0"/>
              <a:t>;</a:t>
            </a:r>
          </a:p>
          <a:p>
            <a:pPr lvl="0"/>
            <a:r>
              <a:rPr lang="it-IT" dirty="0"/>
              <a:t>che il </a:t>
            </a:r>
            <a:r>
              <a:rPr lang="it-IT" b="1" dirty="0"/>
              <a:t>delegato</a:t>
            </a:r>
            <a:r>
              <a:rPr lang="it-IT" dirty="0"/>
              <a:t> possegga </a:t>
            </a:r>
            <a:r>
              <a:rPr lang="it-IT" b="1" dirty="0"/>
              <a:t>tutti i requisiti di professionalità </a:t>
            </a:r>
            <a:r>
              <a:rPr lang="it-IT" dirty="0"/>
              <a:t>ed esperienza richiesti dalla specifica natura delle funzioni delegate;</a:t>
            </a:r>
          </a:p>
          <a:p>
            <a:pPr lvl="0"/>
            <a:r>
              <a:rPr lang="it-IT" dirty="0"/>
              <a:t>che la </a:t>
            </a:r>
            <a:r>
              <a:rPr lang="it-IT" b="1" dirty="0"/>
              <a:t>delega</a:t>
            </a:r>
            <a:r>
              <a:rPr lang="it-IT" dirty="0"/>
              <a:t> attribuisca al </a:t>
            </a:r>
            <a:r>
              <a:rPr lang="it-IT" b="1" dirty="0"/>
              <a:t>delegato</a:t>
            </a:r>
            <a:r>
              <a:rPr lang="it-IT" dirty="0"/>
              <a:t> </a:t>
            </a:r>
            <a:r>
              <a:rPr lang="it-IT" b="1" dirty="0"/>
              <a:t>tutti i poteri </a:t>
            </a:r>
            <a:r>
              <a:rPr lang="it-IT" dirty="0"/>
              <a:t>di organizzazione, gestione e controllo richiesti dalla specifica natura delle funzioni delegate;</a:t>
            </a:r>
          </a:p>
          <a:p>
            <a:pPr lvl="0"/>
            <a:r>
              <a:rPr lang="it-IT" dirty="0"/>
              <a:t>che la </a:t>
            </a:r>
            <a:r>
              <a:rPr lang="it-IT" b="1" dirty="0"/>
              <a:t>delega</a:t>
            </a:r>
            <a:r>
              <a:rPr lang="it-IT" dirty="0"/>
              <a:t> attribuisca al </a:t>
            </a:r>
            <a:r>
              <a:rPr lang="it-IT" b="1" dirty="0"/>
              <a:t>delegato</a:t>
            </a:r>
            <a:r>
              <a:rPr lang="it-IT" dirty="0"/>
              <a:t> l’</a:t>
            </a:r>
            <a:r>
              <a:rPr lang="it-IT" b="1" dirty="0"/>
              <a:t>autonomia di spesa </a:t>
            </a:r>
            <a:r>
              <a:rPr lang="it-IT" dirty="0"/>
              <a:t>necessaria allo svolgimento delle funzioni delegate;</a:t>
            </a:r>
          </a:p>
          <a:p>
            <a:pPr lvl="0"/>
            <a:r>
              <a:rPr lang="it-IT" dirty="0"/>
              <a:t>che la </a:t>
            </a:r>
            <a:r>
              <a:rPr lang="it-IT" b="1" dirty="0"/>
              <a:t>delega</a:t>
            </a:r>
            <a:r>
              <a:rPr lang="it-IT" dirty="0"/>
              <a:t> sia </a:t>
            </a:r>
            <a:r>
              <a:rPr lang="it-IT" b="1" dirty="0"/>
              <a:t>accettata</a:t>
            </a:r>
            <a:r>
              <a:rPr lang="it-IT" dirty="0"/>
              <a:t> dal </a:t>
            </a:r>
            <a:r>
              <a:rPr lang="it-IT" b="1" dirty="0"/>
              <a:t>delegato</a:t>
            </a:r>
            <a:r>
              <a:rPr lang="it-IT" dirty="0"/>
              <a:t> per </a:t>
            </a:r>
            <a:r>
              <a:rPr lang="it-IT" b="1" dirty="0"/>
              <a:t>iscritto</a:t>
            </a:r>
            <a:r>
              <a:rPr lang="it-IT" dirty="0"/>
              <a:t>.</a:t>
            </a:r>
          </a:p>
          <a:p>
            <a:r>
              <a:rPr lang="it-IT" dirty="0"/>
              <a:t>Inoltre, della delega dev’essere anche data </a:t>
            </a:r>
            <a:r>
              <a:rPr lang="it-IT" b="1" dirty="0"/>
              <a:t>tempestiva</a:t>
            </a:r>
            <a:r>
              <a:rPr lang="it-IT" dirty="0"/>
              <a:t> ed </a:t>
            </a:r>
            <a:r>
              <a:rPr lang="it-IT" b="1" dirty="0"/>
              <a:t>adeguata pubblicità</a:t>
            </a:r>
            <a:r>
              <a:rPr lang="it-IT" dirty="0"/>
              <a:t>.</a:t>
            </a:r>
          </a:p>
          <a:p>
            <a:pPr marL="0" indent="0">
              <a:buNone/>
            </a:pPr>
            <a:r>
              <a:rPr lang="it-IT" dirty="0"/>
              <a:t> </a:t>
            </a: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831" y="2022570"/>
            <a:ext cx="5334092" cy="2422644"/>
          </a:xfrm>
          <a:prstGeom prst="rect">
            <a:avLst/>
          </a:prstGeom>
        </p:spPr>
      </p:pic>
    </p:spTree>
    <p:extLst>
      <p:ext uri="{BB962C8B-B14F-4D97-AF65-F5344CB8AC3E}">
        <p14:creationId xmlns:p14="http://schemas.microsoft.com/office/powerpoint/2010/main" val="1719210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60393" y="497425"/>
            <a:ext cx="7482721" cy="640340"/>
          </a:xfrm>
        </p:spPr>
        <p:txBody>
          <a:bodyPr>
            <a:noAutofit/>
          </a:bodyPr>
          <a:lstStyle/>
          <a:p>
            <a:r>
              <a:rPr lang="it-IT" sz="3600" b="1" i="1" dirty="0">
                <a:solidFill>
                  <a:srgbClr val="FF0000"/>
                </a:solidFill>
                <a:latin typeface="+mn-lt"/>
                <a:cs typeface="Andale Mono"/>
              </a:rPr>
              <a:t>FOCUS: </a:t>
            </a:r>
            <a:r>
              <a:rPr lang="it-IT" sz="3600" b="1" dirty="0">
                <a:solidFill>
                  <a:srgbClr val="FF0000"/>
                </a:solidFill>
                <a:latin typeface="+mn-lt"/>
                <a:cs typeface="Andale Mono"/>
              </a:rPr>
              <a:t>LA “DELEGA DI FUNZIONI</a:t>
            </a:r>
            <a:r>
              <a:rPr lang="it-IT" sz="3600" b="1" dirty="0" smtClean="0">
                <a:solidFill>
                  <a:srgbClr val="FF0000"/>
                </a:solidFill>
                <a:latin typeface="+mn-lt"/>
                <a:cs typeface="Andale Mono"/>
              </a:rPr>
              <a:t>” </a:t>
            </a:r>
            <a:r>
              <a:rPr lang="it-IT" sz="3600" b="1" dirty="0">
                <a:solidFill>
                  <a:srgbClr val="FF0000"/>
                </a:solidFill>
                <a:latin typeface="+mn-lt"/>
                <a:cs typeface="Andale Mono"/>
              </a:rPr>
              <a:t/>
            </a:r>
            <a:br>
              <a:rPr lang="it-IT" sz="3600" b="1" dirty="0">
                <a:solidFill>
                  <a:srgbClr val="FF0000"/>
                </a:solidFill>
                <a:latin typeface="+mn-lt"/>
                <a:cs typeface="Andale Mono"/>
              </a:rPr>
            </a:br>
            <a:r>
              <a:rPr lang="it-IT" sz="3600" b="1" dirty="0" smtClean="0">
                <a:solidFill>
                  <a:srgbClr val="FF0000"/>
                </a:solidFill>
                <a:latin typeface="+mn-lt"/>
                <a:cs typeface="Andale Mono"/>
              </a:rPr>
              <a:t>NEL </a:t>
            </a:r>
            <a:r>
              <a:rPr lang="it-IT" sz="3600" b="1" dirty="0">
                <a:solidFill>
                  <a:srgbClr val="FF0000"/>
                </a:solidFill>
                <a:latin typeface="+mn-lt"/>
                <a:cs typeface="Andale Mono"/>
              </a:rPr>
              <a:t>DIRITTO PENALE DEL LAVORO - </a:t>
            </a:r>
            <a:r>
              <a:rPr lang="it-IT" sz="3600" b="1" dirty="0" smtClean="0">
                <a:solidFill>
                  <a:srgbClr val="FF0000"/>
                </a:solidFill>
                <a:latin typeface="+mn-lt"/>
                <a:cs typeface="Andale Mono"/>
              </a:rPr>
              <a:t>II</a:t>
            </a:r>
            <a:endParaRPr lang="it-IT" sz="3600" b="1" i="1" dirty="0">
              <a:solidFill>
                <a:srgbClr val="FF0000"/>
              </a:solidFill>
              <a:latin typeface="+mn-lt"/>
              <a:cs typeface="Arial Rounded MT Bold"/>
            </a:endParaRPr>
          </a:p>
        </p:txBody>
      </p:sp>
      <p:sp>
        <p:nvSpPr>
          <p:cNvPr id="3" name="Segnaposto contenuto 2"/>
          <p:cNvSpPr>
            <a:spLocks noGrp="1"/>
          </p:cNvSpPr>
          <p:nvPr>
            <p:ph idx="1"/>
          </p:nvPr>
        </p:nvSpPr>
        <p:spPr>
          <a:xfrm>
            <a:off x="163529" y="1614036"/>
            <a:ext cx="6702221" cy="4987637"/>
          </a:xfrm>
        </p:spPr>
        <p:txBody>
          <a:bodyPr>
            <a:normAutofit fontScale="92500"/>
          </a:bodyPr>
          <a:lstStyle/>
          <a:p>
            <a:pPr marL="0" indent="0">
              <a:buNone/>
            </a:pPr>
            <a:r>
              <a:rPr lang="it-IT" dirty="0"/>
              <a:t>Sulla delega di funzioni si è a più riprese espressa la giurisprudenza di legittimità, in particolare con la pronuncia delle </a:t>
            </a:r>
            <a:r>
              <a:rPr lang="it-IT" b="1" dirty="0"/>
              <a:t>Sezioni Unite </a:t>
            </a:r>
            <a:r>
              <a:rPr lang="it-IT" dirty="0"/>
              <a:t>del</a:t>
            </a:r>
            <a:r>
              <a:rPr lang="it-IT" b="1" dirty="0"/>
              <a:t> 24 aprile 2014</a:t>
            </a:r>
            <a:r>
              <a:rPr lang="it-IT" dirty="0"/>
              <a:t>,</a:t>
            </a:r>
            <a:r>
              <a:rPr lang="it-IT" b="1" dirty="0"/>
              <a:t> n. 38343</a:t>
            </a:r>
            <a:r>
              <a:rPr lang="it-IT" dirty="0"/>
              <a:t>, che – fra l’altro – ha precisato che gli obblighi di prevenzione, assicurazione e sorveglianza gravanti sul datore di lavoro possono essere validamente trasferiti </a:t>
            </a:r>
            <a:r>
              <a:rPr lang="it-IT" i="1" dirty="0"/>
              <a:t>ex </a:t>
            </a:r>
            <a:r>
              <a:rPr lang="it-IT" dirty="0"/>
              <a:t>art. 16 D. Lgs. 81/2008 </a:t>
            </a:r>
            <a:r>
              <a:rPr lang="it-IT" b="1" dirty="0"/>
              <a:t>a condizione che l’atto di delega riguardi un ambito ben definito e </a:t>
            </a:r>
            <a:r>
              <a:rPr lang="it-IT" b="1" i="1" dirty="0"/>
              <a:t>non </a:t>
            </a:r>
            <a:r>
              <a:rPr lang="it-IT" b="1" dirty="0"/>
              <a:t>l’intera gestione aziendale</a:t>
            </a:r>
            <a:r>
              <a:rPr lang="it-IT" dirty="0"/>
              <a:t> (in senso conforme, da ultimo, </a:t>
            </a:r>
            <a:r>
              <a:rPr lang="it-IT" b="1" u="sng" dirty="0"/>
              <a:t>Cass. pen., sez. IV, 20 luglio 2016, n. 33630</a:t>
            </a:r>
            <a:r>
              <a:rPr lang="it-IT" dirty="0"/>
              <a:t>).</a:t>
            </a:r>
          </a:p>
          <a:p>
            <a:pPr marL="0" indent="0">
              <a:buNone/>
            </a:pPr>
            <a:r>
              <a:rPr lang="it-IT" dirty="0"/>
              <a:t> </a:t>
            </a: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831" y="2022570"/>
            <a:ext cx="5334092" cy="2422644"/>
          </a:xfrm>
          <a:prstGeom prst="rect">
            <a:avLst/>
          </a:prstGeom>
        </p:spPr>
      </p:pic>
    </p:spTree>
    <p:extLst>
      <p:ext uri="{BB962C8B-B14F-4D97-AF65-F5344CB8AC3E}">
        <p14:creationId xmlns:p14="http://schemas.microsoft.com/office/powerpoint/2010/main" val="2691588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6408" y="117869"/>
            <a:ext cx="4635591" cy="66222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648929" y="389860"/>
            <a:ext cx="6586491" cy="906662"/>
          </a:xfrm>
        </p:spPr>
        <p:txBody>
          <a:bodyPr>
            <a:normAutofit fontScale="90000"/>
          </a:bodyPr>
          <a:lstStyle/>
          <a:p>
            <a:pPr algn="ctr">
              <a:lnSpc>
                <a:spcPct val="100000"/>
              </a:lnSpc>
            </a:pPr>
            <a:r>
              <a:rPr lang="it-IT" sz="3700" b="1" i="1" dirty="0" smtClean="0">
                <a:solidFill>
                  <a:srgbClr val="FF0000"/>
                </a:solidFill>
                <a:latin typeface="+mn-lt"/>
              </a:rPr>
              <a:t>FOCUS</a:t>
            </a:r>
            <a:r>
              <a:rPr lang="it-IT" sz="3700" b="1" dirty="0" smtClean="0">
                <a:solidFill>
                  <a:srgbClr val="FF0000"/>
                </a:solidFill>
                <a:latin typeface="+mn-lt"/>
              </a:rPr>
              <a:t>: IL “CONCORSO DI COLPA” </a:t>
            </a:r>
            <a:br>
              <a:rPr lang="it-IT" sz="3700" b="1" dirty="0" smtClean="0">
                <a:solidFill>
                  <a:srgbClr val="FF0000"/>
                </a:solidFill>
                <a:latin typeface="+mn-lt"/>
              </a:rPr>
            </a:br>
            <a:r>
              <a:rPr lang="it-IT" sz="3700" b="1" dirty="0" smtClean="0">
                <a:solidFill>
                  <a:srgbClr val="FF0000"/>
                </a:solidFill>
                <a:latin typeface="+mn-lt"/>
              </a:rPr>
              <a:t>DEL LAVORATORE</a:t>
            </a:r>
            <a:endParaRPr lang="it-IT" sz="3700" b="1" dirty="0">
              <a:solidFill>
                <a:srgbClr val="FF0000"/>
              </a:solidFill>
              <a:latin typeface="+mn-lt"/>
            </a:endParaRPr>
          </a:p>
        </p:txBody>
      </p:sp>
      <p:sp>
        <p:nvSpPr>
          <p:cNvPr id="3" name="Segnaposto contenuto 2"/>
          <p:cNvSpPr>
            <a:spLocks noGrp="1"/>
          </p:cNvSpPr>
          <p:nvPr>
            <p:ph idx="1"/>
          </p:nvPr>
        </p:nvSpPr>
        <p:spPr>
          <a:xfrm>
            <a:off x="241006" y="1455280"/>
            <a:ext cx="6994414" cy="5239002"/>
          </a:xfrm>
        </p:spPr>
        <p:txBody>
          <a:bodyPr>
            <a:normAutofit/>
          </a:bodyPr>
          <a:lstStyle/>
          <a:p>
            <a:pPr marL="0" indent="0">
              <a:buNone/>
            </a:pPr>
            <a:r>
              <a:rPr lang="it-IT" sz="1900" dirty="0"/>
              <a:t>N</a:t>
            </a:r>
            <a:r>
              <a:rPr lang="it-IT" sz="1900" dirty="0" smtClean="0"/>
              <a:t>on </a:t>
            </a:r>
            <a:r>
              <a:rPr lang="it-IT" sz="1900" dirty="0"/>
              <a:t>si tratta di un </a:t>
            </a:r>
            <a:r>
              <a:rPr lang="it-IT" sz="1900" dirty="0" smtClean="0"/>
              <a:t>“</a:t>
            </a:r>
            <a:r>
              <a:rPr lang="it-IT" sz="1900" dirty="0"/>
              <a:t>concorso di colpa”, quanto di una vera e propria </a:t>
            </a:r>
            <a:r>
              <a:rPr lang="it-IT" sz="1900" b="1" dirty="0"/>
              <a:t>causa sopravvenuta idonea di per sé a determinare </a:t>
            </a:r>
            <a:r>
              <a:rPr lang="it-IT" sz="1900" b="1" dirty="0" smtClean="0"/>
              <a:t>l’evento </a:t>
            </a:r>
            <a:r>
              <a:rPr lang="it-IT" sz="1900" b="1" i="1" dirty="0" smtClean="0"/>
              <a:t>ex </a:t>
            </a:r>
            <a:r>
              <a:rPr lang="it-IT" sz="1900" b="1" dirty="0" smtClean="0"/>
              <a:t>art. 41, co. 2 c.p.</a:t>
            </a:r>
            <a:r>
              <a:rPr lang="it-IT" sz="1900" dirty="0" smtClean="0"/>
              <a:t> </a:t>
            </a:r>
            <a:r>
              <a:rPr lang="it-IT" sz="1900" dirty="0"/>
              <a:t>e quindi ad </a:t>
            </a:r>
            <a:r>
              <a:rPr lang="it-IT" sz="1900" b="1" dirty="0"/>
              <a:t>elidere il nesso causale</a:t>
            </a:r>
            <a:r>
              <a:rPr lang="it-IT" sz="1900" dirty="0"/>
              <a:t> rispetto alla condotta </a:t>
            </a:r>
            <a:r>
              <a:rPr lang="it-IT" sz="1900" dirty="0" smtClean="0"/>
              <a:t>del </a:t>
            </a:r>
            <a:r>
              <a:rPr lang="it-IT" sz="1900" dirty="0"/>
              <a:t>soggetto obbligato.</a:t>
            </a:r>
          </a:p>
          <a:p>
            <a:pPr marL="0" indent="0">
              <a:buNone/>
            </a:pPr>
            <a:r>
              <a:rPr lang="it-IT" sz="1900" dirty="0" smtClean="0"/>
              <a:t>La </a:t>
            </a:r>
            <a:r>
              <a:rPr lang="it-IT" sz="1900" b="1" dirty="0" smtClean="0"/>
              <a:t>giurisprudenza maggioritaria </a:t>
            </a:r>
            <a:r>
              <a:rPr lang="it-IT" sz="1900" dirty="0" smtClean="0"/>
              <a:t>ha optato per un’</a:t>
            </a:r>
            <a:r>
              <a:rPr lang="it-IT" sz="1900" b="1" dirty="0" smtClean="0"/>
              <a:t>interpretazione </a:t>
            </a:r>
            <a:r>
              <a:rPr lang="it-IT" sz="1900" b="1" dirty="0"/>
              <a:t>assolutamente restrittiva</a:t>
            </a:r>
            <a:r>
              <a:rPr lang="it-IT" sz="1900" dirty="0"/>
              <a:t> dei </a:t>
            </a:r>
            <a:r>
              <a:rPr lang="it-IT" sz="1900" b="1" dirty="0"/>
              <a:t>fattori causali </a:t>
            </a:r>
            <a:r>
              <a:rPr lang="it-IT" sz="1900" b="1" dirty="0" smtClean="0"/>
              <a:t>sopravvenuti</a:t>
            </a:r>
            <a:r>
              <a:rPr lang="it-IT" sz="1900" dirty="0" smtClean="0"/>
              <a:t>: soltanto </a:t>
            </a:r>
            <a:r>
              <a:rPr lang="it-IT" sz="1900" b="1" dirty="0"/>
              <a:t>situazioni estranee al processo produttivo</a:t>
            </a:r>
            <a:r>
              <a:rPr lang="it-IT" sz="1900" dirty="0"/>
              <a:t> o alle </a:t>
            </a:r>
            <a:r>
              <a:rPr lang="it-IT" sz="1900" b="1" dirty="0"/>
              <a:t>mansioni attribuite </a:t>
            </a:r>
            <a:r>
              <a:rPr lang="it-IT" sz="1900" dirty="0"/>
              <a:t>o, ancora, in caso di </a:t>
            </a:r>
            <a:r>
              <a:rPr lang="it-IT" sz="1900" b="1" dirty="0"/>
              <a:t>dolo </a:t>
            </a:r>
            <a:r>
              <a:rPr lang="it-IT" sz="1900" dirty="0"/>
              <a:t>o </a:t>
            </a:r>
            <a:r>
              <a:rPr lang="it-IT" sz="1900" b="1" dirty="0"/>
              <a:t>colpa gravissima del lavoratore</a:t>
            </a:r>
            <a:r>
              <a:rPr lang="it-IT" sz="1900" dirty="0"/>
              <a:t>.</a:t>
            </a:r>
          </a:p>
          <a:p>
            <a:pPr marL="0" indent="0">
              <a:buNone/>
            </a:pPr>
            <a:r>
              <a:rPr lang="it-IT" sz="1900" dirty="0"/>
              <a:t>Per la giurisprudenza </a:t>
            </a:r>
            <a:r>
              <a:rPr lang="it-IT" sz="1900" dirty="0" smtClean="0"/>
              <a:t>è </a:t>
            </a:r>
            <a:r>
              <a:rPr lang="it-IT" sz="1900" dirty="0"/>
              <a:t>dunque necessario che vi sia una «</a:t>
            </a:r>
            <a:r>
              <a:rPr lang="it-IT" sz="1900" b="1" i="1" dirty="0"/>
              <a:t>condotta abnorme</a:t>
            </a:r>
            <a:r>
              <a:rPr lang="it-IT" sz="1900" dirty="0"/>
              <a:t>» da parte di quest’ultimo (</a:t>
            </a:r>
            <a:r>
              <a:rPr lang="it-IT" sz="1900" i="1" dirty="0"/>
              <a:t>ex multis</a:t>
            </a:r>
            <a:r>
              <a:rPr lang="it-IT" sz="1900" dirty="0"/>
              <a:t>, </a:t>
            </a:r>
            <a:r>
              <a:rPr lang="it-IT" sz="1900" b="1" u="sng" dirty="0"/>
              <a:t>Cass. pen., sez. IV, 22 ottobre 2015, n. 44811</a:t>
            </a:r>
            <a:r>
              <a:rPr lang="it-IT" sz="1900" dirty="0"/>
              <a:t>; </a:t>
            </a:r>
            <a:r>
              <a:rPr lang="it-IT" sz="1900" dirty="0" smtClean="0"/>
              <a:t>una rarissima </a:t>
            </a:r>
            <a:r>
              <a:rPr lang="it-IT" sz="1900" dirty="0"/>
              <a:t>sentenza che ha riconosciuto l’interruzione del nesso causale a favore del datore di lavoro, </a:t>
            </a:r>
            <a:r>
              <a:rPr lang="it-IT" sz="1900" b="1" u="sng" dirty="0"/>
              <a:t>Cass. pen., sez. IV, 14 febbraio 2012, n. 10712</a:t>
            </a:r>
            <a:r>
              <a:rPr lang="it-IT" sz="1900" dirty="0"/>
              <a:t>)</a:t>
            </a:r>
            <a:r>
              <a:rPr lang="it-IT" sz="1900" dirty="0" smtClean="0"/>
              <a:t>.</a:t>
            </a:r>
            <a:endParaRPr lang="it-IT" sz="1900" dirty="0"/>
          </a:p>
          <a:p>
            <a:pPr marL="0" indent="0">
              <a:buNone/>
            </a:pPr>
            <a:r>
              <a:rPr lang="it-IT" sz="1900" dirty="0" smtClean="0"/>
              <a:t>Una recente pronuncia </a:t>
            </a:r>
            <a:r>
              <a:rPr lang="it-IT" sz="1900" b="1" dirty="0" smtClean="0"/>
              <a:t>include</a:t>
            </a:r>
            <a:r>
              <a:rPr lang="it-IT" sz="1900" dirty="0" smtClean="0"/>
              <a:t> anche </a:t>
            </a:r>
            <a:r>
              <a:rPr lang="it-IT" sz="1900" dirty="0"/>
              <a:t>le azioni «</a:t>
            </a:r>
            <a:r>
              <a:rPr lang="it-IT" sz="1900" b="1" i="1" dirty="0"/>
              <a:t>esorbitanti</a:t>
            </a:r>
            <a:r>
              <a:rPr lang="it-IT" sz="1900" dirty="0"/>
              <a:t>»</a:t>
            </a:r>
            <a:r>
              <a:rPr lang="it-IT" sz="1900" i="1" dirty="0"/>
              <a:t> </a:t>
            </a:r>
            <a:r>
              <a:rPr lang="it-IT" sz="1900" dirty="0"/>
              <a:t>(e vale a dire quelle condotte che fuoriescono dall’area di rischio che il datore è chiamato a valutare in via preventiva) (</a:t>
            </a:r>
            <a:r>
              <a:rPr lang="it-IT" sz="1900" b="1" u="sng" dirty="0"/>
              <a:t>Cass. pen., sez. IV, 5 maggio 2015, n. 41486</a:t>
            </a:r>
            <a:r>
              <a:rPr lang="it-IT" sz="1900" dirty="0"/>
              <a:t>).</a:t>
            </a:r>
          </a:p>
          <a:p>
            <a:pPr>
              <a:lnSpc>
                <a:spcPct val="70000"/>
              </a:lnSpc>
            </a:pPr>
            <a:endParaRPr lang="it-IT" sz="1500" dirty="0"/>
          </a:p>
        </p:txBody>
      </p:sp>
    </p:spTree>
    <p:extLst>
      <p:ext uri="{BB962C8B-B14F-4D97-AF65-F5344CB8AC3E}">
        <p14:creationId xmlns:p14="http://schemas.microsoft.com/office/powerpoint/2010/main" val="36549330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18002" y="2139061"/>
            <a:ext cx="5184082" cy="2847376"/>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0" y="611429"/>
            <a:ext cx="6573744" cy="1363957"/>
          </a:xfrm>
        </p:spPr>
        <p:txBody>
          <a:bodyPr>
            <a:noAutofit/>
          </a:bodyPr>
          <a:lstStyle/>
          <a:p>
            <a:pPr marL="0" indent="0" algn="ctr">
              <a:lnSpc>
                <a:spcPts val="3200"/>
              </a:lnSpc>
              <a:spcBef>
                <a:spcPts val="1400"/>
              </a:spcBef>
              <a:defRPr sz="1800"/>
            </a:pPr>
            <a:r>
              <a:rPr lang="it-IT" sz="3200" b="1" i="1" cap="all" dirty="0" smtClean="0">
                <a:latin typeface="Trebuchet MS" panose="020B0603020202020204" pitchFamily="34" charset="0"/>
                <a:ea typeface="Times New Roman"/>
                <a:cs typeface="Times New Roman"/>
                <a:sym typeface="Times New Roman"/>
              </a:rPr>
              <a:t>FOCUS </a:t>
            </a:r>
            <a:r>
              <a:rPr lang="it-IT" sz="3200" b="1" cap="all" dirty="0" smtClean="0">
                <a:latin typeface="Trebuchet MS" panose="020B0603020202020204" pitchFamily="34" charset="0"/>
                <a:ea typeface="Times New Roman"/>
                <a:cs typeface="Times New Roman"/>
                <a:sym typeface="Times New Roman"/>
              </a:rPr>
              <a:t>sulla COLPA “MEDICA”</a:t>
            </a:r>
            <a:endParaRPr lang="it-IT" sz="3200" b="1" cap="all"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0" y="1977798"/>
            <a:ext cx="6666847" cy="4628707"/>
          </a:xfrm>
        </p:spPr>
        <p:txBody>
          <a:bodyPr>
            <a:noAutofit/>
          </a:bodyPr>
          <a:lstStyle/>
          <a:p>
            <a:pPr marL="0" indent="0">
              <a:buNone/>
            </a:pPr>
            <a:r>
              <a:rPr lang="it-IT" sz="2300" dirty="0" smtClean="0">
                <a:solidFill>
                  <a:schemeClr val="bg1"/>
                </a:solidFill>
              </a:rPr>
              <a:t>Nei giorni scorsi è stata approvata la c.d. </a:t>
            </a:r>
            <a:r>
              <a:rPr lang="it-IT" sz="2300" b="1" dirty="0" smtClean="0"/>
              <a:t>legge “GELLI”</a:t>
            </a:r>
            <a:r>
              <a:rPr lang="it-IT" sz="2300" dirty="0" smtClean="0">
                <a:solidFill>
                  <a:schemeClr val="bg1"/>
                </a:solidFill>
              </a:rPr>
              <a:t> </a:t>
            </a:r>
            <a:r>
              <a:rPr lang="it-IT" sz="2300" b="1" dirty="0" smtClean="0">
                <a:solidFill>
                  <a:srgbClr val="FFFFFF"/>
                </a:solidFill>
              </a:rPr>
              <a:t>(L. 8 marzo 2017, n. 24)</a:t>
            </a:r>
            <a:r>
              <a:rPr lang="it-IT" sz="2300" dirty="0" smtClean="0">
                <a:solidFill>
                  <a:schemeClr val="bg1"/>
                </a:solidFill>
              </a:rPr>
              <a:t> che ha in (gran parte) riscritto i </a:t>
            </a:r>
            <a:r>
              <a:rPr lang="it-IT" sz="2300" b="1" dirty="0" smtClean="0">
                <a:solidFill>
                  <a:schemeClr val="bg1"/>
                </a:solidFill>
              </a:rPr>
              <a:t>principi</a:t>
            </a:r>
            <a:r>
              <a:rPr lang="it-IT" sz="2300" dirty="0" smtClean="0">
                <a:solidFill>
                  <a:schemeClr val="bg1"/>
                </a:solidFill>
              </a:rPr>
              <a:t> in materia di </a:t>
            </a:r>
            <a:r>
              <a:rPr lang="it-IT" sz="2300" b="1" dirty="0" smtClean="0">
                <a:solidFill>
                  <a:schemeClr val="bg1"/>
                </a:solidFill>
              </a:rPr>
              <a:t>responsabilità sanitaria</a:t>
            </a:r>
            <a:r>
              <a:rPr lang="it-IT" sz="2300" dirty="0" smtClean="0">
                <a:solidFill>
                  <a:schemeClr val="bg1"/>
                </a:solidFill>
              </a:rPr>
              <a:t>:</a:t>
            </a:r>
          </a:p>
          <a:p>
            <a:pPr>
              <a:buFont typeface="Wingdings" charset="0"/>
              <a:buChar char="Ø"/>
            </a:pPr>
            <a:r>
              <a:rPr lang="it-IT" sz="2300" dirty="0" smtClean="0">
                <a:solidFill>
                  <a:schemeClr val="bg1"/>
                </a:solidFill>
              </a:rPr>
              <a:t>aspetti</a:t>
            </a:r>
            <a:r>
              <a:rPr lang="it-IT" sz="2300" dirty="0" smtClean="0"/>
              <a:t> </a:t>
            </a:r>
            <a:r>
              <a:rPr lang="it-IT" sz="2300" b="1" dirty="0"/>
              <a:t>amministrativi</a:t>
            </a:r>
            <a:r>
              <a:rPr lang="it-IT" sz="2300" dirty="0"/>
              <a:t> </a:t>
            </a:r>
            <a:r>
              <a:rPr lang="it-IT" sz="2300" dirty="0">
                <a:solidFill>
                  <a:srgbClr val="000000"/>
                </a:solidFill>
              </a:rPr>
              <a:t>(</a:t>
            </a:r>
            <a:r>
              <a:rPr lang="it-IT" sz="2300" i="1" dirty="0">
                <a:solidFill>
                  <a:srgbClr val="000000"/>
                </a:solidFill>
              </a:rPr>
              <a:t>istituzione della figura del </a:t>
            </a:r>
            <a:r>
              <a:rPr lang="it-IT" sz="2300" b="1" i="1" dirty="0">
                <a:solidFill>
                  <a:srgbClr val="000000"/>
                </a:solidFill>
              </a:rPr>
              <a:t>Garante del diritto alla salute</a:t>
            </a:r>
            <a:r>
              <a:rPr lang="it-IT" sz="2300" dirty="0" smtClean="0">
                <a:solidFill>
                  <a:srgbClr val="000000"/>
                </a:solidFill>
              </a:rPr>
              <a:t>);</a:t>
            </a:r>
          </a:p>
          <a:p>
            <a:pPr>
              <a:buFont typeface="Wingdings" charset="0"/>
              <a:buChar char="Ø"/>
            </a:pPr>
            <a:r>
              <a:rPr lang="it-IT" sz="2300" dirty="0" smtClean="0">
                <a:solidFill>
                  <a:srgbClr val="000000"/>
                </a:solidFill>
              </a:rPr>
              <a:t>aspetti</a:t>
            </a:r>
            <a:r>
              <a:rPr lang="it-IT" sz="2300" dirty="0" smtClean="0"/>
              <a:t> </a:t>
            </a:r>
            <a:r>
              <a:rPr lang="it-IT" sz="2300" b="1" dirty="0" smtClean="0"/>
              <a:t>civilistici</a:t>
            </a:r>
            <a:r>
              <a:rPr lang="it-IT" sz="2300" dirty="0" smtClean="0"/>
              <a:t> </a:t>
            </a:r>
            <a:r>
              <a:rPr lang="it-IT" sz="2300" dirty="0" smtClean="0">
                <a:solidFill>
                  <a:srgbClr val="000000"/>
                </a:solidFill>
              </a:rPr>
              <a:t>(</a:t>
            </a:r>
            <a:r>
              <a:rPr lang="it-IT" sz="2300" i="1" dirty="0" smtClean="0">
                <a:solidFill>
                  <a:srgbClr val="000000"/>
                </a:solidFill>
              </a:rPr>
              <a:t>responsabilità </a:t>
            </a:r>
            <a:r>
              <a:rPr lang="it-IT" sz="2300" i="1" dirty="0">
                <a:solidFill>
                  <a:srgbClr val="000000"/>
                </a:solidFill>
              </a:rPr>
              <a:t>della </a:t>
            </a:r>
            <a:r>
              <a:rPr lang="it-IT" sz="2300" b="1" i="1" dirty="0">
                <a:solidFill>
                  <a:srgbClr val="000000"/>
                </a:solidFill>
              </a:rPr>
              <a:t>struttura sanitaria</a:t>
            </a:r>
            <a:r>
              <a:rPr lang="it-IT" sz="2300" i="1" dirty="0">
                <a:solidFill>
                  <a:srgbClr val="000000"/>
                </a:solidFill>
              </a:rPr>
              <a:t> </a:t>
            </a:r>
            <a:r>
              <a:rPr lang="it-IT" sz="2300" i="1" dirty="0" smtClean="0">
                <a:solidFill>
                  <a:srgbClr val="000000"/>
                </a:solidFill>
              </a:rPr>
              <a:t>–</a:t>
            </a:r>
            <a:r>
              <a:rPr lang="it-IT" sz="2300" b="1" i="1" dirty="0" smtClean="0">
                <a:solidFill>
                  <a:srgbClr val="000000"/>
                </a:solidFill>
              </a:rPr>
              <a:t>contrattuale</a:t>
            </a:r>
            <a:r>
              <a:rPr lang="it-IT" sz="2300" i="1" dirty="0" smtClean="0">
                <a:solidFill>
                  <a:srgbClr val="000000"/>
                </a:solidFill>
              </a:rPr>
              <a:t>– </a:t>
            </a:r>
            <a:r>
              <a:rPr lang="it-IT" sz="2300" i="1" dirty="0">
                <a:solidFill>
                  <a:srgbClr val="000000"/>
                </a:solidFill>
              </a:rPr>
              <a:t>e </a:t>
            </a:r>
            <a:r>
              <a:rPr lang="it-IT" sz="2300" i="1" dirty="0" smtClean="0">
                <a:solidFill>
                  <a:srgbClr val="000000"/>
                </a:solidFill>
              </a:rPr>
              <a:t>del </a:t>
            </a:r>
            <a:r>
              <a:rPr lang="it-IT" sz="2300" b="1" i="1" dirty="0" smtClean="0">
                <a:solidFill>
                  <a:srgbClr val="000000"/>
                </a:solidFill>
              </a:rPr>
              <a:t>sanitario </a:t>
            </a:r>
            <a:r>
              <a:rPr lang="it-IT" sz="2300" i="1" dirty="0" smtClean="0">
                <a:solidFill>
                  <a:srgbClr val="000000"/>
                </a:solidFill>
              </a:rPr>
              <a:t>–</a:t>
            </a:r>
            <a:r>
              <a:rPr lang="it-IT" sz="2300" b="1" i="1" dirty="0" smtClean="0">
                <a:solidFill>
                  <a:srgbClr val="000000"/>
                </a:solidFill>
              </a:rPr>
              <a:t>extracontrattuale</a:t>
            </a:r>
            <a:r>
              <a:rPr lang="it-IT" sz="2300" i="1" dirty="0" smtClean="0">
                <a:solidFill>
                  <a:srgbClr val="000000"/>
                </a:solidFill>
              </a:rPr>
              <a:t>–</a:t>
            </a:r>
            <a:r>
              <a:rPr lang="it-IT" sz="2300" dirty="0" smtClean="0">
                <a:solidFill>
                  <a:srgbClr val="000000"/>
                </a:solidFill>
              </a:rPr>
              <a:t>);</a:t>
            </a:r>
          </a:p>
          <a:p>
            <a:pPr>
              <a:buFont typeface="Wingdings" charset="0"/>
              <a:buChar char="Ø"/>
            </a:pPr>
            <a:r>
              <a:rPr lang="it-IT" sz="2300" dirty="0" smtClean="0">
                <a:solidFill>
                  <a:srgbClr val="000000"/>
                </a:solidFill>
              </a:rPr>
              <a:t>in </a:t>
            </a:r>
            <a:r>
              <a:rPr lang="it-IT" sz="2300" dirty="0">
                <a:solidFill>
                  <a:srgbClr val="000000"/>
                </a:solidFill>
              </a:rPr>
              <a:t>sede</a:t>
            </a:r>
            <a:r>
              <a:rPr lang="it-IT" sz="2300" dirty="0"/>
              <a:t> </a:t>
            </a:r>
            <a:r>
              <a:rPr lang="it-IT" sz="2300" b="1" dirty="0" smtClean="0"/>
              <a:t>penale</a:t>
            </a:r>
            <a:r>
              <a:rPr lang="it-IT" sz="2300" dirty="0" smtClean="0"/>
              <a:t>: </a:t>
            </a:r>
            <a:r>
              <a:rPr lang="it-IT" sz="2300" b="1" dirty="0" smtClean="0">
                <a:solidFill>
                  <a:srgbClr val="000000"/>
                </a:solidFill>
              </a:rPr>
              <a:t>valore </a:t>
            </a:r>
            <a:r>
              <a:rPr lang="it-IT" sz="2300" b="1" dirty="0">
                <a:solidFill>
                  <a:srgbClr val="000000"/>
                </a:solidFill>
              </a:rPr>
              <a:t>esimente alla sola «</a:t>
            </a:r>
            <a:r>
              <a:rPr lang="it-IT" sz="2300" b="1" i="1" dirty="0"/>
              <a:t>imperizia</a:t>
            </a:r>
            <a:r>
              <a:rPr lang="it-IT" sz="2300" b="1" dirty="0">
                <a:solidFill>
                  <a:srgbClr val="000000"/>
                </a:solidFill>
              </a:rPr>
              <a:t>»</a:t>
            </a:r>
            <a:r>
              <a:rPr lang="it-IT" sz="2300" dirty="0">
                <a:solidFill>
                  <a:srgbClr val="000000"/>
                </a:solidFill>
              </a:rPr>
              <a:t> </a:t>
            </a:r>
            <a:r>
              <a:rPr lang="it-IT" sz="2300" b="1" dirty="0">
                <a:solidFill>
                  <a:srgbClr val="000000"/>
                </a:solidFill>
              </a:rPr>
              <a:t>e per i soli reati di lesioni e di omicidio </a:t>
            </a:r>
            <a:r>
              <a:rPr lang="it-IT" sz="2300" b="1" dirty="0" smtClean="0">
                <a:solidFill>
                  <a:srgbClr val="000000"/>
                </a:solidFill>
              </a:rPr>
              <a:t>colposi</a:t>
            </a:r>
            <a:r>
              <a:rPr lang="it-IT" sz="2300" dirty="0" smtClean="0">
                <a:solidFill>
                  <a:srgbClr val="000000"/>
                </a:solidFill>
              </a:rPr>
              <a:t>, se il </a:t>
            </a:r>
            <a:r>
              <a:rPr lang="it-IT" sz="2300" b="1" dirty="0">
                <a:solidFill>
                  <a:srgbClr val="000000"/>
                </a:solidFill>
              </a:rPr>
              <a:t>sanitario</a:t>
            </a:r>
            <a:r>
              <a:rPr lang="it-IT" sz="2300" dirty="0">
                <a:solidFill>
                  <a:srgbClr val="000000"/>
                </a:solidFill>
              </a:rPr>
              <a:t> </a:t>
            </a:r>
            <a:r>
              <a:rPr lang="it-IT" sz="2300" dirty="0" smtClean="0">
                <a:solidFill>
                  <a:srgbClr val="000000"/>
                </a:solidFill>
              </a:rPr>
              <a:t>ha </a:t>
            </a:r>
            <a:r>
              <a:rPr lang="it-IT" sz="2300" b="1" dirty="0" smtClean="0">
                <a:solidFill>
                  <a:srgbClr val="000000"/>
                </a:solidFill>
              </a:rPr>
              <a:t>rispettato</a:t>
            </a:r>
            <a:r>
              <a:rPr lang="it-IT" sz="2300" dirty="0" smtClean="0">
                <a:solidFill>
                  <a:srgbClr val="000000"/>
                </a:solidFill>
              </a:rPr>
              <a:t> </a:t>
            </a:r>
            <a:r>
              <a:rPr lang="it-IT" sz="2300" dirty="0">
                <a:solidFill>
                  <a:srgbClr val="000000"/>
                </a:solidFill>
              </a:rPr>
              <a:t>le c.d. “</a:t>
            </a:r>
            <a:r>
              <a:rPr lang="it-IT" sz="2300" b="1" dirty="0">
                <a:solidFill>
                  <a:srgbClr val="FFFFFF"/>
                </a:solidFill>
              </a:rPr>
              <a:t>linee guida</a:t>
            </a:r>
            <a:r>
              <a:rPr lang="it-IT" sz="2300" dirty="0" smtClean="0">
                <a:solidFill>
                  <a:srgbClr val="000000"/>
                </a:solidFill>
              </a:rPr>
              <a:t>” </a:t>
            </a:r>
            <a:r>
              <a:rPr lang="it-IT" sz="2300" b="1" dirty="0" smtClean="0">
                <a:solidFill>
                  <a:srgbClr val="000000"/>
                </a:solidFill>
              </a:rPr>
              <a:t>pubblicate</a:t>
            </a:r>
            <a:r>
              <a:rPr lang="it-IT" sz="2300" dirty="0" smtClean="0">
                <a:solidFill>
                  <a:srgbClr val="000000"/>
                </a:solidFill>
              </a:rPr>
              <a:t> </a:t>
            </a:r>
            <a:r>
              <a:rPr lang="it-IT" sz="2300" dirty="0">
                <a:solidFill>
                  <a:srgbClr val="000000"/>
                </a:solidFill>
              </a:rPr>
              <a:t>e le </a:t>
            </a:r>
            <a:r>
              <a:rPr lang="it-IT" sz="2300" b="1" dirty="0">
                <a:solidFill>
                  <a:srgbClr val="000000"/>
                </a:solidFill>
              </a:rPr>
              <a:t>buone pratiche clinico-</a:t>
            </a:r>
            <a:r>
              <a:rPr lang="it-IT" sz="2300" b="1" dirty="0" smtClean="0">
                <a:solidFill>
                  <a:srgbClr val="000000"/>
                </a:solidFill>
              </a:rPr>
              <a:t>assistenziali.</a:t>
            </a:r>
            <a:r>
              <a:rPr lang="it-IT" sz="2300" dirty="0" smtClean="0">
                <a:solidFill>
                  <a:srgbClr val="000000"/>
                </a:solidFill>
              </a:rPr>
              <a:t> </a:t>
            </a:r>
          </a:p>
          <a:p>
            <a:pPr marL="0" indent="0">
              <a:buNone/>
            </a:pPr>
            <a:endParaRPr lang="it-IT" dirty="0">
              <a:solidFill>
                <a:schemeClr val="bg1"/>
              </a:solidFill>
            </a:endParaRPr>
          </a:p>
        </p:txBody>
      </p:sp>
    </p:spTree>
    <p:extLst>
      <p:ext uri="{BB962C8B-B14F-4D97-AF65-F5344CB8AC3E}">
        <p14:creationId xmlns:p14="http://schemas.microsoft.com/office/powerpoint/2010/main" val="698261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2055" y="457735"/>
            <a:ext cx="6966797" cy="891705"/>
          </a:xfrm>
        </p:spPr>
        <p:txBody>
          <a:bodyPr>
            <a:noAutofit/>
          </a:bodyPr>
          <a:lstStyle/>
          <a:p>
            <a:r>
              <a:rPr lang="it-IT" b="1" dirty="0" smtClean="0">
                <a:solidFill>
                  <a:srgbClr val="FF0000"/>
                </a:solidFill>
                <a:latin typeface="+mn-lt"/>
                <a:cs typeface="Arial Rounded MT Bold"/>
              </a:rPr>
              <a:t>Il superamento della legge “Balduzzi” (L. 189/2012)</a:t>
            </a:r>
            <a:endParaRPr lang="it-IT" dirty="0">
              <a:solidFill>
                <a:srgbClr val="FF0000"/>
              </a:solidFill>
              <a:latin typeface="+mn-lt"/>
              <a:cs typeface="Arial Rounded MT Bold"/>
            </a:endParaRPr>
          </a:p>
        </p:txBody>
      </p:sp>
      <p:sp>
        <p:nvSpPr>
          <p:cNvPr id="3" name="Segnaposto contenuto 2"/>
          <p:cNvSpPr>
            <a:spLocks noGrp="1"/>
          </p:cNvSpPr>
          <p:nvPr>
            <p:ph idx="1"/>
          </p:nvPr>
        </p:nvSpPr>
        <p:spPr>
          <a:xfrm>
            <a:off x="163529" y="1614036"/>
            <a:ext cx="6702221" cy="4987637"/>
          </a:xfrm>
        </p:spPr>
        <p:txBody>
          <a:bodyPr>
            <a:normAutofit/>
          </a:bodyPr>
          <a:lstStyle/>
          <a:p>
            <a:pPr marL="0" indent="0">
              <a:buNone/>
            </a:pPr>
            <a:r>
              <a:rPr lang="it-IT" dirty="0"/>
              <a:t>I</a:t>
            </a:r>
            <a:r>
              <a:rPr lang="it-IT" dirty="0" smtClean="0"/>
              <a:t>n </a:t>
            </a:r>
            <a:r>
              <a:rPr lang="it-IT" dirty="0"/>
              <a:t>precedenza (nel regime della </a:t>
            </a:r>
            <a:r>
              <a:rPr lang="it-IT" dirty="0" smtClean="0"/>
              <a:t>legge “Balduzzi</a:t>
            </a:r>
            <a:r>
              <a:rPr lang="it-IT" dirty="0"/>
              <a:t>”</a:t>
            </a:r>
            <a:r>
              <a:rPr lang="it-IT" dirty="0" smtClean="0"/>
              <a:t>):</a:t>
            </a:r>
          </a:p>
          <a:p>
            <a:pPr>
              <a:buFont typeface="Wingdings" charset="0"/>
              <a:buChar char="Ø"/>
            </a:pPr>
            <a:r>
              <a:rPr lang="it-IT" dirty="0" smtClean="0"/>
              <a:t>si </a:t>
            </a:r>
            <a:r>
              <a:rPr lang="it-IT" dirty="0"/>
              <a:t>escludeva rilevanza penale alla «</a:t>
            </a:r>
            <a:r>
              <a:rPr lang="it-IT" i="1" dirty="0"/>
              <a:t>colpa lieve</a:t>
            </a:r>
            <a:r>
              <a:rPr lang="it-IT" dirty="0"/>
              <a:t>» (</a:t>
            </a:r>
            <a:r>
              <a:rPr lang="it-IT" i="1" dirty="0"/>
              <a:t>sempre nel rispetto di linee guida e buona pratiche</a:t>
            </a:r>
            <a:r>
              <a:rPr lang="it-IT" dirty="0"/>
              <a:t>) </a:t>
            </a:r>
            <a:endParaRPr lang="it-IT" dirty="0" smtClean="0"/>
          </a:p>
          <a:p>
            <a:pPr>
              <a:buFont typeface="Wingdings" charset="0"/>
              <a:buChar char="Ø"/>
            </a:pPr>
            <a:r>
              <a:rPr lang="it-IT" dirty="0" smtClean="0"/>
              <a:t>senza </a:t>
            </a:r>
            <a:r>
              <a:rPr lang="it-IT" dirty="0"/>
              <a:t>delimitazione alla imperizia (avvenuta poi in via giurisprudenziale, con orientamento comunque contrastato</a:t>
            </a:r>
            <a:r>
              <a:rPr lang="it-IT" dirty="0" smtClean="0"/>
              <a:t>)</a:t>
            </a:r>
          </a:p>
          <a:p>
            <a:pPr>
              <a:buFont typeface="Wingdings" charset="0"/>
              <a:buChar char="Ø"/>
            </a:pPr>
            <a:r>
              <a:rPr lang="it-IT" dirty="0" smtClean="0"/>
              <a:t>né </a:t>
            </a:r>
            <a:r>
              <a:rPr lang="it-IT" dirty="0"/>
              <a:t>ad alcuna fattispecie di reato in particolare.</a:t>
            </a:r>
          </a:p>
          <a:p>
            <a:pPr marL="0" indent="0">
              <a:buNone/>
            </a:pPr>
            <a:r>
              <a:rPr lang="it-IT"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199" y="2116485"/>
            <a:ext cx="5152776" cy="3268793"/>
          </a:xfrm>
          <a:prstGeom prst="rect">
            <a:avLst/>
          </a:prstGeom>
        </p:spPr>
      </p:pic>
    </p:spTree>
    <p:extLst>
      <p:ext uri="{BB962C8B-B14F-4D97-AF65-F5344CB8AC3E}">
        <p14:creationId xmlns:p14="http://schemas.microsoft.com/office/powerpoint/2010/main" val="3330583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80" name="Picture 73"/>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1891542" y="117578"/>
            <a:ext cx="8141846" cy="764292"/>
          </a:xfrm>
          <a:solidFill>
            <a:schemeClr val="bg2">
              <a:lumMod val="75000"/>
            </a:schemeClr>
          </a:solidFill>
        </p:spPr>
        <p:txBody>
          <a:bodyPr>
            <a:noAutofit/>
          </a:bodyPr>
          <a:lstStyle/>
          <a:p>
            <a:pPr marL="0" indent="0" algn="ctr">
              <a:lnSpc>
                <a:spcPts val="3000"/>
              </a:lnSpc>
              <a:spcBef>
                <a:spcPts val="1400"/>
              </a:spcBef>
              <a:defRPr sz="1800"/>
            </a:pPr>
            <a:r>
              <a:rPr lang="it-IT" sz="2800" b="1" cap="all" dirty="0" smtClean="0">
                <a:latin typeface="Trebuchet MS" panose="020B0603020202020204" pitchFamily="34" charset="0"/>
                <a:ea typeface="Times New Roman"/>
                <a:cs typeface="Times New Roman"/>
                <a:sym typeface="Times New Roman"/>
              </a:rPr>
              <a:t>DALLA LEGGE “BALDUZZI” ALLA LEGGE “GELLI”</a:t>
            </a:r>
            <a:endParaRPr lang="it-IT" sz="2800" b="1" i="1" dirty="0">
              <a:latin typeface="Trebuchet MS" panose="020B0603020202020204" pitchFamily="34" charset="0"/>
              <a:ea typeface="Times New Roman"/>
              <a:cs typeface="Times New Roman"/>
              <a:sym typeface="Times New Roman"/>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33907126"/>
              </p:ext>
            </p:extLst>
          </p:nvPr>
        </p:nvGraphicFramePr>
        <p:xfrm>
          <a:off x="646788" y="870111"/>
          <a:ext cx="11101278" cy="5846790"/>
        </p:xfrm>
        <a:graphic>
          <a:graphicData uri="http://schemas.openxmlformats.org/drawingml/2006/table">
            <a:tbl>
              <a:tblPr firstRow="1" bandRow="1">
                <a:tableStyleId>{5C22544A-7EE6-4342-B048-85BDC9FD1C3A}</a:tableStyleId>
              </a:tblPr>
              <a:tblGrid>
                <a:gridCol w="5550639"/>
                <a:gridCol w="5550639"/>
              </a:tblGrid>
              <a:tr h="382204">
                <a:tc>
                  <a:txBody>
                    <a:bodyPr/>
                    <a:lstStyle/>
                    <a:p>
                      <a:pPr algn="ctr"/>
                      <a:r>
                        <a:rPr lang="it-IT" dirty="0" smtClean="0"/>
                        <a:t>LEGGE</a:t>
                      </a:r>
                      <a:r>
                        <a:rPr lang="it-IT" baseline="0" dirty="0" smtClean="0"/>
                        <a:t> “BALDUZZI” (189/2012)</a:t>
                      </a:r>
                      <a:endParaRPr lang="it-IT" dirty="0"/>
                    </a:p>
                  </a:txBody>
                  <a:tcPr/>
                </a:tc>
                <a:tc>
                  <a:txBody>
                    <a:bodyPr/>
                    <a:lstStyle/>
                    <a:p>
                      <a:pPr algn="ctr"/>
                      <a:r>
                        <a:rPr lang="it-IT" i="0" dirty="0" smtClean="0"/>
                        <a:t>LEGGE “GELLI” (24/2017)</a:t>
                      </a:r>
                      <a:endParaRPr lang="it-IT" i="1" dirty="0"/>
                    </a:p>
                  </a:txBody>
                  <a:tcPr/>
                </a:tc>
              </a:tr>
              <a:tr h="5464586">
                <a:tc>
                  <a:txBody>
                    <a:bodyPr/>
                    <a:lstStyle/>
                    <a:p>
                      <a:pPr marL="342900" lvl="0" indent="-342900">
                        <a:buFont typeface="Wingdings" charset="0"/>
                        <a:buChar char="Ø"/>
                      </a:pPr>
                      <a:r>
                        <a:rPr lang="it-IT" sz="2400" kern="1200" dirty="0" smtClean="0">
                          <a:solidFill>
                            <a:schemeClr val="dk1"/>
                          </a:solidFill>
                          <a:effectLst/>
                          <a:latin typeface="+mn-lt"/>
                          <a:ea typeface="+mn-ea"/>
                          <a:cs typeface="+mn-cs"/>
                        </a:rPr>
                        <a:t>Se l’esercente la professione sanitaria si attiene a </a:t>
                      </a:r>
                      <a:r>
                        <a:rPr lang="it-IT" sz="2400" b="1" kern="1200" dirty="0" smtClean="0">
                          <a:solidFill>
                            <a:schemeClr val="dk1"/>
                          </a:solidFill>
                          <a:effectLst/>
                          <a:latin typeface="+mn-lt"/>
                          <a:ea typeface="+mn-ea"/>
                          <a:cs typeface="+mn-cs"/>
                        </a:rPr>
                        <a:t>linee guida</a:t>
                      </a:r>
                      <a:r>
                        <a:rPr lang="it-IT" sz="2400" kern="1200" dirty="0" smtClean="0">
                          <a:solidFill>
                            <a:schemeClr val="dk1"/>
                          </a:solidFill>
                          <a:effectLst/>
                          <a:latin typeface="+mn-lt"/>
                          <a:ea typeface="+mn-ea"/>
                          <a:cs typeface="+mn-cs"/>
                        </a:rPr>
                        <a:t> e </a:t>
                      </a:r>
                      <a:r>
                        <a:rPr lang="it-IT" sz="2400" b="1" kern="1200" dirty="0" smtClean="0">
                          <a:solidFill>
                            <a:schemeClr val="dk1"/>
                          </a:solidFill>
                          <a:effectLst/>
                          <a:latin typeface="+mn-lt"/>
                          <a:ea typeface="+mn-ea"/>
                          <a:cs typeface="+mn-cs"/>
                        </a:rPr>
                        <a:t>buone pratiche</a:t>
                      </a:r>
                      <a:r>
                        <a:rPr lang="it-IT" sz="2400" kern="1200" dirty="0" smtClean="0">
                          <a:solidFill>
                            <a:schemeClr val="dk1"/>
                          </a:solidFill>
                          <a:effectLst/>
                          <a:latin typeface="+mn-lt"/>
                          <a:ea typeface="+mn-ea"/>
                          <a:cs typeface="+mn-cs"/>
                        </a:rPr>
                        <a:t> </a:t>
                      </a:r>
                      <a:r>
                        <a:rPr lang="it-IT" sz="2400" i="1" kern="1200" dirty="0" smtClean="0">
                          <a:solidFill>
                            <a:schemeClr val="dk1"/>
                          </a:solidFill>
                          <a:effectLst/>
                          <a:latin typeface="+mn-lt"/>
                          <a:ea typeface="+mn-ea"/>
                          <a:cs typeface="+mn-cs"/>
                        </a:rPr>
                        <a:t>non</a:t>
                      </a:r>
                      <a:r>
                        <a:rPr lang="it-IT" sz="2400" kern="1200" dirty="0" smtClean="0">
                          <a:solidFill>
                            <a:schemeClr val="dk1"/>
                          </a:solidFill>
                          <a:effectLst/>
                          <a:latin typeface="+mn-lt"/>
                          <a:ea typeface="+mn-ea"/>
                          <a:cs typeface="+mn-cs"/>
                        </a:rPr>
                        <a:t> risponde </a:t>
                      </a:r>
                      <a:r>
                        <a:rPr lang="it-IT" sz="2400" b="1" kern="1200" dirty="0" smtClean="0">
                          <a:solidFill>
                            <a:schemeClr val="dk1"/>
                          </a:solidFill>
                          <a:effectLst/>
                          <a:latin typeface="+mn-lt"/>
                          <a:ea typeface="+mn-ea"/>
                          <a:cs typeface="+mn-cs"/>
                        </a:rPr>
                        <a:t>penalmente</a:t>
                      </a:r>
                      <a:r>
                        <a:rPr lang="it-IT" sz="2400" kern="1200" dirty="0" smtClean="0">
                          <a:solidFill>
                            <a:schemeClr val="dk1"/>
                          </a:solidFill>
                          <a:effectLst/>
                          <a:latin typeface="+mn-lt"/>
                          <a:ea typeface="+mn-ea"/>
                          <a:cs typeface="+mn-cs"/>
                        </a:rPr>
                        <a:t> per </a:t>
                      </a:r>
                      <a:r>
                        <a:rPr lang="it-IT" sz="2400" b="1" i="1" kern="1200" dirty="0" smtClean="0">
                          <a:solidFill>
                            <a:schemeClr val="dk1"/>
                          </a:solidFill>
                          <a:effectLst/>
                          <a:latin typeface="+mn-lt"/>
                          <a:ea typeface="+mn-ea"/>
                          <a:cs typeface="+mn-cs"/>
                        </a:rPr>
                        <a:t>colpa lieve</a:t>
                      </a:r>
                      <a:r>
                        <a:rPr lang="it-IT" sz="2400" kern="1200" dirty="0" smtClean="0">
                          <a:solidFill>
                            <a:schemeClr val="dk1"/>
                          </a:solidFill>
                          <a:effectLst/>
                          <a:latin typeface="+mn-lt"/>
                          <a:ea typeface="+mn-ea"/>
                          <a:cs typeface="+mn-cs"/>
                        </a:rPr>
                        <a:t>;</a:t>
                      </a:r>
                    </a:p>
                    <a:p>
                      <a:pPr marL="342900" lvl="0" indent="-342900">
                        <a:buFont typeface="Wingdings" charset="0"/>
                        <a:buChar char="Ø"/>
                      </a:pPr>
                      <a:r>
                        <a:rPr lang="it-IT" sz="2400" b="1" kern="1200" dirty="0" smtClean="0">
                          <a:solidFill>
                            <a:schemeClr val="dk1"/>
                          </a:solidFill>
                          <a:effectLst/>
                          <a:latin typeface="+mn-lt"/>
                          <a:ea typeface="+mn-ea"/>
                          <a:cs typeface="+mn-cs"/>
                        </a:rPr>
                        <a:t>Nessuna distinzione fra </a:t>
                      </a:r>
                      <a:r>
                        <a:rPr lang="it-IT" sz="2400" b="1" i="1" kern="1200" dirty="0" smtClean="0">
                          <a:solidFill>
                            <a:schemeClr val="dk1"/>
                          </a:solidFill>
                          <a:effectLst/>
                          <a:latin typeface="+mn-lt"/>
                          <a:ea typeface="+mn-ea"/>
                          <a:cs typeface="+mn-cs"/>
                        </a:rPr>
                        <a:t>negligenza</a:t>
                      </a:r>
                      <a:r>
                        <a:rPr lang="it-IT" sz="2400" b="1" kern="1200" dirty="0" smtClean="0">
                          <a:solidFill>
                            <a:schemeClr val="dk1"/>
                          </a:solidFill>
                          <a:effectLst/>
                          <a:latin typeface="+mn-lt"/>
                          <a:ea typeface="+mn-ea"/>
                          <a:cs typeface="+mn-cs"/>
                        </a:rPr>
                        <a:t>, </a:t>
                      </a:r>
                      <a:r>
                        <a:rPr lang="it-IT" sz="2400" b="1" i="1" kern="1200" dirty="0" smtClean="0">
                          <a:solidFill>
                            <a:schemeClr val="dk1"/>
                          </a:solidFill>
                          <a:effectLst/>
                          <a:latin typeface="+mn-lt"/>
                          <a:ea typeface="+mn-ea"/>
                          <a:cs typeface="+mn-cs"/>
                        </a:rPr>
                        <a:t>imprudenza</a:t>
                      </a:r>
                      <a:r>
                        <a:rPr lang="it-IT" sz="2400" b="1" kern="1200" dirty="0" smtClean="0">
                          <a:solidFill>
                            <a:schemeClr val="dk1"/>
                          </a:solidFill>
                          <a:effectLst/>
                          <a:latin typeface="+mn-lt"/>
                          <a:ea typeface="+mn-ea"/>
                          <a:cs typeface="+mn-cs"/>
                        </a:rPr>
                        <a:t>, </a:t>
                      </a:r>
                      <a:r>
                        <a:rPr lang="it-IT" sz="2400" b="1" i="1" kern="1200" dirty="0" smtClean="0">
                          <a:solidFill>
                            <a:schemeClr val="dk1"/>
                          </a:solidFill>
                          <a:effectLst/>
                          <a:latin typeface="+mn-lt"/>
                          <a:ea typeface="+mn-ea"/>
                          <a:cs typeface="+mn-cs"/>
                        </a:rPr>
                        <a:t>imperizia</a:t>
                      </a:r>
                      <a:r>
                        <a:rPr lang="it-IT" sz="2400" kern="1200" dirty="0" smtClean="0">
                          <a:solidFill>
                            <a:schemeClr val="dk1"/>
                          </a:solidFill>
                          <a:effectLst/>
                          <a:latin typeface="+mn-lt"/>
                          <a:ea typeface="+mn-ea"/>
                          <a:cs typeface="+mn-cs"/>
                        </a:rPr>
                        <a:t> (solo la giurisprudenza ha limitato alla «</a:t>
                      </a:r>
                      <a:r>
                        <a:rPr lang="it-IT" sz="2400" i="1" kern="1200" dirty="0" smtClean="0">
                          <a:solidFill>
                            <a:schemeClr val="dk1"/>
                          </a:solidFill>
                          <a:effectLst/>
                          <a:latin typeface="+mn-lt"/>
                          <a:ea typeface="+mn-ea"/>
                          <a:cs typeface="+mn-cs"/>
                        </a:rPr>
                        <a:t>imperizia</a:t>
                      </a:r>
                      <a:r>
                        <a:rPr lang="it-IT" sz="2400" kern="1200" dirty="0" smtClean="0">
                          <a:solidFill>
                            <a:schemeClr val="dk1"/>
                          </a:solidFill>
                          <a:effectLst/>
                          <a:latin typeface="+mn-lt"/>
                          <a:ea typeface="+mn-ea"/>
                          <a:cs typeface="+mn-cs"/>
                        </a:rPr>
                        <a:t>», con orientamento poi superato da </a:t>
                      </a:r>
                      <a:r>
                        <a:rPr lang="it-IT" sz="2400" b="1" kern="1200" dirty="0" smtClean="0">
                          <a:solidFill>
                            <a:schemeClr val="dk1"/>
                          </a:solidFill>
                          <a:effectLst/>
                          <a:latin typeface="+mn-lt"/>
                          <a:ea typeface="+mn-ea"/>
                          <a:cs typeface="+mn-cs"/>
                        </a:rPr>
                        <a:t>Cass. 23283/2016</a:t>
                      </a:r>
                      <a:r>
                        <a:rPr lang="it-IT" sz="2400" kern="1200" dirty="0" smtClean="0">
                          <a:solidFill>
                            <a:schemeClr val="dk1"/>
                          </a:solidFill>
                          <a:effectLst/>
                          <a:latin typeface="+mn-lt"/>
                          <a:ea typeface="+mn-ea"/>
                          <a:cs typeface="+mn-cs"/>
                        </a:rPr>
                        <a:t>);</a:t>
                      </a:r>
                    </a:p>
                    <a:p>
                      <a:pPr marL="342900" lvl="0" indent="-342900">
                        <a:buFont typeface="Wingdings" charset="0"/>
                        <a:buChar char="Ø"/>
                      </a:pPr>
                      <a:r>
                        <a:rPr lang="it-IT" sz="2400" kern="1200" dirty="0" smtClean="0">
                          <a:solidFill>
                            <a:schemeClr val="dk1"/>
                          </a:solidFill>
                          <a:effectLst/>
                          <a:latin typeface="+mn-lt"/>
                          <a:ea typeface="+mn-ea"/>
                          <a:cs typeface="+mn-cs"/>
                        </a:rPr>
                        <a:t>Applicabile a </a:t>
                      </a:r>
                      <a:r>
                        <a:rPr lang="it-IT" sz="2400" b="1" kern="1200" dirty="0" smtClean="0">
                          <a:solidFill>
                            <a:schemeClr val="dk1"/>
                          </a:solidFill>
                          <a:effectLst/>
                          <a:latin typeface="+mn-lt"/>
                          <a:ea typeface="+mn-ea"/>
                          <a:cs typeface="+mn-cs"/>
                        </a:rPr>
                        <a:t>tutti i reati colposi</a:t>
                      </a:r>
                      <a:r>
                        <a:rPr lang="it-IT" sz="2400" kern="1200" dirty="0" smtClean="0">
                          <a:solidFill>
                            <a:schemeClr val="dk1"/>
                          </a:solidFill>
                          <a:effectLst/>
                          <a:latin typeface="+mn-lt"/>
                          <a:ea typeface="+mn-ea"/>
                          <a:cs typeface="+mn-cs"/>
                        </a:rPr>
                        <a:t> del sanitario: lesioni, omicidio, interruzione di gravidanza, etc. </a:t>
                      </a:r>
                    </a:p>
                    <a:p>
                      <a:pPr marL="342900" lvl="0" indent="-342900">
                        <a:buFont typeface="Wingdings" charset="0"/>
                        <a:buChar char="Ø"/>
                      </a:pPr>
                      <a:r>
                        <a:rPr lang="it-IT" sz="2400" kern="1200" dirty="0" smtClean="0">
                          <a:solidFill>
                            <a:schemeClr val="dk1"/>
                          </a:solidFill>
                          <a:effectLst/>
                          <a:latin typeface="+mn-lt"/>
                          <a:ea typeface="+mn-ea"/>
                          <a:cs typeface="+mn-cs"/>
                        </a:rPr>
                        <a:t>Resta ferma la </a:t>
                      </a:r>
                      <a:r>
                        <a:rPr lang="it-IT" sz="2400" b="1" kern="1200" dirty="0" smtClean="0">
                          <a:solidFill>
                            <a:schemeClr val="dk1"/>
                          </a:solidFill>
                          <a:effectLst/>
                          <a:latin typeface="+mn-lt"/>
                          <a:ea typeface="+mn-ea"/>
                          <a:cs typeface="+mn-cs"/>
                        </a:rPr>
                        <a:t>responsabilità civile</a:t>
                      </a:r>
                      <a:r>
                        <a:rPr lang="it-IT" sz="2400" kern="1200" dirty="0" smtClean="0">
                          <a:solidFill>
                            <a:schemeClr val="dk1"/>
                          </a:solidFill>
                          <a:effectLst/>
                          <a:latin typeface="+mn-lt"/>
                          <a:ea typeface="+mn-ea"/>
                          <a:cs typeface="+mn-cs"/>
                        </a:rPr>
                        <a:t> </a:t>
                      </a:r>
                      <a:r>
                        <a:rPr lang="it-IT" sz="2400" b="1" i="1" kern="1200" dirty="0" smtClean="0">
                          <a:solidFill>
                            <a:schemeClr val="dk1"/>
                          </a:solidFill>
                          <a:effectLst/>
                          <a:latin typeface="+mn-lt"/>
                          <a:ea typeface="+mn-ea"/>
                          <a:cs typeface="+mn-cs"/>
                        </a:rPr>
                        <a:t>ex </a:t>
                      </a:r>
                      <a:r>
                        <a:rPr lang="it-IT" sz="2400" b="1" kern="1200" dirty="0" smtClean="0">
                          <a:solidFill>
                            <a:schemeClr val="dk1"/>
                          </a:solidFill>
                          <a:effectLst/>
                          <a:latin typeface="+mn-lt"/>
                          <a:ea typeface="+mn-ea"/>
                          <a:cs typeface="+mn-cs"/>
                        </a:rPr>
                        <a:t>art. 2043 c.c.</a:t>
                      </a:r>
                      <a:r>
                        <a:rPr lang="it-IT" sz="2400" dirty="0" smtClean="0">
                          <a:effectLst/>
                        </a:rPr>
                        <a:t> </a:t>
                      </a:r>
                      <a:endParaRPr lang="it-IT" sz="2400" b="1" dirty="0"/>
                    </a:p>
                  </a:txBody>
                  <a:tcPr/>
                </a:tc>
                <a:tc>
                  <a:txBody>
                    <a:bodyPr/>
                    <a:lstStyle/>
                    <a:p>
                      <a:pPr marL="342900" lvl="0" indent="-342900">
                        <a:buFont typeface="Wingdings" charset="0"/>
                        <a:buChar char="Ø"/>
                      </a:pPr>
                      <a:r>
                        <a:rPr lang="it-IT" sz="2400" kern="1200" dirty="0" smtClean="0">
                          <a:solidFill>
                            <a:schemeClr val="dk1"/>
                          </a:solidFill>
                          <a:effectLst/>
                          <a:latin typeface="+mn-lt"/>
                          <a:ea typeface="+mn-ea"/>
                          <a:cs typeface="+mn-cs"/>
                        </a:rPr>
                        <a:t>Se l’esercente la professione sanitaria si attiene a </a:t>
                      </a:r>
                      <a:r>
                        <a:rPr lang="it-IT" sz="2400" b="1" kern="1200" dirty="0" smtClean="0">
                          <a:solidFill>
                            <a:schemeClr val="dk1"/>
                          </a:solidFill>
                          <a:effectLst/>
                          <a:latin typeface="+mn-lt"/>
                          <a:ea typeface="+mn-ea"/>
                          <a:cs typeface="+mn-cs"/>
                        </a:rPr>
                        <a:t>linee guida pubblicate</a:t>
                      </a:r>
                      <a:r>
                        <a:rPr lang="it-IT" sz="2400" kern="1200" dirty="0" smtClean="0">
                          <a:solidFill>
                            <a:schemeClr val="dk1"/>
                          </a:solidFill>
                          <a:effectLst/>
                          <a:latin typeface="+mn-lt"/>
                          <a:ea typeface="+mn-ea"/>
                          <a:cs typeface="+mn-cs"/>
                        </a:rPr>
                        <a:t> e </a:t>
                      </a:r>
                      <a:r>
                        <a:rPr lang="it-IT" sz="2400" b="1" kern="1200" dirty="0" smtClean="0">
                          <a:solidFill>
                            <a:schemeClr val="dk1"/>
                          </a:solidFill>
                          <a:effectLst/>
                          <a:latin typeface="+mn-lt"/>
                          <a:ea typeface="+mn-ea"/>
                          <a:cs typeface="+mn-cs"/>
                        </a:rPr>
                        <a:t>buone</a:t>
                      </a:r>
                      <a:r>
                        <a:rPr lang="it-IT" sz="2400" kern="1200" dirty="0" smtClean="0">
                          <a:solidFill>
                            <a:schemeClr val="dk1"/>
                          </a:solidFill>
                          <a:effectLst/>
                          <a:latin typeface="+mn-lt"/>
                          <a:ea typeface="+mn-ea"/>
                          <a:cs typeface="+mn-cs"/>
                        </a:rPr>
                        <a:t> </a:t>
                      </a:r>
                      <a:r>
                        <a:rPr lang="it-IT" sz="2400" b="1" kern="1200" dirty="0" smtClean="0">
                          <a:solidFill>
                            <a:schemeClr val="dk1"/>
                          </a:solidFill>
                          <a:effectLst/>
                          <a:latin typeface="+mn-lt"/>
                          <a:ea typeface="+mn-ea"/>
                          <a:cs typeface="+mn-cs"/>
                        </a:rPr>
                        <a:t>pratiche</a:t>
                      </a:r>
                      <a:r>
                        <a:rPr lang="it-IT" sz="2400" kern="1200" dirty="0" smtClean="0">
                          <a:solidFill>
                            <a:schemeClr val="dk1"/>
                          </a:solidFill>
                          <a:effectLst/>
                          <a:latin typeface="+mn-lt"/>
                          <a:ea typeface="+mn-ea"/>
                          <a:cs typeface="+mn-cs"/>
                        </a:rPr>
                        <a:t>, non risponde per </a:t>
                      </a:r>
                      <a:r>
                        <a:rPr lang="it-IT" sz="2400" b="1" i="1" kern="1200" dirty="0" smtClean="0">
                          <a:solidFill>
                            <a:schemeClr val="dk1"/>
                          </a:solidFill>
                          <a:effectLst/>
                          <a:latin typeface="+mn-lt"/>
                          <a:ea typeface="+mn-ea"/>
                          <a:cs typeface="+mn-cs"/>
                        </a:rPr>
                        <a:t>imperizia</a:t>
                      </a:r>
                      <a:r>
                        <a:rPr lang="it-IT" sz="2400" kern="1200" dirty="0" smtClean="0">
                          <a:solidFill>
                            <a:schemeClr val="dk1"/>
                          </a:solidFill>
                          <a:effectLst/>
                          <a:latin typeface="+mn-lt"/>
                          <a:ea typeface="+mn-ea"/>
                          <a:cs typeface="+mn-cs"/>
                        </a:rPr>
                        <a:t>;</a:t>
                      </a:r>
                    </a:p>
                    <a:p>
                      <a:pPr marL="342900" lvl="0" indent="-342900">
                        <a:buFont typeface="Wingdings" charset="0"/>
                        <a:buChar char="Ø"/>
                      </a:pPr>
                      <a:r>
                        <a:rPr lang="it-IT" sz="2400" kern="1200" dirty="0" smtClean="0">
                          <a:solidFill>
                            <a:schemeClr val="dk1"/>
                          </a:solidFill>
                          <a:effectLst/>
                          <a:latin typeface="+mn-lt"/>
                          <a:ea typeface="+mn-ea"/>
                          <a:cs typeface="+mn-cs"/>
                        </a:rPr>
                        <a:t>Cade la </a:t>
                      </a:r>
                      <a:r>
                        <a:rPr lang="it-IT" sz="2400" b="1" kern="1200" dirty="0" smtClean="0">
                          <a:solidFill>
                            <a:schemeClr val="dk1"/>
                          </a:solidFill>
                          <a:effectLst/>
                          <a:latin typeface="+mn-lt"/>
                          <a:ea typeface="+mn-ea"/>
                          <a:cs typeface="+mn-cs"/>
                        </a:rPr>
                        <a:t>distinzione</a:t>
                      </a:r>
                      <a:r>
                        <a:rPr lang="it-IT" sz="2400" kern="1200" dirty="0" smtClean="0">
                          <a:solidFill>
                            <a:schemeClr val="dk1"/>
                          </a:solidFill>
                          <a:effectLst/>
                          <a:latin typeface="+mn-lt"/>
                          <a:ea typeface="+mn-ea"/>
                          <a:cs typeface="+mn-cs"/>
                        </a:rPr>
                        <a:t> </a:t>
                      </a:r>
                      <a:r>
                        <a:rPr lang="it-IT" sz="2400" b="1" kern="1200" dirty="0" smtClean="0">
                          <a:solidFill>
                            <a:schemeClr val="dk1"/>
                          </a:solidFill>
                          <a:effectLst/>
                          <a:latin typeface="+mn-lt"/>
                          <a:ea typeface="+mn-ea"/>
                          <a:cs typeface="+mn-cs"/>
                        </a:rPr>
                        <a:t>colpa </a:t>
                      </a:r>
                      <a:r>
                        <a:rPr lang="it-IT" sz="2400" b="1" i="1" kern="1200" dirty="0" smtClean="0">
                          <a:solidFill>
                            <a:schemeClr val="dk1"/>
                          </a:solidFill>
                          <a:effectLst/>
                          <a:latin typeface="+mn-lt"/>
                          <a:ea typeface="+mn-ea"/>
                          <a:cs typeface="+mn-cs"/>
                        </a:rPr>
                        <a:t>lieve</a:t>
                      </a:r>
                      <a:r>
                        <a:rPr lang="it-IT" sz="2400" kern="1200" dirty="0" smtClean="0">
                          <a:solidFill>
                            <a:schemeClr val="dk1"/>
                          </a:solidFill>
                          <a:effectLst/>
                          <a:latin typeface="+mn-lt"/>
                          <a:ea typeface="+mn-ea"/>
                          <a:cs typeface="+mn-cs"/>
                        </a:rPr>
                        <a:t> / </a:t>
                      </a:r>
                      <a:r>
                        <a:rPr lang="it-IT" sz="2400" b="1" kern="1200" dirty="0" smtClean="0">
                          <a:solidFill>
                            <a:schemeClr val="dk1"/>
                          </a:solidFill>
                          <a:effectLst/>
                          <a:latin typeface="+mn-lt"/>
                          <a:ea typeface="+mn-ea"/>
                          <a:cs typeface="+mn-cs"/>
                        </a:rPr>
                        <a:t>colpa</a:t>
                      </a:r>
                      <a:r>
                        <a:rPr lang="it-IT" sz="2400" kern="1200" dirty="0" smtClean="0">
                          <a:solidFill>
                            <a:schemeClr val="dk1"/>
                          </a:solidFill>
                          <a:effectLst/>
                          <a:latin typeface="+mn-lt"/>
                          <a:ea typeface="+mn-ea"/>
                          <a:cs typeface="+mn-cs"/>
                        </a:rPr>
                        <a:t> </a:t>
                      </a:r>
                      <a:r>
                        <a:rPr lang="it-IT" sz="2400" b="1" i="1" kern="1200" dirty="0" smtClean="0">
                          <a:solidFill>
                            <a:schemeClr val="dk1"/>
                          </a:solidFill>
                          <a:effectLst/>
                          <a:latin typeface="+mn-lt"/>
                          <a:ea typeface="+mn-ea"/>
                          <a:cs typeface="+mn-cs"/>
                        </a:rPr>
                        <a:t>grave</a:t>
                      </a:r>
                      <a:r>
                        <a:rPr lang="it-IT" sz="2400" kern="1200" dirty="0" smtClean="0">
                          <a:solidFill>
                            <a:schemeClr val="dk1"/>
                          </a:solidFill>
                          <a:effectLst/>
                          <a:latin typeface="+mn-lt"/>
                          <a:ea typeface="+mn-ea"/>
                          <a:cs typeface="+mn-cs"/>
                        </a:rPr>
                        <a:t>;</a:t>
                      </a:r>
                    </a:p>
                    <a:p>
                      <a:pPr marL="342900" lvl="0" indent="-342900">
                        <a:buFont typeface="Wingdings" charset="0"/>
                        <a:buChar char="Ø"/>
                      </a:pPr>
                      <a:r>
                        <a:rPr lang="it-IT" sz="2400" kern="1200" dirty="0" smtClean="0">
                          <a:solidFill>
                            <a:schemeClr val="dk1"/>
                          </a:solidFill>
                          <a:effectLst/>
                          <a:latin typeface="+mn-lt"/>
                          <a:ea typeface="+mn-ea"/>
                          <a:cs typeface="+mn-cs"/>
                        </a:rPr>
                        <a:t>Le </a:t>
                      </a:r>
                      <a:r>
                        <a:rPr lang="it-IT" sz="2400" b="1" kern="1200" dirty="0" smtClean="0">
                          <a:solidFill>
                            <a:schemeClr val="dk1"/>
                          </a:solidFill>
                          <a:effectLst/>
                          <a:latin typeface="+mn-lt"/>
                          <a:ea typeface="+mn-ea"/>
                          <a:cs typeface="+mn-cs"/>
                        </a:rPr>
                        <a:t>raccomandazioni</a:t>
                      </a:r>
                      <a:r>
                        <a:rPr lang="it-IT" sz="2400" kern="1200" dirty="0" smtClean="0">
                          <a:solidFill>
                            <a:schemeClr val="dk1"/>
                          </a:solidFill>
                          <a:effectLst/>
                          <a:latin typeface="+mn-lt"/>
                          <a:ea typeface="+mn-ea"/>
                          <a:cs typeface="+mn-cs"/>
                        </a:rPr>
                        <a:t> ivi previste dalle predette linee guida devono essere </a:t>
                      </a:r>
                      <a:r>
                        <a:rPr lang="it-IT" sz="2400" b="1" kern="1200" dirty="0" smtClean="0">
                          <a:solidFill>
                            <a:schemeClr val="dk1"/>
                          </a:solidFill>
                          <a:effectLst/>
                          <a:latin typeface="+mn-lt"/>
                          <a:ea typeface="+mn-ea"/>
                          <a:cs typeface="+mn-cs"/>
                        </a:rPr>
                        <a:t>adeguate</a:t>
                      </a:r>
                      <a:r>
                        <a:rPr lang="it-IT" sz="2400" kern="1200" dirty="0" smtClean="0">
                          <a:solidFill>
                            <a:schemeClr val="dk1"/>
                          </a:solidFill>
                          <a:effectLst/>
                          <a:latin typeface="+mn-lt"/>
                          <a:ea typeface="+mn-ea"/>
                          <a:cs typeface="+mn-cs"/>
                        </a:rPr>
                        <a:t> alle </a:t>
                      </a:r>
                      <a:r>
                        <a:rPr lang="it-IT" sz="2400" b="1" kern="1200" dirty="0" smtClean="0">
                          <a:solidFill>
                            <a:schemeClr val="dk1"/>
                          </a:solidFill>
                          <a:effectLst/>
                          <a:latin typeface="+mn-lt"/>
                          <a:ea typeface="+mn-ea"/>
                          <a:cs typeface="+mn-cs"/>
                        </a:rPr>
                        <a:t>specificità del caso concreto</a:t>
                      </a:r>
                      <a:r>
                        <a:rPr lang="it-IT" sz="2400" kern="1200" dirty="0" smtClean="0">
                          <a:solidFill>
                            <a:schemeClr val="dk1"/>
                          </a:solidFill>
                          <a:effectLst/>
                          <a:latin typeface="+mn-lt"/>
                          <a:ea typeface="+mn-ea"/>
                          <a:cs typeface="+mn-cs"/>
                        </a:rPr>
                        <a:t>;</a:t>
                      </a:r>
                    </a:p>
                    <a:p>
                      <a:pPr marL="342900" lvl="0" indent="-342900">
                        <a:buFont typeface="Wingdings" charset="0"/>
                        <a:buChar char="Ø"/>
                      </a:pPr>
                      <a:r>
                        <a:rPr lang="it-IT" sz="2400" kern="1200" dirty="0" smtClean="0">
                          <a:solidFill>
                            <a:schemeClr val="dk1"/>
                          </a:solidFill>
                          <a:effectLst/>
                          <a:latin typeface="+mn-lt"/>
                          <a:ea typeface="+mn-ea"/>
                          <a:cs typeface="+mn-cs"/>
                        </a:rPr>
                        <a:t>Applicabile </a:t>
                      </a:r>
                      <a:r>
                        <a:rPr lang="it-IT" sz="2400" b="1" kern="1200" dirty="0" smtClean="0">
                          <a:solidFill>
                            <a:schemeClr val="dk1"/>
                          </a:solidFill>
                          <a:effectLst/>
                          <a:latin typeface="+mn-lt"/>
                          <a:ea typeface="+mn-ea"/>
                          <a:cs typeface="+mn-cs"/>
                        </a:rPr>
                        <a:t>solo</a:t>
                      </a:r>
                      <a:r>
                        <a:rPr lang="it-IT" sz="2400" kern="1200" dirty="0" smtClean="0">
                          <a:solidFill>
                            <a:schemeClr val="dk1"/>
                          </a:solidFill>
                          <a:effectLst/>
                          <a:latin typeface="+mn-lt"/>
                          <a:ea typeface="+mn-ea"/>
                          <a:cs typeface="+mn-cs"/>
                        </a:rPr>
                        <a:t> ai </a:t>
                      </a:r>
                      <a:r>
                        <a:rPr lang="it-IT" sz="2400" b="1" kern="1200" dirty="0" smtClean="0">
                          <a:solidFill>
                            <a:schemeClr val="dk1"/>
                          </a:solidFill>
                          <a:effectLst/>
                          <a:latin typeface="+mn-lt"/>
                          <a:ea typeface="+mn-ea"/>
                          <a:cs typeface="+mn-cs"/>
                        </a:rPr>
                        <a:t>fatti colposi</a:t>
                      </a:r>
                      <a:r>
                        <a:rPr lang="it-IT" sz="2400" kern="1200" dirty="0" smtClean="0">
                          <a:solidFill>
                            <a:schemeClr val="dk1"/>
                          </a:solidFill>
                          <a:effectLst/>
                          <a:latin typeface="+mn-lt"/>
                          <a:ea typeface="+mn-ea"/>
                          <a:cs typeface="+mn-cs"/>
                        </a:rPr>
                        <a:t> di cui agli </a:t>
                      </a:r>
                      <a:r>
                        <a:rPr lang="it-IT" sz="2400" b="1" kern="1200" dirty="0" smtClean="0">
                          <a:solidFill>
                            <a:schemeClr val="dk1"/>
                          </a:solidFill>
                          <a:effectLst/>
                          <a:latin typeface="+mn-lt"/>
                          <a:ea typeface="+mn-ea"/>
                          <a:cs typeface="+mn-cs"/>
                        </a:rPr>
                        <a:t>artt. 589 </a:t>
                      </a:r>
                      <a:r>
                        <a:rPr lang="it-IT" sz="2400" kern="1200" dirty="0" smtClean="0">
                          <a:solidFill>
                            <a:schemeClr val="dk1"/>
                          </a:solidFill>
                          <a:effectLst/>
                          <a:latin typeface="+mn-lt"/>
                          <a:ea typeface="+mn-ea"/>
                          <a:cs typeface="+mn-cs"/>
                        </a:rPr>
                        <a:t>(</a:t>
                      </a:r>
                      <a:r>
                        <a:rPr lang="it-IT" sz="2400" b="1" kern="1200" dirty="0" smtClean="0">
                          <a:solidFill>
                            <a:schemeClr val="dk1"/>
                          </a:solidFill>
                          <a:effectLst/>
                          <a:latin typeface="+mn-lt"/>
                          <a:ea typeface="+mn-ea"/>
                          <a:cs typeface="+mn-cs"/>
                        </a:rPr>
                        <a:t>omicidio</a:t>
                      </a:r>
                      <a:r>
                        <a:rPr lang="it-IT" sz="2400" kern="1200" dirty="0" smtClean="0">
                          <a:solidFill>
                            <a:schemeClr val="dk1"/>
                          </a:solidFill>
                          <a:effectLst/>
                          <a:latin typeface="+mn-lt"/>
                          <a:ea typeface="+mn-ea"/>
                          <a:cs typeface="+mn-cs"/>
                        </a:rPr>
                        <a:t>) e </a:t>
                      </a:r>
                      <a:r>
                        <a:rPr lang="it-IT" sz="2400" b="1" kern="1200" dirty="0" smtClean="0">
                          <a:solidFill>
                            <a:schemeClr val="dk1"/>
                          </a:solidFill>
                          <a:effectLst/>
                          <a:latin typeface="+mn-lt"/>
                          <a:ea typeface="+mn-ea"/>
                          <a:cs typeface="+mn-cs"/>
                        </a:rPr>
                        <a:t>590</a:t>
                      </a:r>
                      <a:r>
                        <a:rPr lang="it-IT" sz="2400" kern="1200" dirty="0" smtClean="0">
                          <a:solidFill>
                            <a:schemeClr val="dk1"/>
                          </a:solidFill>
                          <a:effectLst/>
                          <a:latin typeface="+mn-lt"/>
                          <a:ea typeface="+mn-ea"/>
                          <a:cs typeface="+mn-cs"/>
                        </a:rPr>
                        <a:t> (</a:t>
                      </a:r>
                      <a:r>
                        <a:rPr lang="it-IT" sz="2400" b="1" kern="1200" dirty="0" smtClean="0">
                          <a:solidFill>
                            <a:schemeClr val="dk1"/>
                          </a:solidFill>
                          <a:effectLst/>
                          <a:latin typeface="+mn-lt"/>
                          <a:ea typeface="+mn-ea"/>
                          <a:cs typeface="+mn-cs"/>
                        </a:rPr>
                        <a:t>lesioni</a:t>
                      </a:r>
                      <a:r>
                        <a:rPr lang="it-IT" sz="2400" kern="1200" dirty="0" smtClean="0">
                          <a:solidFill>
                            <a:schemeClr val="dk1"/>
                          </a:solidFill>
                          <a:effectLst/>
                          <a:latin typeface="+mn-lt"/>
                          <a:ea typeface="+mn-ea"/>
                          <a:cs typeface="+mn-cs"/>
                        </a:rPr>
                        <a:t>);</a:t>
                      </a:r>
                    </a:p>
                    <a:p>
                      <a:pPr marL="342900" lvl="0" indent="-342900">
                        <a:buFont typeface="Wingdings" charset="0"/>
                        <a:buChar char="Ø"/>
                      </a:pPr>
                      <a:r>
                        <a:rPr lang="it-IT" sz="2400" kern="1200" dirty="0" smtClean="0">
                          <a:solidFill>
                            <a:schemeClr val="dk1"/>
                          </a:solidFill>
                          <a:effectLst/>
                          <a:latin typeface="+mn-lt"/>
                          <a:ea typeface="+mn-ea"/>
                          <a:cs typeface="+mn-cs"/>
                        </a:rPr>
                        <a:t>Resta ferma la </a:t>
                      </a:r>
                      <a:r>
                        <a:rPr lang="it-IT" sz="2400" b="1" kern="1200" dirty="0" smtClean="0">
                          <a:solidFill>
                            <a:schemeClr val="dk1"/>
                          </a:solidFill>
                          <a:effectLst/>
                          <a:latin typeface="+mn-lt"/>
                          <a:ea typeface="+mn-ea"/>
                          <a:cs typeface="+mn-cs"/>
                        </a:rPr>
                        <a:t>responsabilità civile</a:t>
                      </a:r>
                      <a:r>
                        <a:rPr lang="it-IT" sz="2400" kern="1200" dirty="0" smtClean="0">
                          <a:solidFill>
                            <a:schemeClr val="dk1"/>
                          </a:solidFill>
                          <a:effectLst/>
                          <a:latin typeface="+mn-lt"/>
                          <a:ea typeface="+mn-ea"/>
                          <a:cs typeface="+mn-cs"/>
                        </a:rPr>
                        <a:t> </a:t>
                      </a:r>
                      <a:r>
                        <a:rPr lang="it-IT" sz="2400" b="1" i="1" kern="1200" dirty="0" smtClean="0">
                          <a:solidFill>
                            <a:schemeClr val="dk1"/>
                          </a:solidFill>
                          <a:effectLst/>
                          <a:latin typeface="+mn-lt"/>
                          <a:ea typeface="+mn-ea"/>
                          <a:cs typeface="+mn-cs"/>
                        </a:rPr>
                        <a:t>ex </a:t>
                      </a:r>
                      <a:r>
                        <a:rPr lang="it-IT" sz="2400" b="1" kern="1200" dirty="0" smtClean="0">
                          <a:solidFill>
                            <a:schemeClr val="dk1"/>
                          </a:solidFill>
                          <a:effectLst/>
                          <a:latin typeface="+mn-lt"/>
                          <a:ea typeface="+mn-ea"/>
                          <a:cs typeface="+mn-cs"/>
                        </a:rPr>
                        <a:t>art. 2043 c.c.</a:t>
                      </a:r>
                      <a:endParaRPr lang="it-IT" sz="24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753628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34201" y="1531360"/>
            <a:ext cx="4554983" cy="388919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0" y="611429"/>
            <a:ext cx="6573744" cy="1363957"/>
          </a:xfrm>
        </p:spPr>
        <p:txBody>
          <a:bodyPr>
            <a:noAutofit/>
          </a:bodyPr>
          <a:lstStyle/>
          <a:p>
            <a:pPr marL="0" indent="0" algn="ctr">
              <a:lnSpc>
                <a:spcPts val="3200"/>
              </a:lnSpc>
              <a:spcBef>
                <a:spcPts val="1400"/>
              </a:spcBef>
              <a:defRPr sz="1800"/>
            </a:pPr>
            <a:r>
              <a:rPr lang="it-IT" sz="3200" b="1" cap="all" dirty="0" err="1" smtClean="0">
                <a:latin typeface="Trebuchet MS" panose="020B0603020202020204" pitchFamily="34" charset="0"/>
                <a:ea typeface="Times New Roman"/>
                <a:cs typeface="Times New Roman"/>
                <a:sym typeface="Times New Roman"/>
              </a:rPr>
              <a:t>lE</a:t>
            </a:r>
            <a:r>
              <a:rPr lang="it-IT" sz="3200" b="1" cap="all" dirty="0" smtClean="0">
                <a:latin typeface="Trebuchet MS" panose="020B0603020202020204" pitchFamily="34" charset="0"/>
                <a:ea typeface="Times New Roman"/>
                <a:cs typeface="Times New Roman"/>
                <a:sym typeface="Times New Roman"/>
              </a:rPr>
              <a:t> “</a:t>
            </a:r>
            <a:r>
              <a:rPr lang="it-IT" sz="3200" b="1" i="1" cap="all" dirty="0" smtClean="0">
                <a:latin typeface="Trebuchet MS" panose="020B0603020202020204" pitchFamily="34" charset="0"/>
                <a:ea typeface="Times New Roman"/>
                <a:cs typeface="Times New Roman"/>
                <a:sym typeface="Times New Roman"/>
              </a:rPr>
              <a:t>LINEE GUIDA</a:t>
            </a:r>
            <a:r>
              <a:rPr lang="it-IT" sz="3200" b="1" cap="all" dirty="0" smtClean="0">
                <a:latin typeface="Trebuchet MS" panose="020B0603020202020204" pitchFamily="34" charset="0"/>
                <a:ea typeface="Times New Roman"/>
                <a:cs typeface="Times New Roman"/>
                <a:sym typeface="Times New Roman"/>
              </a:rPr>
              <a:t>”</a:t>
            </a:r>
            <a:br>
              <a:rPr lang="it-IT" sz="3200" b="1" cap="all" dirty="0" smtClean="0">
                <a:latin typeface="Trebuchet MS" panose="020B0603020202020204" pitchFamily="34" charset="0"/>
                <a:ea typeface="Times New Roman"/>
                <a:cs typeface="Times New Roman"/>
                <a:sym typeface="Times New Roman"/>
              </a:rPr>
            </a:br>
            <a:r>
              <a:rPr lang="it-IT" sz="3200" b="1" dirty="0" smtClean="0">
                <a:latin typeface="Trebuchet MS" panose="020B0603020202020204" pitchFamily="34" charset="0"/>
                <a:ea typeface="Times New Roman"/>
                <a:cs typeface="Times New Roman"/>
                <a:sym typeface="Times New Roman"/>
              </a:rPr>
              <a:t>secondo Cass. 16237/2013</a:t>
            </a:r>
            <a:endParaRPr lang="it-IT" sz="3200" b="1" cap="all"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0" y="1977798"/>
            <a:ext cx="6666847" cy="4628707"/>
          </a:xfrm>
        </p:spPr>
        <p:txBody>
          <a:bodyPr>
            <a:noAutofit/>
          </a:bodyPr>
          <a:lstStyle/>
          <a:p>
            <a:pPr marL="0" indent="0">
              <a:buNone/>
            </a:pPr>
            <a:r>
              <a:rPr lang="it-IT" dirty="0" smtClean="0">
                <a:solidFill>
                  <a:schemeClr val="bg1"/>
                </a:solidFill>
              </a:rPr>
              <a:t>“</a:t>
            </a:r>
            <a:r>
              <a:rPr lang="it-IT" i="1" dirty="0">
                <a:solidFill>
                  <a:schemeClr val="bg1"/>
                </a:solidFill>
              </a:rPr>
              <a:t>le </a:t>
            </a:r>
            <a:r>
              <a:rPr lang="it-IT" b="1" i="1" dirty="0">
                <a:solidFill>
                  <a:schemeClr val="bg1"/>
                </a:solidFill>
              </a:rPr>
              <a:t>linee guida</a:t>
            </a:r>
            <a:r>
              <a:rPr lang="it-IT" i="1" dirty="0">
                <a:solidFill>
                  <a:schemeClr val="bg1"/>
                </a:solidFill>
              </a:rPr>
              <a:t> costituiscono </a:t>
            </a:r>
            <a:r>
              <a:rPr lang="it-IT" b="1" i="1" dirty="0">
                <a:solidFill>
                  <a:schemeClr val="bg1"/>
                </a:solidFill>
              </a:rPr>
              <a:t>sapere scientifico e tecnologico codificato</a:t>
            </a:r>
            <a:r>
              <a:rPr lang="it-IT" i="1" dirty="0">
                <a:solidFill>
                  <a:schemeClr val="bg1"/>
                </a:solidFill>
              </a:rPr>
              <a:t>, metabolizzato, reso disponibile in forma condensata, in modo che possa costituire un’utile </a:t>
            </a:r>
            <a:r>
              <a:rPr lang="it-IT" b="1" i="1" dirty="0">
                <a:solidFill>
                  <a:schemeClr val="bg1"/>
                </a:solidFill>
              </a:rPr>
              <a:t>guida</a:t>
            </a:r>
            <a:r>
              <a:rPr lang="it-IT" i="1" dirty="0">
                <a:solidFill>
                  <a:schemeClr val="bg1"/>
                </a:solidFill>
              </a:rPr>
              <a:t> per orientare agevolmente, in modo efficiente ed appropriato, le </a:t>
            </a:r>
            <a:r>
              <a:rPr lang="it-IT" b="1" i="1" dirty="0">
                <a:solidFill>
                  <a:schemeClr val="bg1"/>
                </a:solidFill>
              </a:rPr>
              <a:t>decisioni </a:t>
            </a:r>
            <a:r>
              <a:rPr lang="it-IT" b="1" i="1" dirty="0" smtClean="0">
                <a:solidFill>
                  <a:schemeClr val="bg1"/>
                </a:solidFill>
              </a:rPr>
              <a:t>terapeutiche</a:t>
            </a:r>
            <a:r>
              <a:rPr lang="it-IT" dirty="0" smtClean="0">
                <a:solidFill>
                  <a:schemeClr val="bg1"/>
                </a:solidFill>
              </a:rPr>
              <a:t>…”</a:t>
            </a:r>
          </a:p>
          <a:p>
            <a:pPr marL="0" indent="0">
              <a:buNone/>
            </a:pPr>
            <a:r>
              <a:rPr lang="it-IT" dirty="0" smtClean="0">
                <a:solidFill>
                  <a:schemeClr val="bg1"/>
                </a:solidFill>
              </a:rPr>
              <a:t>“…</a:t>
            </a:r>
            <a:r>
              <a:rPr lang="it-IT" b="1" i="1" dirty="0">
                <a:solidFill>
                  <a:schemeClr val="bg1"/>
                </a:solidFill>
              </a:rPr>
              <a:t>Tali regole</a:t>
            </a:r>
            <a:r>
              <a:rPr lang="it-IT" i="1" dirty="0">
                <a:solidFill>
                  <a:schemeClr val="bg1"/>
                </a:solidFill>
              </a:rPr>
              <a:t> […] </a:t>
            </a:r>
            <a:r>
              <a:rPr lang="it-IT" b="1" i="1" dirty="0">
                <a:solidFill>
                  <a:schemeClr val="bg1"/>
                </a:solidFill>
              </a:rPr>
              <a:t>non</a:t>
            </a:r>
            <a:r>
              <a:rPr lang="it-IT" i="1" dirty="0">
                <a:solidFill>
                  <a:schemeClr val="bg1"/>
                </a:solidFill>
              </a:rPr>
              <a:t> danno luogo a </a:t>
            </a:r>
            <a:r>
              <a:rPr lang="it-IT" b="1" i="1" dirty="0">
                <a:solidFill>
                  <a:schemeClr val="bg1"/>
                </a:solidFill>
              </a:rPr>
              <a:t>norme propriamente cautelari </a:t>
            </a:r>
            <a:r>
              <a:rPr lang="it-IT" i="1" dirty="0">
                <a:solidFill>
                  <a:schemeClr val="bg1"/>
                </a:solidFill>
              </a:rPr>
              <a:t>e non configurano, quindi, ipotesi di colpa specifica. Esse, tuttavia hanno a che fare con le </a:t>
            </a:r>
            <a:r>
              <a:rPr lang="it-IT" b="1" i="1" dirty="0">
                <a:solidFill>
                  <a:schemeClr val="bg1"/>
                </a:solidFill>
              </a:rPr>
              <a:t>forti istanze di determinatezza </a:t>
            </a:r>
            <a:r>
              <a:rPr lang="it-IT" i="1" dirty="0">
                <a:solidFill>
                  <a:schemeClr val="bg1"/>
                </a:solidFill>
              </a:rPr>
              <a:t>che permeano la sfera del diritto </a:t>
            </a:r>
            <a:r>
              <a:rPr lang="it-IT" i="1" dirty="0" smtClean="0">
                <a:solidFill>
                  <a:schemeClr val="bg1"/>
                </a:solidFill>
              </a:rPr>
              <a:t>penale</a:t>
            </a:r>
            <a:r>
              <a:rPr lang="it-IT" dirty="0" smtClean="0">
                <a:solidFill>
                  <a:schemeClr val="bg1"/>
                </a:solidFill>
              </a:rPr>
              <a:t>”</a:t>
            </a:r>
            <a:endParaRPr lang="it-IT" dirty="0">
              <a:solidFill>
                <a:schemeClr val="bg1"/>
              </a:solidFill>
            </a:endParaRPr>
          </a:p>
        </p:txBody>
      </p:sp>
    </p:spTree>
    <p:extLst>
      <p:ext uri="{BB962C8B-B14F-4D97-AF65-F5344CB8AC3E}">
        <p14:creationId xmlns:p14="http://schemas.microsoft.com/office/powerpoint/2010/main" val="1010719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4075" y="2128825"/>
            <a:ext cx="4130555" cy="309125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453225" y="753228"/>
            <a:ext cx="5665866" cy="1080938"/>
          </a:xfrm>
        </p:spPr>
        <p:txBody>
          <a:bodyPr>
            <a:noAutofit/>
          </a:bodyPr>
          <a:lstStyle/>
          <a:p>
            <a:pPr marL="0" indent="0" algn="ctr">
              <a:lnSpc>
                <a:spcPts val="2600"/>
              </a:lnSpc>
              <a:spcBef>
                <a:spcPts val="1400"/>
              </a:spcBef>
              <a:defRPr sz="1800"/>
            </a:pPr>
            <a:r>
              <a:rPr lang="it-IT" sz="2800" b="1" dirty="0" smtClean="0">
                <a:latin typeface="Trebuchet MS" panose="020B0603020202020204" pitchFamily="34" charset="0"/>
                <a:ea typeface="Times New Roman"/>
                <a:cs typeface="Times New Roman"/>
                <a:sym typeface="Times New Roman"/>
              </a:rPr>
              <a:t>LA “COLPA” NEL CODICE PENALE</a:t>
            </a:r>
            <a:endParaRPr lang="it-IT" sz="2800"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1" y="1977798"/>
            <a:ext cx="6541440" cy="4628707"/>
          </a:xfrm>
        </p:spPr>
        <p:txBody>
          <a:bodyPr>
            <a:noAutofit/>
          </a:bodyPr>
          <a:lstStyle/>
          <a:p>
            <a:pPr marL="0" indent="0">
              <a:buNone/>
            </a:pPr>
            <a:endParaRPr lang="it-IT" sz="2000" b="1" dirty="0" smtClean="0"/>
          </a:p>
          <a:p>
            <a:pPr marL="0" lvl="0" indent="0">
              <a:lnSpc>
                <a:spcPct val="100000"/>
              </a:lnSpc>
              <a:buNone/>
            </a:pPr>
            <a:r>
              <a:rPr lang="it-IT" sz="2800" b="1" dirty="0">
                <a:solidFill>
                  <a:prstClr val="black"/>
                </a:solidFill>
                <a:cs typeface="Times New Roman" panose="02020603050405020304" pitchFamily="18" charset="0"/>
              </a:rPr>
              <a:t>Art, 43, co. 3, c.p.</a:t>
            </a:r>
            <a:r>
              <a:rPr lang="it-IT" sz="2800" dirty="0">
                <a:solidFill>
                  <a:prstClr val="black"/>
                </a:solidFill>
                <a:cs typeface="Times New Roman" panose="02020603050405020304" pitchFamily="18" charset="0"/>
              </a:rPr>
              <a:t> </a:t>
            </a:r>
          </a:p>
          <a:p>
            <a:pPr marL="0" lvl="0" indent="0">
              <a:lnSpc>
                <a:spcPct val="100000"/>
              </a:lnSpc>
              <a:buNone/>
            </a:pPr>
            <a:r>
              <a:rPr lang="it-IT" dirty="0" smtClean="0">
                <a:solidFill>
                  <a:prstClr val="black"/>
                </a:solidFill>
                <a:cs typeface="Times New Roman" panose="02020603050405020304" pitchFamily="18" charset="0"/>
              </a:rPr>
              <a:t>«è </a:t>
            </a:r>
            <a:r>
              <a:rPr lang="it-IT" b="1" dirty="0">
                <a:solidFill>
                  <a:prstClr val="black"/>
                </a:solidFill>
                <a:cs typeface="Times New Roman" panose="02020603050405020304" pitchFamily="18" charset="0"/>
              </a:rPr>
              <a:t>colposo</a:t>
            </a:r>
            <a:r>
              <a:rPr lang="it-IT" dirty="0">
                <a:solidFill>
                  <a:prstClr val="black"/>
                </a:solidFill>
                <a:cs typeface="Times New Roman" panose="02020603050405020304" pitchFamily="18" charset="0"/>
              </a:rPr>
              <a:t>, o </a:t>
            </a:r>
            <a:r>
              <a:rPr lang="it-IT" b="1" i="1" dirty="0">
                <a:solidFill>
                  <a:prstClr val="black"/>
                </a:solidFill>
                <a:cs typeface="Times New Roman" panose="02020603050405020304" pitchFamily="18" charset="0"/>
              </a:rPr>
              <a:t>contro</a:t>
            </a:r>
            <a:r>
              <a:rPr lang="it-IT" b="1" dirty="0">
                <a:solidFill>
                  <a:prstClr val="black"/>
                </a:solidFill>
                <a:cs typeface="Times New Roman" panose="02020603050405020304" pitchFamily="18" charset="0"/>
              </a:rPr>
              <a:t> l’intenzione</a:t>
            </a:r>
            <a:r>
              <a:rPr lang="it-IT" dirty="0">
                <a:solidFill>
                  <a:prstClr val="black"/>
                </a:solidFill>
                <a:cs typeface="Times New Roman" panose="02020603050405020304" pitchFamily="18" charset="0"/>
              </a:rPr>
              <a:t>, quando l’</a:t>
            </a:r>
            <a:r>
              <a:rPr lang="it-IT" b="1" dirty="0">
                <a:solidFill>
                  <a:prstClr val="black"/>
                </a:solidFill>
                <a:cs typeface="Times New Roman" panose="02020603050405020304" pitchFamily="18" charset="0"/>
              </a:rPr>
              <a:t>evento</a:t>
            </a:r>
            <a:r>
              <a:rPr lang="it-IT" dirty="0">
                <a:solidFill>
                  <a:prstClr val="black"/>
                </a:solidFill>
                <a:cs typeface="Times New Roman" panose="02020603050405020304" pitchFamily="18" charset="0"/>
              </a:rPr>
              <a:t> </a:t>
            </a:r>
            <a:r>
              <a:rPr lang="it-IT" dirty="0" smtClean="0">
                <a:solidFill>
                  <a:prstClr val="black"/>
                </a:solidFill>
                <a:cs typeface="Times New Roman" panose="02020603050405020304" pitchFamily="18" charset="0"/>
              </a:rPr>
              <a:t>(</a:t>
            </a:r>
            <a:r>
              <a:rPr lang="it-IT" i="1" dirty="0" smtClean="0">
                <a:solidFill>
                  <a:prstClr val="black"/>
                </a:solidFill>
                <a:cs typeface="Times New Roman" panose="02020603050405020304" pitchFamily="18" charset="0"/>
              </a:rPr>
              <a:t>rectius</a:t>
            </a:r>
            <a:r>
              <a:rPr lang="it-IT" dirty="0" smtClean="0">
                <a:solidFill>
                  <a:prstClr val="black"/>
                </a:solidFill>
                <a:cs typeface="Times New Roman" panose="02020603050405020304" pitchFamily="18" charset="0"/>
              </a:rPr>
              <a:t>,</a:t>
            </a:r>
            <a:r>
              <a:rPr lang="it-IT" i="1" dirty="0" smtClean="0">
                <a:solidFill>
                  <a:prstClr val="black"/>
                </a:solidFill>
                <a:cs typeface="Times New Roman" panose="02020603050405020304" pitchFamily="18" charset="0"/>
              </a:rPr>
              <a:t> </a:t>
            </a:r>
            <a:r>
              <a:rPr lang="it-IT" dirty="0" smtClean="0">
                <a:solidFill>
                  <a:prstClr val="black"/>
                </a:solidFill>
                <a:cs typeface="Times New Roman" panose="02020603050405020304" pitchFamily="18" charset="0"/>
              </a:rPr>
              <a:t>il</a:t>
            </a:r>
            <a:r>
              <a:rPr lang="it-IT" i="1" dirty="0" smtClean="0">
                <a:solidFill>
                  <a:prstClr val="black"/>
                </a:solidFill>
                <a:cs typeface="Times New Roman" panose="02020603050405020304" pitchFamily="18" charset="0"/>
              </a:rPr>
              <a:t> </a:t>
            </a:r>
            <a:r>
              <a:rPr lang="it-IT" b="1" i="1" dirty="0">
                <a:solidFill>
                  <a:prstClr val="black"/>
                </a:solidFill>
                <a:cs typeface="Times New Roman" panose="02020603050405020304" pitchFamily="18" charset="0"/>
              </a:rPr>
              <a:t>fatto</a:t>
            </a:r>
            <a:r>
              <a:rPr lang="it-IT" dirty="0">
                <a:solidFill>
                  <a:prstClr val="black"/>
                </a:solidFill>
                <a:cs typeface="Times New Roman" panose="02020603050405020304" pitchFamily="18" charset="0"/>
              </a:rPr>
              <a:t>), anche se preveduto, </a:t>
            </a:r>
            <a:r>
              <a:rPr lang="it-IT" b="1" dirty="0">
                <a:solidFill>
                  <a:prstClr val="black"/>
                </a:solidFill>
                <a:cs typeface="Times New Roman" panose="02020603050405020304" pitchFamily="18" charset="0"/>
              </a:rPr>
              <a:t>non è voluto </a:t>
            </a:r>
            <a:r>
              <a:rPr lang="it-IT" dirty="0">
                <a:solidFill>
                  <a:prstClr val="black"/>
                </a:solidFill>
                <a:cs typeface="Times New Roman" panose="02020603050405020304" pitchFamily="18" charset="0"/>
              </a:rPr>
              <a:t>dall'agente e si verifica a causa di </a:t>
            </a:r>
            <a:r>
              <a:rPr lang="it-IT" b="1" dirty="0">
                <a:solidFill>
                  <a:prstClr val="black"/>
                </a:solidFill>
                <a:cs typeface="Times New Roman" panose="02020603050405020304" pitchFamily="18" charset="0"/>
              </a:rPr>
              <a:t>negligenza o imprudenza o imperizia</a:t>
            </a:r>
            <a:r>
              <a:rPr lang="it-IT" dirty="0">
                <a:solidFill>
                  <a:prstClr val="black"/>
                </a:solidFill>
                <a:cs typeface="Times New Roman" panose="02020603050405020304" pitchFamily="18" charset="0"/>
              </a:rPr>
              <a:t>, ovvero per </a:t>
            </a:r>
            <a:r>
              <a:rPr lang="it-IT" b="1" dirty="0">
                <a:solidFill>
                  <a:prstClr val="black"/>
                </a:solidFill>
                <a:cs typeface="Times New Roman" panose="02020603050405020304" pitchFamily="18" charset="0"/>
              </a:rPr>
              <a:t>inosservanza di leggi, regolamenti</a:t>
            </a:r>
            <a:r>
              <a:rPr lang="it-IT" dirty="0">
                <a:solidFill>
                  <a:prstClr val="black"/>
                </a:solidFill>
                <a:cs typeface="Times New Roman" panose="02020603050405020304" pitchFamily="18" charset="0"/>
              </a:rPr>
              <a:t>, ordini o discipline»</a:t>
            </a:r>
            <a:endParaRPr lang="it-IT" sz="2000" b="1" dirty="0"/>
          </a:p>
        </p:txBody>
      </p:sp>
    </p:spTree>
    <p:extLst>
      <p:ext uri="{BB962C8B-B14F-4D97-AF65-F5344CB8AC3E}">
        <p14:creationId xmlns:p14="http://schemas.microsoft.com/office/powerpoint/2010/main" val="845166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34201" y="1531360"/>
            <a:ext cx="4554983" cy="388919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0" y="611429"/>
            <a:ext cx="6573744" cy="1363957"/>
          </a:xfrm>
        </p:spPr>
        <p:txBody>
          <a:bodyPr>
            <a:noAutofit/>
          </a:bodyPr>
          <a:lstStyle/>
          <a:p>
            <a:pPr marL="0" indent="0" algn="ctr">
              <a:lnSpc>
                <a:spcPts val="3200"/>
              </a:lnSpc>
              <a:spcBef>
                <a:spcPts val="1400"/>
              </a:spcBef>
              <a:defRPr sz="1800"/>
            </a:pPr>
            <a:r>
              <a:rPr lang="it-IT" sz="3200" b="1" cap="all" dirty="0" err="1" smtClean="0">
                <a:latin typeface="Trebuchet MS" panose="020B0603020202020204" pitchFamily="34" charset="0"/>
                <a:ea typeface="Times New Roman"/>
                <a:cs typeface="Times New Roman"/>
                <a:sym typeface="Times New Roman"/>
              </a:rPr>
              <a:t>lE</a:t>
            </a:r>
            <a:r>
              <a:rPr lang="it-IT" sz="3200" b="1" cap="all" dirty="0" smtClean="0">
                <a:latin typeface="Trebuchet MS" panose="020B0603020202020204" pitchFamily="34" charset="0"/>
                <a:ea typeface="Times New Roman"/>
                <a:cs typeface="Times New Roman"/>
                <a:sym typeface="Times New Roman"/>
              </a:rPr>
              <a:t> “</a:t>
            </a:r>
            <a:r>
              <a:rPr lang="it-IT" sz="3200" b="1" i="1" cap="all" dirty="0" smtClean="0">
                <a:latin typeface="Trebuchet MS" panose="020B0603020202020204" pitchFamily="34" charset="0"/>
                <a:ea typeface="Times New Roman"/>
                <a:cs typeface="Times New Roman"/>
                <a:sym typeface="Times New Roman"/>
              </a:rPr>
              <a:t>LINEE GUIDA</a:t>
            </a:r>
            <a:r>
              <a:rPr lang="it-IT" sz="3200" b="1" cap="all" dirty="0" smtClean="0">
                <a:latin typeface="Trebuchet MS" panose="020B0603020202020204" pitchFamily="34" charset="0"/>
                <a:ea typeface="Times New Roman"/>
                <a:cs typeface="Times New Roman"/>
                <a:sym typeface="Times New Roman"/>
              </a:rPr>
              <a:t>”</a:t>
            </a:r>
            <a:br>
              <a:rPr lang="it-IT" sz="3200" b="1" cap="all" dirty="0" smtClean="0">
                <a:latin typeface="Trebuchet MS" panose="020B0603020202020204" pitchFamily="34" charset="0"/>
                <a:ea typeface="Times New Roman"/>
                <a:cs typeface="Times New Roman"/>
                <a:sym typeface="Times New Roman"/>
              </a:rPr>
            </a:br>
            <a:r>
              <a:rPr lang="it-IT" sz="3200" b="1" dirty="0" smtClean="0">
                <a:latin typeface="Trebuchet MS" panose="020B0603020202020204" pitchFamily="34" charset="0"/>
                <a:ea typeface="Times New Roman"/>
                <a:cs typeface="Times New Roman"/>
                <a:sym typeface="Times New Roman"/>
              </a:rPr>
              <a:t>secondo Cass. 16237/2013</a:t>
            </a:r>
            <a:endParaRPr lang="it-IT" sz="3200" b="1" cap="all"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0" y="1977798"/>
            <a:ext cx="6666847" cy="4628707"/>
          </a:xfrm>
        </p:spPr>
        <p:txBody>
          <a:bodyPr>
            <a:noAutofit/>
          </a:bodyPr>
          <a:lstStyle/>
          <a:p>
            <a:pPr marL="0" indent="0">
              <a:buNone/>
            </a:pPr>
            <a:r>
              <a:rPr lang="it-IT" dirty="0" smtClean="0">
                <a:solidFill>
                  <a:schemeClr val="bg1"/>
                </a:solidFill>
              </a:rPr>
              <a:t>“</a:t>
            </a:r>
            <a:r>
              <a:rPr lang="it-IT" i="1" dirty="0">
                <a:solidFill>
                  <a:schemeClr val="bg1"/>
                </a:solidFill>
              </a:rPr>
              <a:t>le </a:t>
            </a:r>
            <a:r>
              <a:rPr lang="it-IT" b="1" i="1" dirty="0">
                <a:solidFill>
                  <a:schemeClr val="bg1"/>
                </a:solidFill>
              </a:rPr>
              <a:t>linee guida</a:t>
            </a:r>
            <a:r>
              <a:rPr lang="it-IT" i="1" dirty="0">
                <a:solidFill>
                  <a:schemeClr val="bg1"/>
                </a:solidFill>
              </a:rPr>
              <a:t> costituiscono </a:t>
            </a:r>
            <a:r>
              <a:rPr lang="it-IT" b="1" i="1" dirty="0">
                <a:solidFill>
                  <a:schemeClr val="bg1"/>
                </a:solidFill>
              </a:rPr>
              <a:t>sapere scientifico e tecnologico codificato</a:t>
            </a:r>
            <a:r>
              <a:rPr lang="it-IT" i="1" dirty="0">
                <a:solidFill>
                  <a:schemeClr val="bg1"/>
                </a:solidFill>
              </a:rPr>
              <a:t>, metabolizzato, reso disponibile in forma condensata, in modo che possa costituire un’utile </a:t>
            </a:r>
            <a:r>
              <a:rPr lang="it-IT" b="1" i="1" dirty="0">
                <a:solidFill>
                  <a:schemeClr val="bg1"/>
                </a:solidFill>
              </a:rPr>
              <a:t>guida</a:t>
            </a:r>
            <a:r>
              <a:rPr lang="it-IT" i="1" dirty="0">
                <a:solidFill>
                  <a:schemeClr val="bg1"/>
                </a:solidFill>
              </a:rPr>
              <a:t> per orientare agevolmente, in modo efficiente ed appropriato, le </a:t>
            </a:r>
            <a:r>
              <a:rPr lang="it-IT" b="1" i="1" dirty="0">
                <a:solidFill>
                  <a:schemeClr val="bg1"/>
                </a:solidFill>
              </a:rPr>
              <a:t>decisioni </a:t>
            </a:r>
            <a:r>
              <a:rPr lang="it-IT" b="1" i="1" dirty="0" smtClean="0">
                <a:solidFill>
                  <a:schemeClr val="bg1"/>
                </a:solidFill>
              </a:rPr>
              <a:t>terapeutiche</a:t>
            </a:r>
            <a:r>
              <a:rPr lang="it-IT" dirty="0" smtClean="0">
                <a:solidFill>
                  <a:schemeClr val="bg1"/>
                </a:solidFill>
              </a:rPr>
              <a:t>…”</a:t>
            </a:r>
          </a:p>
          <a:p>
            <a:pPr marL="0" indent="0">
              <a:buNone/>
            </a:pPr>
            <a:r>
              <a:rPr lang="it-IT" dirty="0" smtClean="0">
                <a:solidFill>
                  <a:schemeClr val="bg1"/>
                </a:solidFill>
              </a:rPr>
              <a:t>“…</a:t>
            </a:r>
            <a:r>
              <a:rPr lang="it-IT" b="1" i="1" dirty="0">
                <a:solidFill>
                  <a:schemeClr val="bg1"/>
                </a:solidFill>
              </a:rPr>
              <a:t>Tali regole</a:t>
            </a:r>
            <a:r>
              <a:rPr lang="it-IT" i="1" dirty="0">
                <a:solidFill>
                  <a:schemeClr val="bg1"/>
                </a:solidFill>
              </a:rPr>
              <a:t> […] </a:t>
            </a:r>
            <a:r>
              <a:rPr lang="it-IT" b="1" i="1" dirty="0">
                <a:solidFill>
                  <a:schemeClr val="bg1"/>
                </a:solidFill>
              </a:rPr>
              <a:t>non</a:t>
            </a:r>
            <a:r>
              <a:rPr lang="it-IT" i="1" dirty="0">
                <a:solidFill>
                  <a:schemeClr val="bg1"/>
                </a:solidFill>
              </a:rPr>
              <a:t> danno luogo a </a:t>
            </a:r>
            <a:r>
              <a:rPr lang="it-IT" b="1" i="1" dirty="0">
                <a:solidFill>
                  <a:schemeClr val="bg1"/>
                </a:solidFill>
              </a:rPr>
              <a:t>norme propriamente cautelari </a:t>
            </a:r>
            <a:r>
              <a:rPr lang="it-IT" i="1" dirty="0">
                <a:solidFill>
                  <a:schemeClr val="bg1"/>
                </a:solidFill>
              </a:rPr>
              <a:t>e non configurano, quindi, ipotesi di colpa specifica. Esse, tuttavia hanno a che fare con le </a:t>
            </a:r>
            <a:r>
              <a:rPr lang="it-IT" b="1" i="1" dirty="0">
                <a:solidFill>
                  <a:schemeClr val="bg1"/>
                </a:solidFill>
              </a:rPr>
              <a:t>forti istanze di determinatezza </a:t>
            </a:r>
            <a:r>
              <a:rPr lang="it-IT" i="1" dirty="0">
                <a:solidFill>
                  <a:schemeClr val="bg1"/>
                </a:solidFill>
              </a:rPr>
              <a:t>che permeano la sfera del diritto </a:t>
            </a:r>
            <a:r>
              <a:rPr lang="it-IT" i="1" dirty="0" smtClean="0">
                <a:solidFill>
                  <a:schemeClr val="bg1"/>
                </a:solidFill>
              </a:rPr>
              <a:t>penale</a:t>
            </a:r>
            <a:r>
              <a:rPr lang="it-IT" dirty="0" smtClean="0">
                <a:solidFill>
                  <a:schemeClr val="bg1"/>
                </a:solidFill>
              </a:rPr>
              <a:t>”</a:t>
            </a:r>
            <a:endParaRPr lang="it-IT" dirty="0">
              <a:solidFill>
                <a:schemeClr val="bg1"/>
              </a:solidFill>
            </a:endParaRPr>
          </a:p>
        </p:txBody>
      </p:sp>
    </p:spTree>
    <p:extLst>
      <p:ext uri="{BB962C8B-B14F-4D97-AF65-F5344CB8AC3E}">
        <p14:creationId xmlns:p14="http://schemas.microsoft.com/office/powerpoint/2010/main" val="4158610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2055" y="457735"/>
            <a:ext cx="6966797" cy="891705"/>
          </a:xfrm>
        </p:spPr>
        <p:txBody>
          <a:bodyPr>
            <a:noAutofit/>
          </a:bodyPr>
          <a:lstStyle/>
          <a:p>
            <a:r>
              <a:rPr lang="it-IT" b="1" dirty="0" smtClean="0">
                <a:solidFill>
                  <a:srgbClr val="FF0000"/>
                </a:solidFill>
                <a:latin typeface="+mn-lt"/>
                <a:cs typeface="Arial Rounded MT Bold"/>
              </a:rPr>
              <a:t>L’«omicidio stradale»</a:t>
            </a:r>
            <a:br>
              <a:rPr lang="it-IT" b="1" dirty="0" smtClean="0">
                <a:solidFill>
                  <a:srgbClr val="FF0000"/>
                </a:solidFill>
                <a:latin typeface="+mn-lt"/>
                <a:cs typeface="Arial Rounded MT Bold"/>
              </a:rPr>
            </a:br>
            <a:r>
              <a:rPr lang="it-IT" sz="3600" b="1" dirty="0" smtClean="0">
                <a:solidFill>
                  <a:srgbClr val="FF0000"/>
                </a:solidFill>
                <a:latin typeface="+mn-lt"/>
                <a:cs typeface="Arial Rounded MT Bold"/>
              </a:rPr>
              <a:t>(L. 23 marzo 2016, n. 41)</a:t>
            </a:r>
            <a:endParaRPr lang="it-IT" sz="3600" dirty="0">
              <a:solidFill>
                <a:srgbClr val="FF0000"/>
              </a:solidFill>
              <a:latin typeface="+mn-lt"/>
              <a:cs typeface="Arial Rounded MT Bold"/>
            </a:endParaRPr>
          </a:p>
        </p:txBody>
      </p:sp>
      <p:sp>
        <p:nvSpPr>
          <p:cNvPr id="3" name="Segnaposto contenuto 2"/>
          <p:cNvSpPr>
            <a:spLocks noGrp="1"/>
          </p:cNvSpPr>
          <p:nvPr>
            <p:ph idx="1"/>
          </p:nvPr>
        </p:nvSpPr>
        <p:spPr>
          <a:xfrm>
            <a:off x="163529" y="1614036"/>
            <a:ext cx="6702221" cy="4987637"/>
          </a:xfrm>
        </p:spPr>
        <p:txBody>
          <a:bodyPr>
            <a:normAutofit fontScale="62500" lnSpcReduction="20000"/>
          </a:bodyPr>
          <a:lstStyle/>
          <a:p>
            <a:r>
              <a:rPr lang="it-IT" sz="3700" dirty="0" smtClean="0"/>
              <a:t>Introdotte </a:t>
            </a:r>
            <a:r>
              <a:rPr lang="it-IT" sz="3700" b="1" dirty="0"/>
              <a:t>due nuove fattispecie di reato</a:t>
            </a:r>
            <a:r>
              <a:rPr lang="it-IT" sz="3700" dirty="0"/>
              <a:t> (</a:t>
            </a:r>
            <a:r>
              <a:rPr lang="it-IT" sz="3700" b="1" dirty="0"/>
              <a:t>art. 589-</a:t>
            </a:r>
            <a:r>
              <a:rPr lang="it-IT" sz="3700" b="1" i="1" dirty="0"/>
              <a:t>bis</a:t>
            </a:r>
            <a:r>
              <a:rPr lang="it-IT" sz="3700" i="1" dirty="0"/>
              <a:t> </a:t>
            </a:r>
            <a:r>
              <a:rPr lang="it-IT" sz="3700" dirty="0"/>
              <a:t>ed </a:t>
            </a:r>
            <a:r>
              <a:rPr lang="it-IT" sz="3700" b="1" dirty="0"/>
              <a:t>art. 590-</a:t>
            </a:r>
            <a:r>
              <a:rPr lang="it-IT" sz="3700" b="1" i="1" dirty="0"/>
              <a:t>bis</a:t>
            </a:r>
            <a:r>
              <a:rPr lang="it-IT" sz="3700" i="1" dirty="0"/>
              <a:t> </a:t>
            </a:r>
            <a:r>
              <a:rPr lang="it-IT" sz="3700" dirty="0"/>
              <a:t>c.p</a:t>
            </a:r>
            <a:r>
              <a:rPr lang="it-IT" sz="3700" dirty="0" smtClean="0"/>
              <a:t>.);</a:t>
            </a:r>
          </a:p>
          <a:p>
            <a:r>
              <a:rPr lang="it-IT" sz="3700" dirty="0" smtClean="0"/>
              <a:t>Si tratta di </a:t>
            </a:r>
            <a:r>
              <a:rPr lang="it-IT" sz="3700" b="1" dirty="0" smtClean="0"/>
              <a:t>fattispecie autonome</a:t>
            </a:r>
            <a:r>
              <a:rPr lang="it-IT" sz="3700" dirty="0" smtClean="0"/>
              <a:t>, con </a:t>
            </a:r>
            <a:r>
              <a:rPr lang="it-IT" sz="3700" b="1" dirty="0" smtClean="0"/>
              <a:t>pene</a:t>
            </a:r>
            <a:r>
              <a:rPr lang="it-IT" sz="3700" dirty="0" smtClean="0"/>
              <a:t> notevolmente </a:t>
            </a:r>
            <a:r>
              <a:rPr lang="it-IT" sz="3700" b="1" dirty="0" smtClean="0"/>
              <a:t>aumentate</a:t>
            </a:r>
            <a:r>
              <a:rPr lang="it-IT" sz="3700" dirty="0" smtClean="0"/>
              <a:t>;</a:t>
            </a:r>
          </a:p>
          <a:p>
            <a:r>
              <a:rPr lang="it-IT" sz="3700" dirty="0" smtClean="0"/>
              <a:t>Sono ipotesi di </a:t>
            </a:r>
            <a:r>
              <a:rPr lang="it-IT" sz="3700" b="1" dirty="0" smtClean="0"/>
              <a:t>colpa </a:t>
            </a:r>
            <a:r>
              <a:rPr lang="it-IT" sz="3700" b="1" i="1" dirty="0" smtClean="0"/>
              <a:t>specifica</a:t>
            </a:r>
            <a:r>
              <a:rPr lang="it-IT" sz="3700" i="1" dirty="0" smtClean="0"/>
              <a:t> </a:t>
            </a:r>
            <a:r>
              <a:rPr lang="it-IT" sz="3700" dirty="0" smtClean="0"/>
              <a:t>(</a:t>
            </a:r>
            <a:r>
              <a:rPr lang="it-IT" sz="3700" b="1" dirty="0" smtClean="0"/>
              <a:t>violazioni C.d.S.</a:t>
            </a:r>
            <a:r>
              <a:rPr lang="it-IT" sz="3700" dirty="0" smtClean="0"/>
              <a:t>);</a:t>
            </a:r>
          </a:p>
          <a:p>
            <a:r>
              <a:rPr lang="it-IT" sz="3700" b="1" dirty="0" smtClean="0"/>
              <a:t>Abrogati</a:t>
            </a:r>
            <a:r>
              <a:rPr lang="it-IT" sz="3700" dirty="0" smtClean="0"/>
              <a:t> i </a:t>
            </a:r>
            <a:r>
              <a:rPr lang="it-IT" sz="3700" dirty="0"/>
              <a:t>precedenti </a:t>
            </a:r>
            <a:r>
              <a:rPr lang="it-IT" sz="3700" b="1" dirty="0"/>
              <a:t>aggravamenti di </a:t>
            </a:r>
            <a:r>
              <a:rPr lang="it-IT" sz="3700" b="1" dirty="0" smtClean="0"/>
              <a:t>pena </a:t>
            </a:r>
            <a:r>
              <a:rPr lang="it-IT" sz="3700" dirty="0" smtClean="0"/>
              <a:t>(</a:t>
            </a:r>
            <a:r>
              <a:rPr lang="it-IT" sz="3700" b="1" dirty="0" smtClean="0"/>
              <a:t>circostanze</a:t>
            </a:r>
            <a:r>
              <a:rPr lang="it-IT" sz="3700" dirty="0" smtClean="0"/>
              <a:t>)</a:t>
            </a:r>
            <a:r>
              <a:rPr lang="it-IT" sz="3700" b="1" dirty="0" smtClean="0"/>
              <a:t> </a:t>
            </a:r>
            <a:r>
              <a:rPr lang="it-IT" sz="3700" dirty="0" smtClean="0"/>
              <a:t>nei </a:t>
            </a:r>
            <a:r>
              <a:rPr lang="it-IT" sz="3700" dirty="0"/>
              <a:t>delitti “comuni” di cui agli artt. 589 e 590 c.p.</a:t>
            </a:r>
          </a:p>
          <a:p>
            <a:r>
              <a:rPr lang="it-IT" sz="3700" dirty="0" smtClean="0"/>
              <a:t>Introdotta la </a:t>
            </a:r>
            <a:r>
              <a:rPr lang="it-IT" sz="3700" b="1" dirty="0"/>
              <a:t>gradazione della colpa</a:t>
            </a:r>
            <a:r>
              <a:rPr lang="it-IT" sz="3700" dirty="0"/>
              <a:t>, che rileva come </a:t>
            </a:r>
            <a:r>
              <a:rPr lang="it-IT" sz="3700" b="1" dirty="0"/>
              <a:t>circostanza attenuante</a:t>
            </a:r>
            <a:r>
              <a:rPr lang="it-IT" sz="3700" dirty="0"/>
              <a:t> </a:t>
            </a:r>
            <a:r>
              <a:rPr lang="it-IT" sz="3700" b="1" dirty="0"/>
              <a:t>ad effetto speciale</a:t>
            </a:r>
            <a:r>
              <a:rPr lang="it-IT" sz="3700" dirty="0"/>
              <a:t> (</a:t>
            </a:r>
            <a:r>
              <a:rPr lang="it-IT" sz="3700" b="1" dirty="0"/>
              <a:t>art. 589-</a:t>
            </a:r>
            <a:r>
              <a:rPr lang="it-IT" sz="3700" b="1" i="1" dirty="0"/>
              <a:t>bis</a:t>
            </a:r>
            <a:r>
              <a:rPr lang="it-IT" sz="3700" b="1" dirty="0"/>
              <a:t>, co. 7 ed art. 590-</a:t>
            </a:r>
            <a:r>
              <a:rPr lang="it-IT" sz="3700" b="1" i="1" dirty="0"/>
              <a:t>bis</a:t>
            </a:r>
            <a:r>
              <a:rPr lang="it-IT" sz="3700" b="1" dirty="0"/>
              <a:t>, co. 7 c.p.</a:t>
            </a:r>
            <a:r>
              <a:rPr lang="it-IT" sz="3700" dirty="0"/>
              <a:t>: la pena «</a:t>
            </a:r>
            <a:r>
              <a:rPr lang="it-IT" sz="3700" i="1" dirty="0"/>
              <a:t>è diminuita fino alla metà</a:t>
            </a:r>
            <a:r>
              <a:rPr lang="it-IT" sz="3700" dirty="0"/>
              <a:t>»), </a:t>
            </a:r>
            <a:r>
              <a:rPr lang="it-IT" sz="3700" b="1" dirty="0"/>
              <a:t>nei casi in cui l’evento non sia conseguenza esclusiva della condotta del colpevole</a:t>
            </a:r>
            <a:r>
              <a:rPr lang="it-IT" sz="3700" dirty="0"/>
              <a:t>. </a:t>
            </a:r>
          </a:p>
          <a:p>
            <a:r>
              <a:rPr lang="it-IT" sz="3700" dirty="0"/>
              <a:t>Tecnicamente, più che di </a:t>
            </a:r>
            <a:r>
              <a:rPr lang="it-IT" sz="3700" b="1" dirty="0"/>
              <a:t>concorso di </a:t>
            </a:r>
            <a:r>
              <a:rPr lang="it-IT" sz="3700" b="1" i="1" dirty="0"/>
              <a:t>colpa</a:t>
            </a:r>
            <a:r>
              <a:rPr lang="it-IT" sz="3700" dirty="0"/>
              <a:t>, si tratterebbe di </a:t>
            </a:r>
            <a:r>
              <a:rPr lang="it-IT" sz="3700" b="1" dirty="0"/>
              <a:t>concorso di </a:t>
            </a:r>
            <a:r>
              <a:rPr lang="it-IT" sz="3700" b="1" i="1" dirty="0"/>
              <a:t>cause</a:t>
            </a:r>
            <a:r>
              <a:rPr lang="it-IT" sz="3700" dirty="0"/>
              <a:t>.</a:t>
            </a:r>
          </a:p>
          <a:p>
            <a:pPr marL="0" indent="0">
              <a:buNone/>
            </a:pPr>
            <a:r>
              <a:rPr lang="it-IT"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982" y="2116485"/>
            <a:ext cx="4747209" cy="3268793"/>
          </a:xfrm>
          <a:prstGeom prst="rect">
            <a:avLst/>
          </a:prstGeom>
        </p:spPr>
      </p:pic>
    </p:spTree>
    <p:extLst>
      <p:ext uri="{BB962C8B-B14F-4D97-AF65-F5344CB8AC3E}">
        <p14:creationId xmlns:p14="http://schemas.microsoft.com/office/powerpoint/2010/main" val="3828474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3638" y="1709275"/>
            <a:ext cx="4778733" cy="3502128"/>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0" y="611429"/>
            <a:ext cx="6573744" cy="1363957"/>
          </a:xfrm>
        </p:spPr>
        <p:txBody>
          <a:bodyPr>
            <a:noAutofit/>
          </a:bodyPr>
          <a:lstStyle/>
          <a:p>
            <a:pPr marL="0" indent="0" algn="ctr">
              <a:lnSpc>
                <a:spcPts val="3200"/>
              </a:lnSpc>
              <a:spcBef>
                <a:spcPts val="1400"/>
              </a:spcBef>
              <a:defRPr sz="1800"/>
            </a:pPr>
            <a:r>
              <a:rPr lang="it-IT" sz="3200" b="1" dirty="0" smtClean="0">
                <a:latin typeface="Trebuchet MS" panose="020B0603020202020204" pitchFamily="34" charset="0"/>
                <a:ea typeface="Times New Roman"/>
                <a:cs typeface="Times New Roman"/>
                <a:sym typeface="Times New Roman"/>
              </a:rPr>
              <a:t>Alcune riflessioni sull’</a:t>
            </a:r>
            <a:br>
              <a:rPr lang="it-IT" sz="3200" b="1" dirty="0" smtClean="0">
                <a:latin typeface="Trebuchet MS" panose="020B0603020202020204" pitchFamily="34" charset="0"/>
                <a:ea typeface="Times New Roman"/>
                <a:cs typeface="Times New Roman"/>
                <a:sym typeface="Times New Roman"/>
              </a:rPr>
            </a:br>
            <a:r>
              <a:rPr lang="it-IT" sz="3200" b="1" dirty="0" smtClean="0">
                <a:latin typeface="Trebuchet MS" panose="020B0603020202020204" pitchFamily="34" charset="0"/>
                <a:ea typeface="Times New Roman"/>
                <a:cs typeface="Times New Roman"/>
                <a:sym typeface="Times New Roman"/>
              </a:rPr>
              <a:t>«omicidio stradale»</a:t>
            </a:r>
            <a:endParaRPr lang="it-IT" sz="3200" b="1"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0" y="1977798"/>
            <a:ext cx="6666847" cy="4628707"/>
          </a:xfrm>
        </p:spPr>
        <p:txBody>
          <a:bodyPr>
            <a:noAutofit/>
          </a:bodyPr>
          <a:lstStyle/>
          <a:p>
            <a:pPr lvl="0"/>
            <a:r>
              <a:rPr lang="it-IT" sz="1800" b="1" i="1" u="sng" dirty="0">
                <a:solidFill>
                  <a:schemeClr val="bg1"/>
                </a:solidFill>
              </a:rPr>
              <a:t>in primo luogo</a:t>
            </a:r>
            <a:r>
              <a:rPr lang="it-IT" sz="1800" dirty="0">
                <a:solidFill>
                  <a:schemeClr val="bg1"/>
                </a:solidFill>
              </a:rPr>
              <a:t>, </a:t>
            </a:r>
            <a:r>
              <a:rPr lang="it-IT" sz="1800" dirty="0" smtClean="0">
                <a:solidFill>
                  <a:schemeClr val="bg1"/>
                </a:solidFill>
              </a:rPr>
              <a:t>senza violazione </a:t>
            </a:r>
            <a:r>
              <a:rPr lang="it-IT" sz="1800" dirty="0">
                <a:solidFill>
                  <a:schemeClr val="bg1"/>
                </a:solidFill>
              </a:rPr>
              <a:t>di norme sulla circolazione stradale (e dunque soltanto </a:t>
            </a:r>
            <a:r>
              <a:rPr lang="it-IT" sz="1800" b="1" dirty="0">
                <a:solidFill>
                  <a:schemeClr val="bg1"/>
                </a:solidFill>
              </a:rPr>
              <a:t>colpa</a:t>
            </a:r>
            <a:r>
              <a:rPr lang="it-IT" sz="1800" dirty="0">
                <a:solidFill>
                  <a:schemeClr val="bg1"/>
                </a:solidFill>
              </a:rPr>
              <a:t> </a:t>
            </a:r>
            <a:r>
              <a:rPr lang="it-IT" sz="1800" b="1" i="1" dirty="0">
                <a:solidFill>
                  <a:schemeClr val="bg1"/>
                </a:solidFill>
              </a:rPr>
              <a:t>generica</a:t>
            </a:r>
            <a:r>
              <a:rPr lang="it-IT" sz="1800" dirty="0">
                <a:solidFill>
                  <a:schemeClr val="bg1"/>
                </a:solidFill>
              </a:rPr>
              <a:t>) </a:t>
            </a:r>
            <a:r>
              <a:rPr lang="it-IT" sz="1800" dirty="0" smtClean="0">
                <a:solidFill>
                  <a:schemeClr val="bg1"/>
                </a:solidFill>
              </a:rPr>
              <a:t>– raro, </a:t>
            </a:r>
            <a:r>
              <a:rPr lang="it-IT" sz="1800" dirty="0">
                <a:solidFill>
                  <a:schemeClr val="bg1"/>
                </a:solidFill>
              </a:rPr>
              <a:t>ma </a:t>
            </a:r>
            <a:r>
              <a:rPr lang="it-IT" sz="1800" dirty="0" smtClean="0">
                <a:solidFill>
                  <a:schemeClr val="bg1"/>
                </a:solidFill>
              </a:rPr>
              <a:t>possibile </a:t>
            </a:r>
            <a:r>
              <a:rPr lang="it-IT" sz="1800" dirty="0">
                <a:solidFill>
                  <a:schemeClr val="bg1"/>
                </a:solidFill>
              </a:rPr>
              <a:t>– si ri-espanderanno le previsioni dei </a:t>
            </a:r>
            <a:r>
              <a:rPr lang="it-IT" sz="1800" b="1" dirty="0">
                <a:solidFill>
                  <a:schemeClr val="bg1"/>
                </a:solidFill>
              </a:rPr>
              <a:t>delitti colposi “comuni” </a:t>
            </a:r>
            <a:r>
              <a:rPr lang="it-IT" sz="1800" b="1" i="1" dirty="0">
                <a:solidFill>
                  <a:schemeClr val="bg1"/>
                </a:solidFill>
              </a:rPr>
              <a:t>ex </a:t>
            </a:r>
            <a:r>
              <a:rPr lang="it-IT" sz="1800" b="1" dirty="0">
                <a:solidFill>
                  <a:schemeClr val="bg1"/>
                </a:solidFill>
              </a:rPr>
              <a:t>artt. 589 e 590 c.p</a:t>
            </a:r>
            <a:r>
              <a:rPr lang="it-IT" sz="1800" dirty="0">
                <a:solidFill>
                  <a:schemeClr val="bg1"/>
                </a:solidFill>
              </a:rPr>
              <a:t>.</a:t>
            </a:r>
          </a:p>
          <a:p>
            <a:pPr lvl="0"/>
            <a:r>
              <a:rPr lang="it-IT" sz="1800" b="1" i="1" u="sng" dirty="0">
                <a:solidFill>
                  <a:schemeClr val="bg1"/>
                </a:solidFill>
              </a:rPr>
              <a:t>in secondo luogo</a:t>
            </a:r>
            <a:r>
              <a:rPr lang="it-IT" sz="1800" dirty="0">
                <a:solidFill>
                  <a:schemeClr val="bg1"/>
                </a:solidFill>
              </a:rPr>
              <a:t>, la </a:t>
            </a:r>
            <a:r>
              <a:rPr lang="it-IT" sz="1800" b="1" dirty="0">
                <a:solidFill>
                  <a:schemeClr val="bg1"/>
                </a:solidFill>
              </a:rPr>
              <a:t>violazione della norma cautelare </a:t>
            </a:r>
            <a:r>
              <a:rPr lang="it-IT" sz="1800" b="1" i="1" dirty="0">
                <a:solidFill>
                  <a:schemeClr val="bg1"/>
                </a:solidFill>
              </a:rPr>
              <a:t>specifica</a:t>
            </a:r>
            <a:r>
              <a:rPr lang="it-IT" sz="1800" b="1" dirty="0">
                <a:solidFill>
                  <a:schemeClr val="bg1"/>
                </a:solidFill>
              </a:rPr>
              <a:t> </a:t>
            </a:r>
            <a:r>
              <a:rPr lang="it-IT" sz="1800" dirty="0">
                <a:solidFill>
                  <a:schemeClr val="bg1"/>
                </a:solidFill>
              </a:rPr>
              <a:t>dovrà rappresentare la «</a:t>
            </a:r>
            <a:r>
              <a:rPr lang="it-IT" sz="1800" b="1" i="1" dirty="0">
                <a:solidFill>
                  <a:schemeClr val="bg1"/>
                </a:solidFill>
              </a:rPr>
              <a:t>concretizzazione del rischio specifico</a:t>
            </a:r>
            <a:r>
              <a:rPr lang="it-IT" sz="1800" dirty="0">
                <a:solidFill>
                  <a:schemeClr val="bg1"/>
                </a:solidFill>
              </a:rPr>
              <a:t>» che tale norma tende ad evitare: ad es., l’automobilista che circoli a sinistra risponderà dello scontro frontale con altro veicolo, ma non del ferimento del passante ferito dalla ghiaia schizzata da sotto le ruote (secondo lo schema della c.d. «</a:t>
            </a:r>
            <a:r>
              <a:rPr lang="it-IT" sz="1800" i="1" dirty="0">
                <a:solidFill>
                  <a:schemeClr val="bg1"/>
                </a:solidFill>
              </a:rPr>
              <a:t>causalità della colpa</a:t>
            </a:r>
            <a:r>
              <a:rPr lang="it-IT" sz="1800" dirty="0">
                <a:solidFill>
                  <a:schemeClr val="bg1"/>
                </a:solidFill>
              </a:rPr>
              <a:t>»);</a:t>
            </a:r>
          </a:p>
          <a:p>
            <a:pPr lvl="0"/>
            <a:r>
              <a:rPr lang="it-IT" sz="1800" b="1" i="1" u="sng" dirty="0">
                <a:solidFill>
                  <a:schemeClr val="bg1"/>
                </a:solidFill>
              </a:rPr>
              <a:t>in terzo luogo</a:t>
            </a:r>
            <a:r>
              <a:rPr lang="it-IT" sz="1800" dirty="0">
                <a:solidFill>
                  <a:schemeClr val="bg1"/>
                </a:solidFill>
              </a:rPr>
              <a:t>, l’evento non sarà imputabile all’agente ove si dimostri </a:t>
            </a:r>
            <a:r>
              <a:rPr lang="it-IT" sz="1800" dirty="0" smtClean="0">
                <a:solidFill>
                  <a:schemeClr val="bg1"/>
                </a:solidFill>
              </a:rPr>
              <a:t>che </a:t>
            </a:r>
            <a:r>
              <a:rPr lang="it-IT" sz="1800" b="1" dirty="0">
                <a:solidFill>
                  <a:schemeClr val="bg1"/>
                </a:solidFill>
              </a:rPr>
              <a:t>lo stesso si sarebbe verificato lo stesso </a:t>
            </a:r>
            <a:r>
              <a:rPr lang="it-IT" sz="1800" b="1" i="1" dirty="0">
                <a:solidFill>
                  <a:schemeClr val="bg1"/>
                </a:solidFill>
              </a:rPr>
              <a:t>anche col rispetto della regola cautelare</a:t>
            </a:r>
            <a:r>
              <a:rPr lang="it-IT" sz="1800" dirty="0">
                <a:solidFill>
                  <a:schemeClr val="bg1"/>
                </a:solidFill>
              </a:rPr>
              <a:t>. Si pensi ad es. al superamento del limite di velocità di 10 km/h ed all’improvvisa uscita del pedone, il cui investimento non sarebbe stato evitabile nemmeno tenendo una velocità, in ipotesi, rispettosa del limite</a:t>
            </a:r>
            <a:r>
              <a:rPr lang="it-IT" sz="1800" dirty="0" smtClean="0">
                <a:solidFill>
                  <a:schemeClr val="bg1"/>
                </a:solidFill>
              </a:rPr>
              <a:t>.</a:t>
            </a:r>
            <a:endParaRPr lang="it-IT" sz="1800" dirty="0">
              <a:solidFill>
                <a:schemeClr val="bg1"/>
              </a:solidFill>
            </a:endParaRPr>
          </a:p>
        </p:txBody>
      </p:sp>
    </p:spTree>
    <p:extLst>
      <p:ext uri="{BB962C8B-B14F-4D97-AF65-F5344CB8AC3E}">
        <p14:creationId xmlns:p14="http://schemas.microsoft.com/office/powerpoint/2010/main" val="454035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b="1" dirty="0" smtClean="0"/>
              <a:t>FINE</a:t>
            </a:r>
            <a:endParaRPr lang="it-IT" sz="4800" b="1" dirty="0"/>
          </a:p>
        </p:txBody>
      </p:sp>
      <p:sp>
        <p:nvSpPr>
          <p:cNvPr id="3" name="Segnaposto contenuto 2"/>
          <p:cNvSpPr>
            <a:spLocks noGrp="1"/>
          </p:cNvSpPr>
          <p:nvPr>
            <p:ph idx="1"/>
          </p:nvPr>
        </p:nvSpPr>
        <p:spPr/>
        <p:txBody>
          <a:bodyPr/>
          <a:lstStyle/>
          <a:p>
            <a:pPr marL="0" indent="0" algn="ctr">
              <a:buNone/>
            </a:pPr>
            <a:endParaRPr lang="it-IT" i="1" dirty="0" smtClean="0"/>
          </a:p>
          <a:p>
            <a:pPr marL="0" indent="0" algn="ctr">
              <a:buNone/>
            </a:pPr>
            <a:endParaRPr lang="it-IT" i="1" dirty="0"/>
          </a:p>
          <a:p>
            <a:pPr marL="0" indent="0" algn="ctr">
              <a:buNone/>
            </a:pPr>
            <a:r>
              <a:rPr lang="it-IT" sz="4800" i="1" dirty="0" smtClean="0"/>
              <a:t>Grazie per l’attenzione (!)</a:t>
            </a:r>
            <a:endParaRPr lang="it-IT" sz="4800" i="1" dirty="0"/>
          </a:p>
        </p:txBody>
      </p:sp>
      <p:sp>
        <p:nvSpPr>
          <p:cNvPr id="5" name="CasellaDiTesto 4"/>
          <p:cNvSpPr txBox="1"/>
          <p:nvPr/>
        </p:nvSpPr>
        <p:spPr>
          <a:xfrm>
            <a:off x="10478005" y="634947"/>
            <a:ext cx="1713995" cy="1352198"/>
          </a:xfrm>
          <a:prstGeom prst="rect">
            <a:avLst/>
          </a:prstGeom>
          <a:blipFill rotWithShape="1">
            <a:blip r:embed="rId2"/>
            <a:stretch>
              <a:fillRect/>
            </a:stretch>
          </a:blipFill>
        </p:spPr>
        <p:txBody>
          <a:bodyPr wrap="square" rtlCol="0">
            <a:spAutoFit/>
          </a:bodyPr>
          <a:lstStyle/>
          <a:p>
            <a:endParaRPr lang="it-IT" dirty="0"/>
          </a:p>
        </p:txBody>
      </p:sp>
    </p:spTree>
    <p:extLst>
      <p:ext uri="{BB962C8B-B14F-4D97-AF65-F5344CB8AC3E}">
        <p14:creationId xmlns:p14="http://schemas.microsoft.com/office/powerpoint/2010/main" val="617324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6883" y="2645462"/>
            <a:ext cx="5414022" cy="2222598"/>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453225" y="753228"/>
            <a:ext cx="5665866" cy="1080938"/>
          </a:xfrm>
        </p:spPr>
        <p:txBody>
          <a:bodyPr>
            <a:noAutofit/>
          </a:bodyPr>
          <a:lstStyle/>
          <a:p>
            <a:pPr marL="0" indent="0" algn="ctr">
              <a:lnSpc>
                <a:spcPts val="2600"/>
              </a:lnSpc>
              <a:spcBef>
                <a:spcPts val="1400"/>
              </a:spcBef>
              <a:defRPr sz="1800"/>
            </a:pPr>
            <a:r>
              <a:rPr lang="it-IT" sz="3200" b="1" dirty="0" smtClean="0">
                <a:latin typeface="Trebuchet MS" panose="020B0603020202020204" pitchFamily="34" charset="0"/>
                <a:ea typeface="Times New Roman"/>
                <a:cs typeface="Times New Roman"/>
                <a:sym typeface="Times New Roman"/>
              </a:rPr>
              <a:t/>
            </a:r>
            <a:br>
              <a:rPr lang="it-IT" sz="3200" b="1" dirty="0" smtClean="0">
                <a:latin typeface="Trebuchet MS" panose="020B0603020202020204" pitchFamily="34" charset="0"/>
                <a:ea typeface="Times New Roman"/>
                <a:cs typeface="Times New Roman"/>
                <a:sym typeface="Times New Roman"/>
              </a:rPr>
            </a:br>
            <a:r>
              <a:rPr lang="it-IT" sz="3200" b="1" dirty="0" smtClean="0">
                <a:latin typeface="Trebuchet MS" panose="020B0603020202020204" pitchFamily="34" charset="0"/>
                <a:ea typeface="Times New Roman"/>
                <a:cs typeface="Times New Roman"/>
                <a:sym typeface="Times New Roman"/>
              </a:rPr>
              <a:t>DELITTO “</a:t>
            </a:r>
            <a:r>
              <a:rPr lang="it-IT" sz="3200" b="1" i="1" dirty="0" smtClean="0">
                <a:latin typeface="Trebuchet MS" panose="020B0603020202020204" pitchFamily="34" charset="0"/>
                <a:ea typeface="Times New Roman"/>
                <a:cs typeface="Times New Roman"/>
                <a:sym typeface="Times New Roman"/>
              </a:rPr>
              <a:t>COLPOSO</a:t>
            </a:r>
            <a:r>
              <a:rPr lang="it-IT" sz="3200" b="1" dirty="0" smtClean="0">
                <a:latin typeface="Trebuchet MS" panose="020B0603020202020204" pitchFamily="34" charset="0"/>
                <a:ea typeface="Times New Roman"/>
                <a:cs typeface="Times New Roman"/>
                <a:sym typeface="Times New Roman"/>
              </a:rPr>
              <a:t>” (?)</a:t>
            </a:r>
            <a:r>
              <a:rPr lang="it-IT" sz="2800" b="1" i="1" dirty="0" smtClean="0">
                <a:latin typeface="Trebuchet MS" panose="020B0603020202020204" pitchFamily="34" charset="0"/>
                <a:ea typeface="Times New Roman"/>
                <a:cs typeface="Times New Roman"/>
                <a:sym typeface="Times New Roman"/>
              </a:rPr>
              <a:t/>
            </a:r>
            <a:br>
              <a:rPr lang="it-IT" sz="2800" b="1" i="1" dirty="0" smtClean="0">
                <a:latin typeface="Trebuchet MS" panose="020B0603020202020204" pitchFamily="34" charset="0"/>
                <a:ea typeface="Times New Roman"/>
                <a:cs typeface="Times New Roman"/>
                <a:sym typeface="Times New Roman"/>
              </a:rPr>
            </a:br>
            <a:endParaRPr lang="it-IT" sz="2800" b="1"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1" y="1977798"/>
            <a:ext cx="6541440" cy="4628707"/>
          </a:xfrm>
        </p:spPr>
        <p:txBody>
          <a:bodyPr>
            <a:noAutofit/>
          </a:bodyPr>
          <a:lstStyle/>
          <a:p>
            <a:pPr marL="0" indent="0">
              <a:buNone/>
            </a:pPr>
            <a:r>
              <a:rPr lang="it-IT" dirty="0">
                <a:solidFill>
                  <a:schemeClr val="bg1"/>
                </a:solidFill>
              </a:rPr>
              <a:t>• perché un </a:t>
            </a:r>
            <a:r>
              <a:rPr lang="it-IT" b="1" u="sng" dirty="0">
                <a:solidFill>
                  <a:schemeClr val="bg1"/>
                </a:solidFill>
              </a:rPr>
              <a:t>delitto</a:t>
            </a:r>
            <a:r>
              <a:rPr lang="it-IT" b="1" dirty="0">
                <a:solidFill>
                  <a:schemeClr val="bg1"/>
                </a:solidFill>
              </a:rPr>
              <a:t> </a:t>
            </a:r>
            <a:r>
              <a:rPr lang="it-IT" dirty="0">
                <a:solidFill>
                  <a:schemeClr val="bg1"/>
                </a:solidFill>
              </a:rPr>
              <a:t>sia punibile a titolo di </a:t>
            </a:r>
            <a:r>
              <a:rPr lang="it-IT" b="1" dirty="0">
                <a:solidFill>
                  <a:schemeClr val="bg1"/>
                </a:solidFill>
              </a:rPr>
              <a:t>colpa</a:t>
            </a:r>
            <a:r>
              <a:rPr lang="it-IT" dirty="0">
                <a:solidFill>
                  <a:schemeClr val="bg1"/>
                </a:solidFill>
              </a:rPr>
              <a:t> occorre una </a:t>
            </a:r>
            <a:r>
              <a:rPr lang="it-IT" b="1" dirty="0">
                <a:solidFill>
                  <a:schemeClr val="bg1"/>
                </a:solidFill>
              </a:rPr>
              <a:t>espressa previsione legislativa (art. 42, co. 2 c.p.)</a:t>
            </a:r>
            <a:r>
              <a:rPr lang="it-IT" dirty="0">
                <a:solidFill>
                  <a:schemeClr val="bg1"/>
                </a:solidFill>
              </a:rPr>
              <a:t>: la colpa costituisce l’</a:t>
            </a:r>
            <a:r>
              <a:rPr lang="it-IT" b="1" dirty="0">
                <a:solidFill>
                  <a:schemeClr val="bg1"/>
                </a:solidFill>
              </a:rPr>
              <a:t>eccezione </a:t>
            </a:r>
            <a:r>
              <a:rPr lang="it-IT" dirty="0">
                <a:solidFill>
                  <a:schemeClr val="bg1"/>
                </a:solidFill>
              </a:rPr>
              <a:t>e non la regola </a:t>
            </a:r>
            <a:r>
              <a:rPr lang="it-IT" dirty="0" smtClean="0">
                <a:solidFill>
                  <a:schemeClr val="bg1"/>
                </a:solidFill>
              </a:rPr>
              <a:t>(tutela </a:t>
            </a:r>
            <a:r>
              <a:rPr lang="it-IT" dirty="0">
                <a:solidFill>
                  <a:schemeClr val="bg1"/>
                </a:solidFill>
              </a:rPr>
              <a:t>di beni giuridici ritenuti di massima rilevanza: ad es., la vita [art. 589 c.p.], l’integrità personale [art. 590 c.p.], la pubblica incolumità [art. 449 ss. c.p.], etc.);</a:t>
            </a:r>
          </a:p>
          <a:p>
            <a:pPr marL="0" indent="0">
              <a:buNone/>
            </a:pPr>
            <a:r>
              <a:rPr lang="it-IT" dirty="0">
                <a:solidFill>
                  <a:schemeClr val="bg1"/>
                </a:solidFill>
              </a:rPr>
              <a:t>• </a:t>
            </a:r>
            <a:r>
              <a:rPr lang="it-IT" dirty="0" smtClean="0">
                <a:solidFill>
                  <a:schemeClr val="bg1"/>
                </a:solidFill>
              </a:rPr>
              <a:t>le </a:t>
            </a:r>
            <a:r>
              <a:rPr lang="it-IT" b="1" u="sng" dirty="0">
                <a:solidFill>
                  <a:schemeClr val="bg1"/>
                </a:solidFill>
              </a:rPr>
              <a:t>contravvenzioni</a:t>
            </a:r>
            <a:r>
              <a:rPr lang="it-IT" dirty="0">
                <a:solidFill>
                  <a:schemeClr val="bg1"/>
                </a:solidFill>
              </a:rPr>
              <a:t> </a:t>
            </a:r>
            <a:r>
              <a:rPr lang="it-IT" b="1" dirty="0">
                <a:solidFill>
                  <a:schemeClr val="bg1"/>
                </a:solidFill>
              </a:rPr>
              <a:t>(art. 42, ult. co. c.p.)</a:t>
            </a:r>
            <a:r>
              <a:rPr lang="it-IT" dirty="0">
                <a:solidFill>
                  <a:schemeClr val="bg1"/>
                </a:solidFill>
              </a:rPr>
              <a:t> esse sono </a:t>
            </a:r>
            <a:r>
              <a:rPr lang="it-IT" b="1" dirty="0">
                <a:solidFill>
                  <a:schemeClr val="bg1"/>
                </a:solidFill>
              </a:rPr>
              <a:t>di regola punibili indifferentemente a titolo di dolo o di colpa</a:t>
            </a:r>
            <a:r>
              <a:rPr lang="it-IT" dirty="0">
                <a:solidFill>
                  <a:schemeClr val="bg1"/>
                </a:solidFill>
              </a:rPr>
              <a:t> (con eccezioni di natura </a:t>
            </a:r>
            <a:r>
              <a:rPr lang="it-IT" dirty="0" smtClean="0">
                <a:solidFill>
                  <a:schemeClr val="bg1"/>
                </a:solidFill>
              </a:rPr>
              <a:t>logica).</a:t>
            </a:r>
            <a:endParaRPr lang="it-IT" dirty="0">
              <a:solidFill>
                <a:schemeClr val="bg1"/>
              </a:solidFill>
            </a:endParaRPr>
          </a:p>
          <a:p>
            <a:pPr>
              <a:buFontTx/>
              <a:buChar char="-"/>
            </a:pPr>
            <a:endParaRPr lang="it-IT" sz="2000" dirty="0"/>
          </a:p>
          <a:p>
            <a:pPr>
              <a:buFontTx/>
              <a:buChar char="-"/>
            </a:pPr>
            <a:endParaRPr lang="it-IT" sz="2000" dirty="0" smtClean="0"/>
          </a:p>
        </p:txBody>
      </p:sp>
    </p:spTree>
    <p:extLst>
      <p:ext uri="{BB962C8B-B14F-4D97-AF65-F5344CB8AC3E}">
        <p14:creationId xmlns:p14="http://schemas.microsoft.com/office/powerpoint/2010/main" val="631048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14778" y="1871652"/>
            <a:ext cx="4774489" cy="3780316"/>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453225" y="753228"/>
            <a:ext cx="5665866" cy="1080938"/>
          </a:xfrm>
        </p:spPr>
        <p:txBody>
          <a:bodyPr>
            <a:noAutofit/>
          </a:bodyPr>
          <a:lstStyle/>
          <a:p>
            <a:pPr marL="0" indent="0" algn="ctr">
              <a:lnSpc>
                <a:spcPts val="2600"/>
              </a:lnSpc>
              <a:spcBef>
                <a:spcPts val="1400"/>
              </a:spcBef>
              <a:defRPr sz="1800"/>
            </a:pPr>
            <a:r>
              <a:rPr lang="it-IT" sz="2800" b="1" dirty="0" smtClean="0">
                <a:latin typeface="Trebuchet MS" panose="020B0603020202020204" pitchFamily="34" charset="0"/>
                <a:ea typeface="Times New Roman"/>
                <a:cs typeface="Times New Roman"/>
                <a:sym typeface="Times New Roman"/>
              </a:rPr>
              <a:t>IN COSA CONSISTE LA </a:t>
            </a:r>
            <a:r>
              <a:rPr lang="it-IT" sz="2800" b="1" i="1" dirty="0" smtClean="0">
                <a:latin typeface="Trebuchet MS" panose="020B0603020202020204" pitchFamily="34" charset="0"/>
                <a:ea typeface="Times New Roman"/>
                <a:cs typeface="Times New Roman"/>
                <a:sym typeface="Times New Roman"/>
              </a:rPr>
              <a:t>COLPA </a:t>
            </a:r>
            <a:r>
              <a:rPr lang="it-IT" sz="2800" b="1" dirty="0" smtClean="0">
                <a:latin typeface="Trebuchet MS" panose="020B0603020202020204" pitchFamily="34" charset="0"/>
                <a:ea typeface="Times New Roman"/>
                <a:cs typeface="Times New Roman"/>
                <a:sym typeface="Times New Roman"/>
              </a:rPr>
              <a:t>(?)</a:t>
            </a:r>
            <a:endParaRPr lang="it-IT" sz="2800" b="1"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1" y="1977798"/>
            <a:ext cx="6541440" cy="4628707"/>
          </a:xfrm>
        </p:spPr>
        <p:txBody>
          <a:bodyPr>
            <a:noAutofit/>
          </a:bodyPr>
          <a:lstStyle/>
          <a:p>
            <a:pPr marL="0" indent="0">
              <a:buNone/>
            </a:pPr>
            <a:endParaRPr lang="it-IT" sz="2800" i="1" dirty="0" smtClean="0">
              <a:solidFill>
                <a:schemeClr val="bg1"/>
              </a:solidFill>
            </a:endParaRPr>
          </a:p>
          <a:p>
            <a:pPr marL="0" indent="0">
              <a:buNone/>
            </a:pPr>
            <a:r>
              <a:rPr lang="it-IT" b="1" dirty="0">
                <a:solidFill>
                  <a:schemeClr val="bg1"/>
                </a:solidFill>
              </a:rPr>
              <a:t>Un elemento “</a:t>
            </a:r>
            <a:r>
              <a:rPr lang="it-IT" b="1" dirty="0"/>
              <a:t>negativo</a:t>
            </a:r>
            <a:r>
              <a:rPr lang="it-IT" b="1" dirty="0">
                <a:solidFill>
                  <a:schemeClr val="bg1"/>
                </a:solidFill>
              </a:rPr>
              <a:t>”</a:t>
            </a:r>
            <a:r>
              <a:rPr lang="it-IT" dirty="0">
                <a:solidFill>
                  <a:schemeClr val="bg1"/>
                </a:solidFill>
              </a:rPr>
              <a:t>:</a:t>
            </a:r>
          </a:p>
          <a:p>
            <a:pPr lvl="0"/>
            <a:r>
              <a:rPr lang="it-IT" b="1" u="sng" cap="small" dirty="0">
                <a:solidFill>
                  <a:srgbClr val="FFFFFF"/>
                </a:solidFill>
              </a:rPr>
              <a:t>Mancanza di volontà dell’evento</a:t>
            </a:r>
            <a:r>
              <a:rPr lang="it-IT" b="1" dirty="0">
                <a:solidFill>
                  <a:schemeClr val="bg1"/>
                </a:solidFill>
              </a:rPr>
              <a:t> </a:t>
            </a:r>
            <a:r>
              <a:rPr lang="it-IT" dirty="0">
                <a:solidFill>
                  <a:schemeClr val="bg1"/>
                </a:solidFill>
              </a:rPr>
              <a:t>(o meglio, del </a:t>
            </a:r>
            <a:r>
              <a:rPr lang="it-IT" u="sng" cap="small" dirty="0">
                <a:solidFill>
                  <a:schemeClr val="bg1"/>
                </a:solidFill>
              </a:rPr>
              <a:t>fatto</a:t>
            </a:r>
            <a:r>
              <a:rPr lang="it-IT" dirty="0">
                <a:solidFill>
                  <a:schemeClr val="bg1"/>
                </a:solidFill>
              </a:rPr>
              <a:t>) che caratterizza il dolo;</a:t>
            </a:r>
          </a:p>
          <a:p>
            <a:pPr marL="0" indent="0">
              <a:buNone/>
            </a:pPr>
            <a:r>
              <a:rPr lang="it-IT" b="1" dirty="0">
                <a:solidFill>
                  <a:schemeClr val="bg1"/>
                </a:solidFill>
              </a:rPr>
              <a:t>Due elementi “</a:t>
            </a:r>
            <a:r>
              <a:rPr lang="it-IT" b="1" dirty="0">
                <a:solidFill>
                  <a:srgbClr val="FFFFFF"/>
                </a:solidFill>
              </a:rPr>
              <a:t>positivi</a:t>
            </a:r>
            <a:r>
              <a:rPr lang="it-IT" b="1" dirty="0">
                <a:solidFill>
                  <a:schemeClr val="bg1"/>
                </a:solidFill>
              </a:rPr>
              <a:t>”</a:t>
            </a:r>
            <a:r>
              <a:rPr lang="it-IT" dirty="0">
                <a:solidFill>
                  <a:schemeClr val="bg1"/>
                </a:solidFill>
              </a:rPr>
              <a:t>:</a:t>
            </a:r>
          </a:p>
          <a:p>
            <a:pPr lvl="0"/>
            <a:r>
              <a:rPr lang="it-IT" b="1" u="sng" cap="small" dirty="0">
                <a:solidFill>
                  <a:srgbClr val="FFFFFF"/>
                </a:solidFill>
              </a:rPr>
              <a:t>Prevedibilità</a:t>
            </a:r>
            <a:r>
              <a:rPr lang="it-IT" dirty="0">
                <a:solidFill>
                  <a:schemeClr val="bg1"/>
                </a:solidFill>
              </a:rPr>
              <a:t>: </a:t>
            </a:r>
            <a:r>
              <a:rPr lang="it-IT" b="1" dirty="0">
                <a:solidFill>
                  <a:schemeClr val="bg1"/>
                </a:solidFill>
              </a:rPr>
              <a:t>inosservanza</a:t>
            </a:r>
            <a:r>
              <a:rPr lang="it-IT" dirty="0">
                <a:solidFill>
                  <a:schemeClr val="bg1"/>
                </a:solidFill>
              </a:rPr>
              <a:t> di una </a:t>
            </a:r>
            <a:r>
              <a:rPr lang="it-IT" b="1" dirty="0">
                <a:solidFill>
                  <a:schemeClr val="bg1"/>
                </a:solidFill>
              </a:rPr>
              <a:t>regola cautelare</a:t>
            </a:r>
            <a:r>
              <a:rPr lang="it-IT" dirty="0">
                <a:solidFill>
                  <a:schemeClr val="bg1"/>
                </a:solidFill>
              </a:rPr>
              <a:t> di condotta;</a:t>
            </a:r>
          </a:p>
          <a:p>
            <a:pPr lvl="0"/>
            <a:r>
              <a:rPr lang="it-IT" b="1" u="sng" cap="small" dirty="0">
                <a:solidFill>
                  <a:srgbClr val="FFFFFF"/>
                </a:solidFill>
              </a:rPr>
              <a:t>Evitabilità</a:t>
            </a:r>
            <a:r>
              <a:rPr lang="it-IT" dirty="0">
                <a:solidFill>
                  <a:schemeClr val="bg1"/>
                </a:solidFill>
              </a:rPr>
              <a:t>: l’inosservanza della regola cautelare dev’essere </a:t>
            </a:r>
            <a:r>
              <a:rPr lang="it-IT" b="1" dirty="0">
                <a:solidFill>
                  <a:schemeClr val="bg1"/>
                </a:solidFill>
              </a:rPr>
              <a:t>rimproverabile</a:t>
            </a:r>
            <a:r>
              <a:rPr lang="it-IT" dirty="0">
                <a:solidFill>
                  <a:schemeClr val="bg1"/>
                </a:solidFill>
              </a:rPr>
              <a:t> al soggetto agente, in base ad un giudizio “personalizzato” (“agente modello”).</a:t>
            </a:r>
          </a:p>
          <a:p>
            <a:pPr marL="0" indent="0">
              <a:buNone/>
            </a:pPr>
            <a:endParaRPr lang="it-IT" sz="2000" dirty="0" smtClean="0"/>
          </a:p>
          <a:p>
            <a:pPr marL="0" indent="0">
              <a:buNone/>
            </a:pPr>
            <a:endParaRPr lang="it-IT" sz="2000" dirty="0" smtClean="0"/>
          </a:p>
          <a:p>
            <a:pPr marL="0" indent="0">
              <a:buNone/>
            </a:pPr>
            <a:endParaRPr lang="it-IT" sz="2000" dirty="0" smtClean="0"/>
          </a:p>
        </p:txBody>
      </p:sp>
    </p:spTree>
    <p:extLst>
      <p:ext uri="{BB962C8B-B14F-4D97-AF65-F5344CB8AC3E}">
        <p14:creationId xmlns:p14="http://schemas.microsoft.com/office/powerpoint/2010/main" val="147436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2055" y="457735"/>
            <a:ext cx="6966797" cy="891705"/>
          </a:xfrm>
        </p:spPr>
        <p:txBody>
          <a:bodyPr>
            <a:noAutofit/>
          </a:bodyPr>
          <a:lstStyle/>
          <a:p>
            <a:r>
              <a:rPr lang="it-IT" b="1" dirty="0" smtClean="0">
                <a:solidFill>
                  <a:srgbClr val="FF0000"/>
                </a:solidFill>
                <a:latin typeface="+mn-lt"/>
                <a:cs typeface="Arial Rounded MT Bold"/>
              </a:rPr>
              <a:t>La “</a:t>
            </a:r>
            <a:r>
              <a:rPr lang="it-IT" b="1" i="1" dirty="0" smtClean="0">
                <a:solidFill>
                  <a:srgbClr val="FF0000"/>
                </a:solidFill>
                <a:latin typeface="+mn-lt"/>
                <a:cs typeface="Arial Rounded MT Bold"/>
              </a:rPr>
              <a:t>REGOLA CAUTELARE</a:t>
            </a:r>
            <a:r>
              <a:rPr lang="it-IT" b="1" dirty="0" smtClean="0">
                <a:solidFill>
                  <a:srgbClr val="FF0000"/>
                </a:solidFill>
                <a:latin typeface="+mn-lt"/>
                <a:cs typeface="Arial Rounded MT Bold"/>
              </a:rPr>
              <a:t>”</a:t>
            </a:r>
            <a:endParaRPr lang="it-IT" dirty="0">
              <a:solidFill>
                <a:srgbClr val="FF0000"/>
              </a:solidFill>
              <a:latin typeface="+mn-lt"/>
              <a:cs typeface="Arial Rounded MT Bold"/>
            </a:endParaRPr>
          </a:p>
        </p:txBody>
      </p:sp>
      <p:sp>
        <p:nvSpPr>
          <p:cNvPr id="3" name="Segnaposto contenuto 2"/>
          <p:cNvSpPr>
            <a:spLocks noGrp="1"/>
          </p:cNvSpPr>
          <p:nvPr>
            <p:ph idx="1"/>
          </p:nvPr>
        </p:nvSpPr>
        <p:spPr>
          <a:xfrm>
            <a:off x="163529" y="1614036"/>
            <a:ext cx="6702221" cy="4987637"/>
          </a:xfrm>
        </p:spPr>
        <p:txBody>
          <a:bodyPr>
            <a:normAutofit fontScale="92500" lnSpcReduction="20000"/>
          </a:bodyPr>
          <a:lstStyle/>
          <a:p>
            <a:r>
              <a:rPr lang="it-IT" dirty="0" smtClean="0"/>
              <a:t>La </a:t>
            </a:r>
            <a:r>
              <a:rPr lang="it-IT" b="1" dirty="0" smtClean="0"/>
              <a:t>colpa</a:t>
            </a:r>
            <a:r>
              <a:rPr lang="it-IT" dirty="0" smtClean="0"/>
              <a:t> </a:t>
            </a:r>
            <a:r>
              <a:rPr lang="it-IT" dirty="0"/>
              <a:t>si </a:t>
            </a:r>
            <a:r>
              <a:rPr lang="it-IT" dirty="0" smtClean="0"/>
              <a:t>basa </a:t>
            </a:r>
            <a:r>
              <a:rPr lang="it-IT" dirty="0"/>
              <a:t>su un </a:t>
            </a:r>
            <a:r>
              <a:rPr lang="it-IT" b="1" dirty="0"/>
              <a:t>giudizio</a:t>
            </a:r>
            <a:r>
              <a:rPr lang="it-IT" dirty="0"/>
              <a:t> di carattere </a:t>
            </a:r>
            <a:r>
              <a:rPr lang="it-IT" b="1" u="sng" dirty="0"/>
              <a:t>normativo</a:t>
            </a:r>
            <a:r>
              <a:rPr lang="it-IT" dirty="0"/>
              <a:t>: si riscontra un </a:t>
            </a:r>
            <a:r>
              <a:rPr lang="it-IT" b="1" dirty="0"/>
              <a:t>contrasto</a:t>
            </a:r>
            <a:r>
              <a:rPr lang="it-IT" dirty="0"/>
              <a:t> fra la </a:t>
            </a:r>
            <a:r>
              <a:rPr lang="it-IT" b="1" dirty="0"/>
              <a:t>condotta concreta</a:t>
            </a:r>
            <a:r>
              <a:rPr lang="it-IT" dirty="0"/>
              <a:t> tenuta dall’agente ed il </a:t>
            </a:r>
            <a:r>
              <a:rPr lang="it-IT" b="1" dirty="0"/>
              <a:t>modello di condotta</a:t>
            </a:r>
            <a:r>
              <a:rPr lang="it-IT" dirty="0"/>
              <a:t> imposto dalla </a:t>
            </a:r>
            <a:r>
              <a:rPr lang="it-IT" b="1" dirty="0"/>
              <a:t>regola cautelare</a:t>
            </a:r>
            <a:r>
              <a:rPr lang="it-IT" dirty="0"/>
              <a:t>. </a:t>
            </a:r>
            <a:endParaRPr lang="it-IT" dirty="0" smtClean="0"/>
          </a:p>
          <a:p>
            <a:pPr marL="0" indent="0">
              <a:buNone/>
            </a:pPr>
            <a:r>
              <a:rPr lang="it-IT" b="1" i="1" u="sng" dirty="0" smtClean="0"/>
              <a:t>non </a:t>
            </a:r>
            <a:r>
              <a:rPr lang="it-IT" b="1" i="1" u="sng" dirty="0"/>
              <a:t>tanto</a:t>
            </a:r>
            <a:r>
              <a:rPr lang="it-IT" dirty="0"/>
              <a:t> a quello </a:t>
            </a:r>
            <a:r>
              <a:rPr lang="it-IT" dirty="0" smtClean="0"/>
              <a:t>«</a:t>
            </a:r>
            <a:r>
              <a:rPr lang="it-IT" i="1" dirty="0" smtClean="0"/>
              <a:t>che </a:t>
            </a:r>
            <a:r>
              <a:rPr lang="it-IT" i="1" dirty="0"/>
              <a:t>si </a:t>
            </a:r>
            <a:r>
              <a:rPr lang="it-IT" b="1" i="1" dirty="0"/>
              <a:t>usa </a:t>
            </a:r>
            <a:r>
              <a:rPr lang="it-IT" i="1" dirty="0"/>
              <a:t>fare</a:t>
            </a:r>
            <a:r>
              <a:rPr lang="it-IT" dirty="0"/>
              <a:t>», </a:t>
            </a:r>
            <a:r>
              <a:rPr lang="it-IT" b="1" i="1" u="sng" dirty="0"/>
              <a:t>ma piuttosto</a:t>
            </a:r>
            <a:r>
              <a:rPr lang="it-IT" dirty="0"/>
              <a:t> a quello «</a:t>
            </a:r>
            <a:r>
              <a:rPr lang="it-IT" i="1" dirty="0"/>
              <a:t>… che si </a:t>
            </a:r>
            <a:r>
              <a:rPr lang="it-IT" b="1" i="1" dirty="0"/>
              <a:t>doveva</a:t>
            </a:r>
            <a:r>
              <a:rPr lang="it-IT" i="1" dirty="0"/>
              <a:t> fare</a:t>
            </a:r>
            <a:r>
              <a:rPr lang="it-IT" dirty="0"/>
              <a:t>» (in un determinato settore o attività)</a:t>
            </a:r>
            <a:r>
              <a:rPr lang="it-IT" dirty="0" smtClean="0"/>
              <a:t>.</a:t>
            </a:r>
            <a:endParaRPr lang="it-IT" dirty="0"/>
          </a:p>
          <a:p>
            <a:r>
              <a:rPr lang="it-IT" dirty="0"/>
              <a:t>La regola cautelare può essere delineata </a:t>
            </a:r>
            <a:r>
              <a:rPr lang="it-IT" b="1" dirty="0" smtClean="0"/>
              <a:t>(</a:t>
            </a:r>
            <a:r>
              <a:rPr lang="it-IT" b="1" i="1" dirty="0" smtClean="0"/>
              <a:t>1</a:t>
            </a:r>
            <a:r>
              <a:rPr lang="it-IT" b="1" dirty="0" smtClean="0"/>
              <a:t>)</a:t>
            </a:r>
            <a:r>
              <a:rPr lang="it-IT" dirty="0" smtClean="0"/>
              <a:t> </a:t>
            </a:r>
            <a:r>
              <a:rPr lang="it-IT" dirty="0"/>
              <a:t>dagli </a:t>
            </a:r>
            <a:r>
              <a:rPr lang="it-IT" b="1" dirty="0"/>
              <a:t>usi</a:t>
            </a:r>
            <a:r>
              <a:rPr lang="it-IT" dirty="0"/>
              <a:t> (</a:t>
            </a:r>
            <a:r>
              <a:rPr lang="it-IT" b="1" i="1" dirty="0"/>
              <a:t>negligenza, imprudenza, imperizia</a:t>
            </a:r>
            <a:r>
              <a:rPr lang="it-IT" dirty="0"/>
              <a:t>), ovvero </a:t>
            </a:r>
            <a:r>
              <a:rPr lang="it-IT" b="1" dirty="0" smtClean="0"/>
              <a:t>(</a:t>
            </a:r>
            <a:r>
              <a:rPr lang="it-IT" b="1" i="1" dirty="0" smtClean="0"/>
              <a:t>2</a:t>
            </a:r>
            <a:r>
              <a:rPr lang="it-IT" b="1" dirty="0" smtClean="0"/>
              <a:t>)</a:t>
            </a:r>
            <a:r>
              <a:rPr lang="it-IT" dirty="0" smtClean="0"/>
              <a:t> </a:t>
            </a:r>
            <a:r>
              <a:rPr lang="it-IT" b="1" dirty="0"/>
              <a:t>espressamente prescritta dall’autorità</a:t>
            </a:r>
            <a:r>
              <a:rPr lang="it-IT" dirty="0"/>
              <a:t> (</a:t>
            </a:r>
            <a:r>
              <a:rPr lang="it-IT" b="1" i="1" dirty="0"/>
              <a:t>leggi, regolamenti, ordini, discipline</a:t>
            </a:r>
            <a:r>
              <a:rPr lang="it-IT" dirty="0"/>
              <a:t>): nel primo caso </a:t>
            </a:r>
            <a:r>
              <a:rPr lang="it-IT" b="1" dirty="0" smtClean="0"/>
              <a:t>(</a:t>
            </a:r>
            <a:r>
              <a:rPr lang="it-IT" b="1" i="1" dirty="0" smtClean="0"/>
              <a:t>1</a:t>
            </a:r>
            <a:r>
              <a:rPr lang="it-IT" b="1" dirty="0" smtClean="0"/>
              <a:t>) </a:t>
            </a:r>
            <a:r>
              <a:rPr lang="it-IT" dirty="0"/>
              <a:t>si parla di </a:t>
            </a:r>
            <a:r>
              <a:rPr lang="it-IT" b="1" dirty="0"/>
              <a:t>colpa </a:t>
            </a:r>
            <a:r>
              <a:rPr lang="it-IT" b="1" i="1" dirty="0"/>
              <a:t>generica</a:t>
            </a:r>
            <a:r>
              <a:rPr lang="it-IT" dirty="0"/>
              <a:t>, nel secondo </a:t>
            </a:r>
            <a:r>
              <a:rPr lang="it-IT" b="1" dirty="0" smtClean="0"/>
              <a:t>(</a:t>
            </a:r>
            <a:r>
              <a:rPr lang="it-IT" b="1" i="1" dirty="0" smtClean="0"/>
              <a:t>2</a:t>
            </a:r>
            <a:r>
              <a:rPr lang="it-IT" b="1" dirty="0" smtClean="0"/>
              <a:t>)</a:t>
            </a:r>
            <a:r>
              <a:rPr lang="it-IT" dirty="0" smtClean="0"/>
              <a:t> </a:t>
            </a:r>
            <a:r>
              <a:rPr lang="it-IT" dirty="0"/>
              <a:t>di </a:t>
            </a:r>
            <a:r>
              <a:rPr lang="it-IT" b="1" dirty="0"/>
              <a:t>colpa</a:t>
            </a:r>
            <a:r>
              <a:rPr lang="it-IT" dirty="0"/>
              <a:t> </a:t>
            </a:r>
            <a:r>
              <a:rPr lang="it-IT" b="1" i="1" dirty="0"/>
              <a:t>specifica</a:t>
            </a:r>
            <a:r>
              <a:rPr lang="it-IT" dirty="0"/>
              <a:t> o per </a:t>
            </a:r>
            <a:r>
              <a:rPr lang="it-IT" b="1" i="1" dirty="0"/>
              <a:t>inosservanza di leggi</a:t>
            </a:r>
            <a:r>
              <a:rPr lang="it-IT" dirty="0"/>
              <a:t>.</a:t>
            </a:r>
          </a:p>
          <a:p>
            <a:pPr marL="0" indent="0">
              <a:buNone/>
            </a:pPr>
            <a:r>
              <a:rPr lang="it-IT"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261" y="2275526"/>
            <a:ext cx="5150806" cy="2897328"/>
          </a:xfrm>
          <a:prstGeom prst="rect">
            <a:avLst/>
          </a:prstGeom>
        </p:spPr>
      </p:pic>
    </p:spTree>
    <p:extLst>
      <p:ext uri="{BB962C8B-B14F-4D97-AF65-F5344CB8AC3E}">
        <p14:creationId xmlns:p14="http://schemas.microsoft.com/office/powerpoint/2010/main" val="293391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55730" y="993274"/>
            <a:ext cx="3798423" cy="534989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235198" y="753228"/>
            <a:ext cx="6115108" cy="1080938"/>
          </a:xfrm>
        </p:spPr>
        <p:txBody>
          <a:bodyPr>
            <a:noAutofit/>
          </a:bodyPr>
          <a:lstStyle/>
          <a:p>
            <a:pPr marL="0" indent="0" algn="ctr">
              <a:lnSpc>
                <a:spcPts val="2600"/>
              </a:lnSpc>
              <a:spcBef>
                <a:spcPts val="1400"/>
              </a:spcBef>
              <a:defRPr sz="1800"/>
            </a:pPr>
            <a:r>
              <a:rPr lang="it-IT" sz="3200" b="1" dirty="0" smtClean="0">
                <a:latin typeface="Trebuchet MS" panose="020B0603020202020204" pitchFamily="34" charset="0"/>
                <a:ea typeface="Times New Roman"/>
                <a:cs typeface="Times New Roman"/>
                <a:sym typeface="Times New Roman"/>
              </a:rPr>
              <a:t>La COLPA </a:t>
            </a:r>
            <a:r>
              <a:rPr lang="it-IT" sz="3200" b="1" i="1" dirty="0" smtClean="0">
                <a:latin typeface="Trebuchet MS" panose="020B0603020202020204" pitchFamily="34" charset="0"/>
                <a:ea typeface="Times New Roman"/>
                <a:cs typeface="Times New Roman"/>
                <a:sym typeface="Times New Roman"/>
              </a:rPr>
              <a:t>GENERICA</a:t>
            </a:r>
            <a:r>
              <a:rPr lang="it-IT" sz="2800" b="1" dirty="0" smtClean="0">
                <a:latin typeface="Trebuchet MS" panose="020B0603020202020204" pitchFamily="34" charset="0"/>
                <a:ea typeface="Times New Roman"/>
                <a:cs typeface="Times New Roman"/>
                <a:sym typeface="Times New Roman"/>
              </a:rPr>
              <a:t/>
            </a:r>
            <a:br>
              <a:rPr lang="it-IT" sz="2800" b="1" dirty="0" smtClean="0">
                <a:latin typeface="Trebuchet MS" panose="020B0603020202020204" pitchFamily="34" charset="0"/>
                <a:ea typeface="Times New Roman"/>
                <a:cs typeface="Times New Roman"/>
                <a:sym typeface="Times New Roman"/>
              </a:rPr>
            </a:br>
            <a:r>
              <a:rPr lang="it-IT" sz="2400" b="1" dirty="0" smtClean="0">
                <a:latin typeface="Trebuchet MS" panose="020B0603020202020204" pitchFamily="34" charset="0"/>
                <a:ea typeface="Times New Roman"/>
                <a:cs typeface="Times New Roman"/>
                <a:sym typeface="Times New Roman"/>
              </a:rPr>
              <a:t>regole cautelari </a:t>
            </a:r>
            <a:r>
              <a:rPr lang="it-IT" sz="2400" b="1" i="1" dirty="0" smtClean="0">
                <a:latin typeface="Trebuchet MS" panose="020B0603020202020204" pitchFamily="34" charset="0"/>
                <a:ea typeface="Times New Roman"/>
                <a:cs typeface="Times New Roman"/>
                <a:sym typeface="Times New Roman"/>
              </a:rPr>
              <a:t>non scritte</a:t>
            </a:r>
            <a:r>
              <a:rPr lang="it-IT" sz="2400" b="1" dirty="0" smtClean="0">
                <a:latin typeface="Trebuchet MS" panose="020B0603020202020204" pitchFamily="34" charset="0"/>
                <a:ea typeface="Times New Roman"/>
                <a:cs typeface="Times New Roman"/>
                <a:sym typeface="Times New Roman"/>
              </a:rPr>
              <a:t>/</a:t>
            </a:r>
            <a:r>
              <a:rPr lang="it-IT" sz="2400" b="1" i="1" dirty="0" smtClean="0">
                <a:latin typeface="Trebuchet MS" panose="020B0603020202020204" pitchFamily="34" charset="0"/>
                <a:ea typeface="Times New Roman"/>
                <a:cs typeface="Times New Roman"/>
                <a:sym typeface="Times New Roman"/>
              </a:rPr>
              <a:t>elastiche</a:t>
            </a:r>
            <a:endParaRPr lang="it-IT" sz="2400" b="1" i="1"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1" y="1977798"/>
            <a:ext cx="6541440" cy="4628707"/>
          </a:xfrm>
        </p:spPr>
        <p:txBody>
          <a:bodyPr>
            <a:noAutofit/>
          </a:bodyPr>
          <a:lstStyle/>
          <a:p>
            <a:pPr marL="0" indent="0">
              <a:lnSpc>
                <a:spcPct val="100000"/>
              </a:lnSpc>
              <a:buNone/>
            </a:pPr>
            <a:r>
              <a:rPr lang="it-IT" b="1" i="1" dirty="0" smtClean="0">
                <a:cs typeface="Times New Roman" pitchFamily="18" charset="0"/>
              </a:rPr>
              <a:t>Negligenza</a:t>
            </a:r>
            <a:r>
              <a:rPr lang="it-IT" dirty="0">
                <a:cs typeface="Times New Roman" pitchFamily="18" charset="0"/>
              </a:rPr>
              <a:t>: </a:t>
            </a:r>
            <a:r>
              <a:rPr lang="it-IT" dirty="0">
                <a:solidFill>
                  <a:schemeClr val="bg1"/>
                </a:solidFill>
                <a:cs typeface="Times New Roman" pitchFamily="18" charset="0"/>
              </a:rPr>
              <a:t>omesso compimento dell’azione doverosa (es., non rimuovere il vaso sul balcone che minaccia di rovinare al suolo); </a:t>
            </a:r>
          </a:p>
          <a:p>
            <a:pPr marL="0" indent="0">
              <a:lnSpc>
                <a:spcPct val="100000"/>
              </a:lnSpc>
              <a:buNone/>
            </a:pPr>
            <a:r>
              <a:rPr lang="it-IT" b="1" i="1" dirty="0">
                <a:cs typeface="Times New Roman" pitchFamily="18" charset="0"/>
              </a:rPr>
              <a:t>Imprudenza</a:t>
            </a:r>
            <a:r>
              <a:rPr lang="it-IT" dirty="0">
                <a:cs typeface="Times New Roman" pitchFamily="18" charset="0"/>
              </a:rPr>
              <a:t>: </a:t>
            </a:r>
            <a:r>
              <a:rPr lang="it-IT" dirty="0">
                <a:solidFill>
                  <a:srgbClr val="000000"/>
                </a:solidFill>
                <a:cs typeface="Times New Roman" pitchFamily="18" charset="0"/>
              </a:rPr>
              <a:t>contrasto con la norma che vieta di agire o impone di agire con determinate </a:t>
            </a:r>
            <a:r>
              <a:rPr lang="it-IT" dirty="0" smtClean="0">
                <a:solidFill>
                  <a:srgbClr val="000000"/>
                </a:solidFill>
                <a:cs typeface="Times New Roman" pitchFamily="18" charset="0"/>
              </a:rPr>
              <a:t>modalità;</a:t>
            </a:r>
            <a:r>
              <a:rPr lang="it-IT" dirty="0" smtClean="0">
                <a:cs typeface="Times New Roman" pitchFamily="18" charset="0"/>
              </a:rPr>
              <a:t> </a:t>
            </a:r>
            <a:endParaRPr lang="it-IT" dirty="0">
              <a:cs typeface="Times New Roman" pitchFamily="18" charset="0"/>
            </a:endParaRPr>
          </a:p>
          <a:p>
            <a:pPr marL="0" indent="0">
              <a:lnSpc>
                <a:spcPct val="100000"/>
              </a:lnSpc>
              <a:buNone/>
            </a:pPr>
            <a:r>
              <a:rPr lang="it-IT" b="1" i="1" dirty="0">
                <a:cs typeface="Times New Roman" pitchFamily="18" charset="0"/>
              </a:rPr>
              <a:t>Imperizia</a:t>
            </a:r>
            <a:r>
              <a:rPr lang="it-IT" dirty="0">
                <a:cs typeface="Times New Roman" pitchFamily="18" charset="0"/>
              </a:rPr>
              <a:t>: </a:t>
            </a:r>
            <a:r>
              <a:rPr lang="it-IT" dirty="0">
                <a:solidFill>
                  <a:srgbClr val="000000"/>
                </a:solidFill>
                <a:cs typeface="Times New Roman" pitchFamily="18" charset="0"/>
              </a:rPr>
              <a:t>non conformità della condotta a norme di natura tecnica pertinenti ad attività che richiedono particolari cognizioni e abilità (es., violare le </a:t>
            </a:r>
            <a:r>
              <a:rPr lang="it-IT" i="1" dirty="0">
                <a:solidFill>
                  <a:srgbClr val="000000"/>
                </a:solidFill>
                <a:cs typeface="Times New Roman" pitchFamily="18" charset="0"/>
              </a:rPr>
              <a:t>leges artis </a:t>
            </a:r>
            <a:r>
              <a:rPr lang="it-IT" dirty="0">
                <a:solidFill>
                  <a:srgbClr val="000000"/>
                </a:solidFill>
                <a:cs typeface="Times New Roman" pitchFamily="18" charset="0"/>
              </a:rPr>
              <a:t>nell’intervento su un paziente).</a:t>
            </a:r>
          </a:p>
          <a:p>
            <a:pPr marL="0" indent="0">
              <a:buNone/>
            </a:pPr>
            <a:endParaRPr lang="it-IT" sz="2000" dirty="0" smtClean="0"/>
          </a:p>
        </p:txBody>
      </p:sp>
    </p:spTree>
    <p:extLst>
      <p:ext uri="{BB962C8B-B14F-4D97-AF65-F5344CB8AC3E}">
        <p14:creationId xmlns:p14="http://schemas.microsoft.com/office/powerpoint/2010/main" val="1984813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55730" y="1368860"/>
            <a:ext cx="3798423" cy="459871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235198" y="753228"/>
            <a:ext cx="6115108" cy="1080938"/>
          </a:xfrm>
        </p:spPr>
        <p:txBody>
          <a:bodyPr>
            <a:noAutofit/>
          </a:bodyPr>
          <a:lstStyle/>
          <a:p>
            <a:pPr marL="0" indent="0" algn="ctr">
              <a:lnSpc>
                <a:spcPts val="2600"/>
              </a:lnSpc>
              <a:spcBef>
                <a:spcPts val="1400"/>
              </a:spcBef>
              <a:defRPr sz="1800"/>
            </a:pPr>
            <a:r>
              <a:rPr lang="it-IT" sz="3200" b="1" dirty="0" smtClean="0">
                <a:latin typeface="Trebuchet MS" panose="020B0603020202020204" pitchFamily="34" charset="0"/>
                <a:ea typeface="Times New Roman"/>
                <a:cs typeface="Times New Roman"/>
                <a:sym typeface="Times New Roman"/>
              </a:rPr>
              <a:t>La COLPA </a:t>
            </a:r>
            <a:r>
              <a:rPr lang="it-IT" sz="3200" b="1" i="1" dirty="0" smtClean="0">
                <a:latin typeface="Trebuchet MS" panose="020B0603020202020204" pitchFamily="34" charset="0"/>
                <a:ea typeface="Times New Roman"/>
                <a:cs typeface="Times New Roman"/>
                <a:sym typeface="Times New Roman"/>
              </a:rPr>
              <a:t>SPECIFICA</a:t>
            </a:r>
            <a:r>
              <a:rPr lang="it-IT" sz="2800" b="1" dirty="0" smtClean="0">
                <a:latin typeface="Trebuchet MS" panose="020B0603020202020204" pitchFamily="34" charset="0"/>
                <a:ea typeface="Times New Roman"/>
                <a:cs typeface="Times New Roman"/>
                <a:sym typeface="Times New Roman"/>
              </a:rPr>
              <a:t/>
            </a:r>
            <a:br>
              <a:rPr lang="it-IT" sz="2800" b="1" dirty="0" smtClean="0">
                <a:latin typeface="Trebuchet MS" panose="020B0603020202020204" pitchFamily="34" charset="0"/>
                <a:ea typeface="Times New Roman"/>
                <a:cs typeface="Times New Roman"/>
                <a:sym typeface="Times New Roman"/>
              </a:rPr>
            </a:br>
            <a:r>
              <a:rPr lang="it-IT" sz="2500" b="1" dirty="0" smtClean="0">
                <a:latin typeface="Trebuchet MS" panose="020B0603020202020204" pitchFamily="34" charset="0"/>
                <a:ea typeface="Times New Roman"/>
                <a:cs typeface="Times New Roman"/>
                <a:sym typeface="Times New Roman"/>
              </a:rPr>
              <a:t>regole cautelari </a:t>
            </a:r>
            <a:r>
              <a:rPr lang="it-IT" sz="2500" b="1" i="1" dirty="0" smtClean="0">
                <a:latin typeface="Trebuchet MS" panose="020B0603020202020204" pitchFamily="34" charset="0"/>
                <a:ea typeface="Times New Roman"/>
                <a:cs typeface="Times New Roman"/>
                <a:sym typeface="Times New Roman"/>
              </a:rPr>
              <a:t>scritte</a:t>
            </a:r>
            <a:r>
              <a:rPr lang="it-IT" sz="2500" b="1" dirty="0" smtClean="0">
                <a:latin typeface="Trebuchet MS" panose="020B0603020202020204" pitchFamily="34" charset="0"/>
                <a:ea typeface="Times New Roman"/>
                <a:cs typeface="Times New Roman"/>
                <a:sym typeface="Times New Roman"/>
              </a:rPr>
              <a:t>/</a:t>
            </a:r>
            <a:r>
              <a:rPr lang="it-IT" sz="2500" b="1" i="1" dirty="0" smtClean="0">
                <a:latin typeface="Trebuchet MS" panose="020B0603020202020204" pitchFamily="34" charset="0"/>
                <a:ea typeface="Times New Roman"/>
                <a:cs typeface="Times New Roman"/>
                <a:sym typeface="Times New Roman"/>
              </a:rPr>
              <a:t>rigide</a:t>
            </a:r>
            <a:endParaRPr lang="it-IT" sz="2500" b="1" i="1" dirty="0">
              <a:latin typeface="Trebuchet MS" panose="020B0603020202020204" pitchFamily="34" charset="0"/>
              <a:ea typeface="Times New Roman"/>
              <a:cs typeface="Times New Roman"/>
              <a:sym typeface="Times New Roman"/>
            </a:endParaRPr>
          </a:p>
        </p:txBody>
      </p:sp>
      <p:sp>
        <p:nvSpPr>
          <p:cNvPr id="3" name="Segnaposto contenuto 2"/>
          <p:cNvSpPr>
            <a:spLocks noGrp="1"/>
          </p:cNvSpPr>
          <p:nvPr>
            <p:ph idx="1"/>
          </p:nvPr>
        </p:nvSpPr>
        <p:spPr>
          <a:xfrm>
            <a:off x="212651" y="1977798"/>
            <a:ext cx="6541440" cy="4628707"/>
          </a:xfrm>
        </p:spPr>
        <p:txBody>
          <a:bodyPr>
            <a:noAutofit/>
          </a:bodyPr>
          <a:lstStyle/>
          <a:p>
            <a:pPr marL="0" indent="0">
              <a:lnSpc>
                <a:spcPts val="2200"/>
              </a:lnSpc>
              <a:buNone/>
            </a:pPr>
            <a:r>
              <a:rPr lang="it-IT" sz="2000" dirty="0" smtClean="0">
                <a:cs typeface="Times New Roman" pitchFamily="18" charset="0"/>
              </a:rPr>
              <a:t>Inosservanza </a:t>
            </a:r>
            <a:r>
              <a:rPr lang="it-IT" sz="2000" dirty="0">
                <a:cs typeface="Times New Roman" pitchFamily="18" charset="0"/>
              </a:rPr>
              <a:t>di </a:t>
            </a:r>
            <a:r>
              <a:rPr lang="it-IT" sz="2000" b="1" i="1" dirty="0">
                <a:cs typeface="Times New Roman" pitchFamily="18" charset="0"/>
              </a:rPr>
              <a:t>leggi</a:t>
            </a:r>
            <a:r>
              <a:rPr lang="it-IT" sz="2000" dirty="0">
                <a:cs typeface="Times New Roman" pitchFamily="18" charset="0"/>
              </a:rPr>
              <a:t>, </a:t>
            </a:r>
            <a:r>
              <a:rPr lang="it-IT" sz="2000" b="1" i="1" dirty="0">
                <a:cs typeface="Times New Roman" pitchFamily="18" charset="0"/>
              </a:rPr>
              <a:t>regolamenti</a:t>
            </a:r>
            <a:r>
              <a:rPr lang="it-IT" sz="2000" dirty="0">
                <a:cs typeface="Times New Roman" pitchFamily="18" charset="0"/>
              </a:rPr>
              <a:t>, </a:t>
            </a:r>
            <a:r>
              <a:rPr lang="it-IT" sz="2000" b="1" i="1" dirty="0">
                <a:cs typeface="Times New Roman" pitchFamily="18" charset="0"/>
              </a:rPr>
              <a:t>ordini</a:t>
            </a:r>
            <a:r>
              <a:rPr lang="it-IT" sz="2000" dirty="0">
                <a:cs typeface="Times New Roman" pitchFamily="18" charset="0"/>
              </a:rPr>
              <a:t> (prescrizioni dell’autorità </a:t>
            </a:r>
            <a:r>
              <a:rPr lang="it-IT" sz="2000" i="1" dirty="0">
                <a:cs typeface="Times New Roman" pitchFamily="18" charset="0"/>
              </a:rPr>
              <a:t>pubblica</a:t>
            </a:r>
            <a:r>
              <a:rPr lang="it-IT" sz="2000" dirty="0">
                <a:cs typeface="Times New Roman" pitchFamily="18" charset="0"/>
              </a:rPr>
              <a:t>) o </a:t>
            </a:r>
            <a:r>
              <a:rPr lang="it-IT" sz="2000" b="1" i="1" dirty="0">
                <a:cs typeface="Times New Roman" pitchFamily="18" charset="0"/>
              </a:rPr>
              <a:t>discipline</a:t>
            </a:r>
            <a:r>
              <a:rPr lang="it-IT" sz="2000" dirty="0">
                <a:cs typeface="Times New Roman" pitchFamily="18" charset="0"/>
              </a:rPr>
              <a:t> (norme generali emanate anche da autorità </a:t>
            </a:r>
            <a:r>
              <a:rPr lang="it-IT" sz="2000" i="1" dirty="0">
                <a:cs typeface="Times New Roman" pitchFamily="18" charset="0"/>
              </a:rPr>
              <a:t>private</a:t>
            </a:r>
            <a:r>
              <a:rPr lang="it-IT" sz="2000" dirty="0">
                <a:cs typeface="Times New Roman" pitchFamily="18" charset="0"/>
              </a:rPr>
              <a:t>) che positivizzino una </a:t>
            </a:r>
            <a:r>
              <a:rPr lang="it-IT" sz="2000" b="1" dirty="0">
                <a:cs typeface="Times New Roman" pitchFamily="18" charset="0"/>
              </a:rPr>
              <a:t>regola cautelare </a:t>
            </a:r>
            <a:r>
              <a:rPr lang="it-IT" sz="2000" dirty="0">
                <a:cs typeface="Times New Roman" pitchFamily="18" charset="0"/>
              </a:rPr>
              <a:t>(finalità preventiva). </a:t>
            </a:r>
          </a:p>
          <a:p>
            <a:pPr marL="0" indent="0">
              <a:lnSpc>
                <a:spcPts val="2200"/>
              </a:lnSpc>
              <a:buNone/>
            </a:pPr>
            <a:r>
              <a:rPr lang="it-IT" sz="2000" dirty="0">
                <a:cs typeface="Times New Roman" pitchFamily="18" charset="0"/>
              </a:rPr>
              <a:t>Es., violazione della normativa in materia di sicurezza sul </a:t>
            </a:r>
            <a:r>
              <a:rPr lang="it-IT" sz="2000" dirty="0" smtClean="0">
                <a:cs typeface="Times New Roman" pitchFamily="18" charset="0"/>
              </a:rPr>
              <a:t>lavoro che impone l’utilizzo del casco protettivo.</a:t>
            </a:r>
            <a:endParaRPr lang="it-IT" sz="2000" dirty="0"/>
          </a:p>
          <a:p>
            <a:pPr marL="0" indent="0">
              <a:lnSpc>
                <a:spcPts val="2200"/>
              </a:lnSpc>
              <a:buNone/>
            </a:pPr>
            <a:endParaRPr lang="it-IT" sz="2000" dirty="0">
              <a:cs typeface="Times New Roman" pitchFamily="18" charset="0"/>
            </a:endParaRPr>
          </a:p>
          <a:p>
            <a:pPr marL="0" indent="0">
              <a:lnSpc>
                <a:spcPts val="2200"/>
              </a:lnSpc>
              <a:buNone/>
            </a:pPr>
            <a:r>
              <a:rPr lang="it-IT" sz="2000" dirty="0">
                <a:cs typeface="Times New Roman" pitchFamily="18" charset="0"/>
              </a:rPr>
              <a:t>Il rispetto di una regola </a:t>
            </a:r>
            <a:r>
              <a:rPr lang="it-IT" sz="2000" dirty="0" smtClean="0">
                <a:cs typeface="Times New Roman" pitchFamily="18" charset="0"/>
              </a:rPr>
              <a:t>“positivizzata” </a:t>
            </a:r>
            <a:r>
              <a:rPr lang="it-IT" sz="2000" dirty="0">
                <a:cs typeface="Times New Roman" pitchFamily="18" charset="0"/>
              </a:rPr>
              <a:t>di colpa specifica, in ogni caso, non esclude che possano ricorrere cautele sussidiarie di carattere generale (</a:t>
            </a:r>
            <a:r>
              <a:rPr lang="it-IT" sz="2000" b="1" dirty="0">
                <a:cs typeface="Times New Roman" pitchFamily="18" charset="0"/>
              </a:rPr>
              <a:t>funzione sussidiaria della colpa generica</a:t>
            </a:r>
            <a:r>
              <a:rPr lang="it-IT" sz="2000" dirty="0">
                <a:cs typeface="Times New Roman" pitchFamily="18" charset="0"/>
              </a:rPr>
              <a:t>): es., l’automobilista che, per scansare un motociclista a terra, lo scarti marciando sulla corsia sinistra.</a:t>
            </a:r>
          </a:p>
          <a:p>
            <a:pPr marL="0" indent="0">
              <a:buNone/>
            </a:pPr>
            <a:endParaRPr lang="it-IT" sz="2000" dirty="0" smtClean="0"/>
          </a:p>
        </p:txBody>
      </p:sp>
    </p:spTree>
    <p:extLst>
      <p:ext uri="{BB962C8B-B14F-4D97-AF65-F5344CB8AC3E}">
        <p14:creationId xmlns:p14="http://schemas.microsoft.com/office/powerpoint/2010/main" val="122105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6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71" name="Rectangle 70"/>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61652" y="867930"/>
            <a:ext cx="3986580" cy="560058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7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80" name="Picture 7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olo 1"/>
          <p:cNvSpPr>
            <a:spLocks noGrp="1"/>
          </p:cNvSpPr>
          <p:nvPr>
            <p:ph type="title"/>
          </p:nvPr>
        </p:nvSpPr>
        <p:spPr>
          <a:xfrm>
            <a:off x="235198" y="753228"/>
            <a:ext cx="6115108" cy="1080938"/>
          </a:xfrm>
        </p:spPr>
        <p:txBody>
          <a:bodyPr>
            <a:noAutofit/>
          </a:bodyPr>
          <a:lstStyle/>
          <a:p>
            <a:pPr marL="0" indent="0" algn="ctr">
              <a:lnSpc>
                <a:spcPts val="3400"/>
              </a:lnSpc>
              <a:spcBef>
                <a:spcPts val="1400"/>
              </a:spcBef>
              <a:defRPr sz="1800"/>
            </a:pPr>
            <a:r>
              <a:rPr lang="it-IT" sz="3200" b="1" dirty="0">
                <a:cs typeface="Times New Roman" pitchFamily="18" charset="0"/>
              </a:rPr>
              <a:t>COLPA, </a:t>
            </a:r>
            <a:r>
              <a:rPr lang="it-IT" sz="3200" b="1" i="1" dirty="0">
                <a:cs typeface="Times New Roman" pitchFamily="18" charset="0"/>
              </a:rPr>
              <a:t>NON </a:t>
            </a:r>
            <a:br>
              <a:rPr lang="it-IT" sz="3200" b="1" i="1" dirty="0">
                <a:cs typeface="Times New Roman" pitchFamily="18" charset="0"/>
              </a:rPr>
            </a:br>
            <a:r>
              <a:rPr lang="it-IT" sz="3200" b="1" dirty="0">
                <a:cs typeface="Times New Roman" pitchFamily="18" charset="0"/>
              </a:rPr>
              <a:t>COLPEVOLEZZA (!)</a:t>
            </a:r>
            <a:endParaRPr lang="it-IT" sz="2400" b="1" i="1" dirty="0">
              <a:ea typeface="Times New Roman"/>
              <a:cs typeface="Times New Roman"/>
              <a:sym typeface="Times New Roman"/>
            </a:endParaRPr>
          </a:p>
        </p:txBody>
      </p:sp>
      <p:sp>
        <p:nvSpPr>
          <p:cNvPr id="3" name="Segnaposto contenuto 2"/>
          <p:cNvSpPr>
            <a:spLocks noGrp="1"/>
          </p:cNvSpPr>
          <p:nvPr>
            <p:ph idx="1"/>
          </p:nvPr>
        </p:nvSpPr>
        <p:spPr>
          <a:xfrm>
            <a:off x="212651" y="1977798"/>
            <a:ext cx="6541440" cy="4628707"/>
          </a:xfrm>
        </p:spPr>
        <p:txBody>
          <a:bodyPr>
            <a:noAutofit/>
          </a:bodyPr>
          <a:lstStyle/>
          <a:p>
            <a:pPr marL="0" indent="0">
              <a:buNone/>
            </a:pPr>
            <a:r>
              <a:rPr lang="it-IT" dirty="0">
                <a:solidFill>
                  <a:srgbClr val="000000"/>
                </a:solidFill>
              </a:rPr>
              <a:t>La </a:t>
            </a:r>
            <a:r>
              <a:rPr lang="it-IT" b="1" dirty="0">
                <a:solidFill>
                  <a:srgbClr val="FFFFFF"/>
                </a:solidFill>
              </a:rPr>
              <a:t>colpa</a:t>
            </a:r>
            <a:r>
              <a:rPr lang="it-IT" dirty="0">
                <a:solidFill>
                  <a:srgbClr val="FFFFFF"/>
                </a:solidFill>
              </a:rPr>
              <a:t> </a:t>
            </a:r>
            <a:r>
              <a:rPr lang="it-IT" i="1" dirty="0">
                <a:solidFill>
                  <a:srgbClr val="000000"/>
                </a:solidFill>
              </a:rPr>
              <a:t>non</a:t>
            </a:r>
            <a:r>
              <a:rPr lang="it-IT" dirty="0">
                <a:solidFill>
                  <a:srgbClr val="000000"/>
                </a:solidFill>
              </a:rPr>
              <a:t> va confusa col più ampio concetto di </a:t>
            </a:r>
            <a:r>
              <a:rPr lang="it-IT" b="1" dirty="0"/>
              <a:t>colpevolezza</a:t>
            </a:r>
            <a:r>
              <a:rPr lang="it-IT" dirty="0">
                <a:solidFill>
                  <a:srgbClr val="000000"/>
                </a:solidFill>
              </a:rPr>
              <a:t>, di cui costituisce un elemento. </a:t>
            </a:r>
          </a:p>
          <a:p>
            <a:pPr marL="0" indent="0">
              <a:buNone/>
            </a:pPr>
            <a:r>
              <a:rPr lang="it-IT" dirty="0">
                <a:solidFill>
                  <a:srgbClr val="000000"/>
                </a:solidFill>
              </a:rPr>
              <a:t>Secondo la ricostruzione di autorevole dottrina gli </a:t>
            </a:r>
            <a:r>
              <a:rPr lang="it-IT" b="1" dirty="0">
                <a:solidFill>
                  <a:srgbClr val="000000"/>
                </a:solidFill>
              </a:rPr>
              <a:t>elementi strutturali della colpevolezza</a:t>
            </a:r>
            <a:r>
              <a:rPr lang="it-IT" dirty="0">
                <a:solidFill>
                  <a:srgbClr val="000000"/>
                </a:solidFill>
              </a:rPr>
              <a:t> sono:</a:t>
            </a:r>
          </a:p>
          <a:p>
            <a:pPr lvl="0"/>
            <a:r>
              <a:rPr lang="it-IT" dirty="0">
                <a:solidFill>
                  <a:srgbClr val="000000"/>
                </a:solidFill>
              </a:rPr>
              <a:t>dolo o colpa;</a:t>
            </a:r>
          </a:p>
          <a:p>
            <a:pPr lvl="0"/>
            <a:r>
              <a:rPr lang="it-IT" dirty="0">
                <a:solidFill>
                  <a:srgbClr val="000000"/>
                </a:solidFill>
              </a:rPr>
              <a:t>assenza di scusanti;</a:t>
            </a:r>
          </a:p>
          <a:p>
            <a:pPr lvl="0"/>
            <a:r>
              <a:rPr lang="it-IT" dirty="0">
                <a:solidFill>
                  <a:srgbClr val="000000"/>
                </a:solidFill>
              </a:rPr>
              <a:t>conoscenza o conoscibilità della norma penale violata;</a:t>
            </a:r>
          </a:p>
          <a:p>
            <a:pPr lvl="0"/>
            <a:r>
              <a:rPr lang="it-IT" dirty="0">
                <a:solidFill>
                  <a:srgbClr val="000000"/>
                </a:solidFill>
              </a:rPr>
              <a:t>capacità di intendere e di volere.</a:t>
            </a:r>
          </a:p>
          <a:p>
            <a:pPr marL="0" indent="0">
              <a:lnSpc>
                <a:spcPts val="2200"/>
              </a:lnSpc>
              <a:buNone/>
            </a:pPr>
            <a:endParaRPr lang="it-IT" sz="2000" dirty="0" smtClean="0"/>
          </a:p>
        </p:txBody>
      </p:sp>
    </p:spTree>
    <p:extLst>
      <p:ext uri="{BB962C8B-B14F-4D97-AF65-F5344CB8AC3E}">
        <p14:creationId xmlns:p14="http://schemas.microsoft.com/office/powerpoint/2010/main" val="1120515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617034" y="1864592"/>
            <a:ext cx="3189193" cy="318919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758827" y="126990"/>
            <a:ext cx="10856066" cy="666799"/>
          </a:xfrm>
        </p:spPr>
        <p:txBody>
          <a:bodyPr>
            <a:normAutofit fontScale="90000"/>
          </a:bodyPr>
          <a:lstStyle/>
          <a:p>
            <a:pPr algn="ctr"/>
            <a:r>
              <a:rPr lang="it-IT" b="1" i="1" dirty="0" smtClean="0">
                <a:latin typeface="Trebuchet MS"/>
                <a:cs typeface="Trebuchet MS"/>
              </a:rPr>
              <a:t>FOCUS </a:t>
            </a:r>
            <a:r>
              <a:rPr lang="it-IT" b="1" dirty="0" smtClean="0">
                <a:latin typeface="Trebuchet MS"/>
                <a:cs typeface="Trebuchet MS"/>
              </a:rPr>
              <a:t>SULLA “</a:t>
            </a:r>
            <a:r>
              <a:rPr lang="it-IT" b="1" dirty="0" smtClean="0">
                <a:solidFill>
                  <a:srgbClr val="FF0000"/>
                </a:solidFill>
                <a:latin typeface="Trebuchet MS"/>
                <a:cs typeface="Trebuchet MS"/>
              </a:rPr>
              <a:t>REGOLA CAUTELARE</a:t>
            </a:r>
            <a:r>
              <a:rPr lang="it-IT" b="1" dirty="0" smtClean="0">
                <a:latin typeface="Trebuchet MS"/>
                <a:cs typeface="Trebuchet MS"/>
              </a:rPr>
              <a:t>”</a:t>
            </a:r>
            <a:endParaRPr lang="it-IT" i="1" dirty="0">
              <a:latin typeface="Trebuchet MS"/>
              <a:cs typeface="Trebuchet MS"/>
            </a:endParaRPr>
          </a:p>
        </p:txBody>
      </p:sp>
      <p:sp>
        <p:nvSpPr>
          <p:cNvPr id="3" name="Segnaposto contenuto 2"/>
          <p:cNvSpPr>
            <a:spLocks noGrp="1"/>
          </p:cNvSpPr>
          <p:nvPr>
            <p:ph idx="1"/>
          </p:nvPr>
        </p:nvSpPr>
        <p:spPr>
          <a:xfrm>
            <a:off x="838199" y="767330"/>
            <a:ext cx="7495950" cy="5874034"/>
          </a:xfrm>
        </p:spPr>
        <p:txBody>
          <a:bodyPr>
            <a:noAutofit/>
          </a:bodyPr>
          <a:lstStyle/>
          <a:p>
            <a:pPr marL="0" indent="0">
              <a:buNone/>
            </a:pPr>
            <a:r>
              <a:rPr lang="it-IT" sz="1800" dirty="0" smtClean="0"/>
              <a:t>Per</a:t>
            </a:r>
            <a:r>
              <a:rPr lang="it-IT" sz="1800" b="1" dirty="0" smtClean="0"/>
              <a:t> </a:t>
            </a:r>
            <a:r>
              <a:rPr lang="it-IT" sz="2200" b="1" i="1" dirty="0" smtClean="0"/>
              <a:t>imputare</a:t>
            </a:r>
            <a:r>
              <a:rPr lang="it-IT" sz="1800" i="1" dirty="0" smtClean="0"/>
              <a:t> </a:t>
            </a:r>
            <a:r>
              <a:rPr lang="it-IT" sz="1800" i="1" dirty="0"/>
              <a:t>l’</a:t>
            </a:r>
            <a:r>
              <a:rPr lang="it-IT" sz="2200" b="1" i="1" dirty="0"/>
              <a:t>evento </a:t>
            </a:r>
            <a:r>
              <a:rPr lang="it-IT" sz="1800" i="1" dirty="0"/>
              <a:t>cagionato dall’</a:t>
            </a:r>
            <a:r>
              <a:rPr lang="it-IT" sz="1800" b="1" i="1" dirty="0"/>
              <a:t>inosservanza </a:t>
            </a:r>
            <a:r>
              <a:rPr lang="it-IT" sz="1800" i="1" dirty="0"/>
              <a:t>della </a:t>
            </a:r>
            <a:r>
              <a:rPr lang="it-IT" sz="1800" b="1" i="1" dirty="0"/>
              <a:t>regola cautelare</a:t>
            </a:r>
            <a:r>
              <a:rPr lang="it-IT" sz="1800" i="1" dirty="0"/>
              <a:t> all’agente</a:t>
            </a:r>
            <a:r>
              <a:rPr lang="it-IT" sz="1800" dirty="0"/>
              <a:t> – dovranno concorrere </a:t>
            </a:r>
            <a:r>
              <a:rPr lang="it-IT" sz="2200" b="1" dirty="0"/>
              <a:t>due requisiti</a:t>
            </a:r>
            <a:r>
              <a:rPr lang="it-IT" sz="1800" dirty="0"/>
              <a:t>:</a:t>
            </a:r>
          </a:p>
          <a:p>
            <a:pPr lvl="0"/>
            <a:r>
              <a:rPr lang="it-IT" sz="2100" b="1" u="sng" dirty="0"/>
              <a:t>l’evento deve rientrare nello </a:t>
            </a:r>
            <a:r>
              <a:rPr lang="it-IT" sz="2400" b="1" u="sng" dirty="0"/>
              <a:t>scopo tipico </a:t>
            </a:r>
            <a:r>
              <a:rPr lang="it-IT" sz="2100" b="1" u="sng" dirty="0"/>
              <a:t>e </a:t>
            </a:r>
            <a:r>
              <a:rPr lang="it-IT" sz="2400" b="1" u="sng" dirty="0"/>
              <a:t>preventivo</a:t>
            </a:r>
            <a:r>
              <a:rPr lang="it-IT" sz="2100" b="1" u="sng" dirty="0"/>
              <a:t> della </a:t>
            </a:r>
            <a:r>
              <a:rPr lang="it-IT" sz="2400" b="1" u="sng" dirty="0"/>
              <a:t>regola cautelare</a:t>
            </a:r>
            <a:r>
              <a:rPr lang="it-IT" sz="1800" dirty="0"/>
              <a:t>, </a:t>
            </a:r>
            <a:r>
              <a:rPr lang="it-IT" sz="2000" dirty="0"/>
              <a:t>dovendo costituire la «</a:t>
            </a:r>
            <a:r>
              <a:rPr lang="it-IT" sz="2000" i="1" dirty="0"/>
              <a:t>concretizzazione del rischio specifico</a:t>
            </a:r>
            <a:r>
              <a:rPr lang="it-IT" sz="2000" dirty="0"/>
              <a:t>» che tale norma tende ad evitare: ad es., l’automobilista che circoli a sinistra risponderà dello scontro frontale con altro veicolo, ma non del ferimento del passante ferito dalla ghiaia schizzata da sotto le ruote (a meno che non risulti un profilo di colpa generica); </a:t>
            </a:r>
            <a:r>
              <a:rPr lang="it-IT" sz="2000" u="sng" dirty="0" smtClean="0"/>
              <a:t>in </a:t>
            </a:r>
            <a:r>
              <a:rPr lang="it-IT" sz="2000" u="sng" dirty="0"/>
              <a:t>questo senso, si parla anche di «</a:t>
            </a:r>
            <a:r>
              <a:rPr lang="it-IT" sz="2000" b="1" i="1" u="sng" dirty="0"/>
              <a:t>causalità della colpa</a:t>
            </a:r>
            <a:r>
              <a:rPr lang="it-IT" sz="2000" u="sng" dirty="0" smtClean="0"/>
              <a:t>»</a:t>
            </a:r>
            <a:r>
              <a:rPr lang="it-IT" sz="2000" dirty="0" smtClean="0"/>
              <a:t>.</a:t>
            </a:r>
            <a:r>
              <a:rPr lang="it-IT" sz="2000" b="1" dirty="0"/>
              <a:t> </a:t>
            </a:r>
            <a:endParaRPr lang="it-IT" sz="2000" dirty="0"/>
          </a:p>
          <a:p>
            <a:pPr lvl="0"/>
            <a:r>
              <a:rPr lang="it-IT" sz="2100" b="1" u="sng" dirty="0"/>
              <a:t>l’</a:t>
            </a:r>
            <a:r>
              <a:rPr lang="it-IT" sz="2400" b="1" u="sng" dirty="0"/>
              <a:t>effettiva evitabilità </a:t>
            </a:r>
            <a:r>
              <a:rPr lang="it-IT" sz="2100" b="1" u="sng" dirty="0"/>
              <a:t>dell’evento cagionato </a:t>
            </a:r>
            <a:r>
              <a:rPr lang="it-IT" sz="2400" b="1" u="sng" dirty="0"/>
              <a:t>se</a:t>
            </a:r>
            <a:r>
              <a:rPr lang="it-IT" sz="2100" b="1" u="sng" dirty="0"/>
              <a:t> l’agente avesse osservato la regola cautelare</a:t>
            </a:r>
            <a:r>
              <a:rPr lang="it-IT" sz="1800" dirty="0"/>
              <a:t>: </a:t>
            </a:r>
            <a:r>
              <a:rPr lang="it-IT" sz="2000" dirty="0"/>
              <a:t>l’evento non sarà imputabile all’agente ove si dimostri – con certezza o quasi con certezza – che lo stesso si sarebbe verificato lo stesso </a:t>
            </a:r>
            <a:r>
              <a:rPr lang="it-IT" sz="2000" i="1" dirty="0"/>
              <a:t>anche col rispetto  della regola cautelare</a:t>
            </a:r>
            <a:r>
              <a:rPr lang="it-IT" sz="2000" dirty="0"/>
              <a:t>. Si pensi al celebre “caso del ciclista</a:t>
            </a:r>
            <a:r>
              <a:rPr lang="it-IT" sz="2000" dirty="0" smtClean="0"/>
              <a:t>”: </a:t>
            </a:r>
            <a:r>
              <a:rPr lang="it-IT" sz="2000" dirty="0"/>
              <a:t>un camionista investe un ciclista senza il rispetto delle distanze laterali, ma lo avrebbe in ogni caso investito anche mantenendo la distanza prescritta (in quanto il ciclista, ubriaco, aveva compiuto una brusca ed ampia sterzata al centro della strada).</a:t>
            </a:r>
          </a:p>
        </p:txBody>
      </p:sp>
    </p:spTree>
    <p:extLst>
      <p:ext uri="{BB962C8B-B14F-4D97-AF65-F5344CB8AC3E}">
        <p14:creationId xmlns:p14="http://schemas.microsoft.com/office/powerpoint/2010/main" val="33611244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6ter.Analogiaescriminanti">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6ter.Analogiaescriminanti</Template>
  <TotalTime>2235</TotalTime>
  <Words>2466</Words>
  <Application>Microsoft Office PowerPoint</Application>
  <PresentationFormat>Personalizzato</PresentationFormat>
  <Paragraphs>123</Paragraphs>
  <Slides>23</Slides>
  <Notes>0</Notes>
  <HiddenSlides>0</HiddenSlides>
  <MMClips>0</MMClips>
  <ScaleCrop>false</ScaleCrop>
  <HeadingPairs>
    <vt:vector size="4" baseType="variant">
      <vt:variant>
        <vt:lpstr>Tema</vt:lpstr>
      </vt:variant>
      <vt:variant>
        <vt:i4>3</vt:i4>
      </vt:variant>
      <vt:variant>
        <vt:lpstr>Titoli diapositive</vt:lpstr>
      </vt:variant>
      <vt:variant>
        <vt:i4>23</vt:i4>
      </vt:variant>
    </vt:vector>
  </HeadingPairs>
  <TitlesOfParts>
    <vt:vector size="26" baseType="lpstr">
      <vt:lpstr>6ter.Analogiaescriminanti</vt:lpstr>
      <vt:lpstr>Tema di Office</vt:lpstr>
      <vt:lpstr>1_Tema di Office</vt:lpstr>
      <vt:lpstr>L’ILLECITO COLPOSO: COLPA MEDICA, OMICIDIO STRADALE E INFORTUNI SUL LAVORO</vt:lpstr>
      <vt:lpstr>LA “COLPA” NEL CODICE PENALE</vt:lpstr>
      <vt:lpstr> DELITTO “COLPOSO” (?) </vt:lpstr>
      <vt:lpstr>IN COSA CONSISTE LA COLPA (?)</vt:lpstr>
      <vt:lpstr>La “REGOLA CAUTELARE”</vt:lpstr>
      <vt:lpstr>La COLPA GENERICA regole cautelari non scritte/elastiche</vt:lpstr>
      <vt:lpstr>La COLPA SPECIFICA regole cautelari scritte/rigide</vt:lpstr>
      <vt:lpstr>COLPA, NON  COLPEVOLEZZA (!)</vt:lpstr>
      <vt:lpstr>FOCUS SULLA “REGOLA CAUTELARE”</vt:lpstr>
      <vt:lpstr>L’AGENTE “MODELLO”</vt:lpstr>
      <vt:lpstr>IL GIUDIZIO SULLA COLPA</vt:lpstr>
      <vt:lpstr>DIRITTO PENALE DEL LAVORO in pillole</vt:lpstr>
      <vt:lpstr>FOCUS: LA “DELEGA DI FUNZIONI”  NEL DIRITTO PENALE DEL LAVORO - I</vt:lpstr>
      <vt:lpstr>FOCUS: LA “DELEGA DI FUNZIONI”  NEL DIRITTO PENALE DEL LAVORO - II</vt:lpstr>
      <vt:lpstr>FOCUS: IL “CONCORSO DI COLPA”  DEL LAVORATORE</vt:lpstr>
      <vt:lpstr>FOCUS sulla COLPA “MEDICA”</vt:lpstr>
      <vt:lpstr>Il superamento della legge “Balduzzi” (L. 189/2012)</vt:lpstr>
      <vt:lpstr>DALLA LEGGE “BALDUZZI” ALLA LEGGE “GELLI”</vt:lpstr>
      <vt:lpstr>lE “LINEE GUIDA” secondo Cass. 16237/2013</vt:lpstr>
      <vt:lpstr>lE “LINEE GUIDA” secondo Cass. 16237/2013</vt:lpstr>
      <vt:lpstr>L’«omicidio stradale» (L. 23 marzo 2016, n. 41)</vt:lpstr>
      <vt:lpstr>Alcune riflessioni sull’ «omicidio stradale»</vt:lpstr>
      <vt:lpstr>FINE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RIESAME CAUTELARE REALE</dc:title>
  <dc:creator>Avv. Federico Fava</dc:creator>
  <cp:lastModifiedBy>Avv. Federico Fava</cp:lastModifiedBy>
  <cp:revision>98</cp:revision>
  <dcterms:created xsi:type="dcterms:W3CDTF">2016-10-24T06:37:21Z</dcterms:created>
  <dcterms:modified xsi:type="dcterms:W3CDTF">2017-04-07T11:13:55Z</dcterms:modified>
</cp:coreProperties>
</file>