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3"/>
  </p:notesMasterIdLst>
  <p:sldIdLst>
    <p:sldId id="256" r:id="rId2"/>
    <p:sldId id="331" r:id="rId3"/>
    <p:sldId id="403" r:id="rId4"/>
    <p:sldId id="406" r:id="rId5"/>
    <p:sldId id="404" r:id="rId6"/>
    <p:sldId id="408" r:id="rId7"/>
    <p:sldId id="409" r:id="rId8"/>
    <p:sldId id="411" r:id="rId9"/>
    <p:sldId id="412" r:id="rId10"/>
    <p:sldId id="414" r:id="rId11"/>
    <p:sldId id="398" r:id="rId12"/>
    <p:sldId id="352" r:id="rId13"/>
    <p:sldId id="415" r:id="rId14"/>
    <p:sldId id="354" r:id="rId15"/>
    <p:sldId id="416" r:id="rId16"/>
    <p:sldId id="417" r:id="rId17"/>
    <p:sldId id="357" r:id="rId18"/>
    <p:sldId id="358" r:id="rId19"/>
    <p:sldId id="418" r:id="rId20"/>
    <p:sldId id="360" r:id="rId21"/>
    <p:sldId id="361" r:id="rId22"/>
    <p:sldId id="399" r:id="rId23"/>
    <p:sldId id="427" r:id="rId24"/>
    <p:sldId id="362" r:id="rId25"/>
    <p:sldId id="419" r:id="rId26"/>
    <p:sldId id="366" r:id="rId27"/>
    <p:sldId id="420" r:id="rId28"/>
    <p:sldId id="421" r:id="rId29"/>
    <p:sldId id="422" r:id="rId30"/>
    <p:sldId id="397" r:id="rId31"/>
    <p:sldId id="369" r:id="rId32"/>
    <p:sldId id="370" r:id="rId33"/>
    <p:sldId id="400" r:id="rId34"/>
    <p:sldId id="373" r:id="rId35"/>
    <p:sldId id="374" r:id="rId36"/>
    <p:sldId id="375" r:id="rId37"/>
    <p:sldId id="376" r:id="rId38"/>
    <p:sldId id="377" r:id="rId39"/>
    <p:sldId id="378" r:id="rId40"/>
    <p:sldId id="379" r:id="rId41"/>
    <p:sldId id="380" r:id="rId42"/>
    <p:sldId id="423" r:id="rId43"/>
    <p:sldId id="382" r:id="rId44"/>
    <p:sldId id="383" r:id="rId45"/>
    <p:sldId id="424" r:id="rId46"/>
    <p:sldId id="385" r:id="rId47"/>
    <p:sldId id="425" r:id="rId48"/>
    <p:sldId id="387" r:id="rId49"/>
    <p:sldId id="401" r:id="rId50"/>
    <p:sldId id="402" r:id="rId51"/>
    <p:sldId id="437" r:id="rId52"/>
    <p:sldId id="426" r:id="rId53"/>
    <p:sldId id="428" r:id="rId54"/>
    <p:sldId id="429" r:id="rId55"/>
    <p:sldId id="430" r:id="rId56"/>
    <p:sldId id="436" r:id="rId57"/>
    <p:sldId id="431" r:id="rId58"/>
    <p:sldId id="432" r:id="rId59"/>
    <p:sldId id="433" r:id="rId60"/>
    <p:sldId id="434" r:id="rId61"/>
    <p:sldId id="435" r:id="rId6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523" autoAdjust="0"/>
  </p:normalViewPr>
  <p:slideViewPr>
    <p:cSldViewPr snapToGrid="0">
      <p:cViewPr varScale="1">
        <p:scale>
          <a:sx n="120" d="100"/>
          <a:sy n="120" d="100"/>
        </p:scale>
        <p:origin x="96" y="1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B5BC8A5-BD92-C84A-BEC0-C9E0552DB320}" type="datetimeFigureOut">
              <a:rPr lang="it-IT" smtClean="0"/>
              <a:t>23/05/2024</a:t>
            </a:fld>
            <a:endParaRPr lang="it-IT"/>
          </a:p>
        </p:txBody>
      </p:sp>
      <p:sp>
        <p:nvSpPr>
          <p:cNvPr id="4" name="Segnaposto immagine diapositiva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F8085F5-77AE-1940-9EBD-B0852E64E497}" type="slidenum">
              <a:rPr lang="it-IT" smtClean="0"/>
              <a:t>‹N›</a:t>
            </a:fld>
            <a:endParaRPr lang="it-IT"/>
          </a:p>
        </p:txBody>
      </p:sp>
    </p:spTree>
    <p:extLst>
      <p:ext uri="{BB962C8B-B14F-4D97-AF65-F5344CB8AC3E}">
        <p14:creationId xmlns:p14="http://schemas.microsoft.com/office/powerpoint/2010/main" val="21723176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F8085F5-77AE-1940-9EBD-B0852E64E497}" type="slidenum">
              <a:rPr lang="it-IT" smtClean="0"/>
              <a:t>1</a:t>
            </a:fld>
            <a:endParaRPr lang="it-IT"/>
          </a:p>
        </p:txBody>
      </p:sp>
    </p:spTree>
    <p:extLst>
      <p:ext uri="{BB962C8B-B14F-4D97-AF65-F5344CB8AC3E}">
        <p14:creationId xmlns:p14="http://schemas.microsoft.com/office/powerpoint/2010/main" val="137683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de-DE" dirty="0"/>
          </a:p>
        </p:txBody>
      </p:sp>
      <p:sp>
        <p:nvSpPr>
          <p:cNvPr id="4" name="Segnaposto numero diapositiva 3"/>
          <p:cNvSpPr>
            <a:spLocks noGrp="1"/>
          </p:cNvSpPr>
          <p:nvPr>
            <p:ph type="sldNum" sz="quarter" idx="5"/>
          </p:nvPr>
        </p:nvSpPr>
        <p:spPr/>
        <p:txBody>
          <a:bodyPr/>
          <a:lstStyle/>
          <a:p>
            <a:fld id="{EF8085F5-77AE-1940-9EBD-B0852E64E497}" type="slidenum">
              <a:rPr lang="it-IT" smtClean="0"/>
              <a:t>47</a:t>
            </a:fld>
            <a:endParaRPr lang="it-IT"/>
          </a:p>
        </p:txBody>
      </p:sp>
    </p:spTree>
    <p:extLst>
      <p:ext uri="{BB962C8B-B14F-4D97-AF65-F5344CB8AC3E}">
        <p14:creationId xmlns:p14="http://schemas.microsoft.com/office/powerpoint/2010/main" val="3766933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46C117F-5CCF-4837-BE5F-2B92066CAFAF}"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84EB90BD-B6CE-46B7-997F-7313B992CCDC}"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CDB9D11F-B188-461D-B23F-39381795C052}"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2E6D8D9-55A2-4063-B0F3-121F44549695}"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D4B24536-994D-4021-A283-9F449C0DB509}" type="datetimeFigureOut">
              <a:rPr lang="en-US" dirty="0"/>
              <a:t>5/23/2024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3CBBBB78-C96F-47B7-AB17-D852CA960AC9}" type="datetimeFigureOut">
              <a:rPr lang="en-US" dirty="0"/>
              <a:t>5/23/2024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5/23/2024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0578ACC-22D6-47C1-A373-4FD133E34F3C}" type="datetimeFigureOut">
              <a:rPr lang="en-US" dirty="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E331444B-B92B-4E27-8C94-BB93EAF5CB18}"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363EFA5E-FA76-400D-B3DC-F0BA90E6D107}" type="datetimeFigureOut">
              <a:rPr lang="en-US" dirty="0"/>
              <a:t>5/23/2024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5/23/2024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cid:image001.png@01DAAB56.3A4A83B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76" y="41846"/>
            <a:ext cx="12188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bwMode="white">
          <a:xfrm>
            <a:off x="0" y="4492576"/>
            <a:ext cx="10439399" cy="275942"/>
          </a:xfrm>
          <a:prstGeom prst="rect">
            <a:avLst/>
          </a:prstGeom>
        </p:spPr>
      </p:pic>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840525"/>
            <a:ext cx="10439400"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ctrTitle"/>
          </p:nvPr>
        </p:nvSpPr>
        <p:spPr>
          <a:xfrm>
            <a:off x="-261971" y="2772750"/>
            <a:ext cx="10963339" cy="1567521"/>
          </a:xfrm>
        </p:spPr>
        <p:txBody>
          <a:bodyPr>
            <a:normAutofit/>
          </a:bodyPr>
          <a:lstStyle/>
          <a:p>
            <a:pPr algn="ctr">
              <a:lnSpc>
                <a:spcPct val="80000"/>
              </a:lnSpc>
            </a:pPr>
            <a:r>
              <a:rPr lang="it-IT" sz="3600" b="1" dirty="0"/>
              <a:t>VORBEREITUNGSKURS FÜR GEMEINDESEKRETÄRE</a:t>
            </a:r>
            <a:br>
              <a:rPr lang="it-IT" sz="3600" b="1" dirty="0"/>
            </a:br>
            <a:r>
              <a:rPr lang="de-DE" sz="2500" b="1" i="1" dirty="0">
                <a:effectLst/>
                <a:latin typeface="Calibri" panose="020F0502020204030204" pitchFamily="34" charset="0"/>
                <a:ea typeface="Times New Roman" panose="02020603050405020304" pitchFamily="18" charset="0"/>
                <a:cs typeface="Calibri" panose="020F0502020204030204" pitchFamily="34" charset="0"/>
              </a:rPr>
              <a:t>Grundprinzipien des Strafrechts und Straftaten in der öffentlichen Verwaltung</a:t>
            </a:r>
            <a:br>
              <a:rPr lang="it-IT" sz="2600" i="1" dirty="0">
                <a:effectLst/>
                <a:latin typeface="Calibri" panose="020F0502020204030204" pitchFamily="34" charset="0"/>
                <a:ea typeface="Times New Roman" panose="02020603050405020304" pitchFamily="18" charset="0"/>
                <a:cs typeface="Calibri" panose="020F0502020204030204" pitchFamily="34" charset="0"/>
              </a:rPr>
            </a:br>
            <a:endParaRPr lang="it-IT" sz="2600" b="1" i="1" cap="all" dirty="0">
              <a:latin typeface="Calibri" panose="020F0502020204030204" pitchFamily="34" charset="0"/>
              <a:cs typeface="Calibri" panose="020F0502020204030204" pitchFamily="34" charset="0"/>
            </a:endParaRPr>
          </a:p>
        </p:txBody>
      </p:sp>
      <p:sp>
        <p:nvSpPr>
          <p:cNvPr id="3" name="Sottotitolo 2"/>
          <p:cNvSpPr>
            <a:spLocks noGrp="1"/>
          </p:cNvSpPr>
          <p:nvPr>
            <p:ph type="subTitle" idx="1"/>
          </p:nvPr>
        </p:nvSpPr>
        <p:spPr>
          <a:xfrm>
            <a:off x="670984" y="4045855"/>
            <a:ext cx="9622662" cy="609847"/>
          </a:xfrm>
        </p:spPr>
        <p:txBody>
          <a:bodyPr anchor="ctr">
            <a:normAutofit/>
          </a:bodyPr>
          <a:lstStyle/>
          <a:p>
            <a:pPr algn="ctr"/>
            <a:r>
              <a:rPr lang="it-IT" sz="1800" i="1" dirty="0"/>
              <a:t>RA Dr. Federico Fava – Bozen, </a:t>
            </a:r>
            <a:r>
              <a:rPr lang="it-IT" sz="1800" i="1" dirty="0" err="1"/>
              <a:t>am</a:t>
            </a:r>
            <a:r>
              <a:rPr lang="it-IT" sz="1800" i="1" dirty="0"/>
              <a:t> 21. Mai 2024 (</a:t>
            </a:r>
            <a:r>
              <a:rPr lang="de-DE" sz="1800" i="1" dirty="0"/>
              <a:t>Übersetzung</a:t>
            </a:r>
            <a:r>
              <a:rPr lang="it-IT" sz="1800" i="1" dirty="0"/>
              <a:t>: Dr. Karl </a:t>
            </a:r>
            <a:r>
              <a:rPr lang="it-IT" sz="1800" i="1" dirty="0" err="1"/>
              <a:t>Erlacher</a:t>
            </a:r>
            <a:r>
              <a:rPr lang="it-IT" sz="1800" i="1" dirty="0"/>
              <a:t>)</a:t>
            </a:r>
          </a:p>
        </p:txBody>
      </p:sp>
      <p:pic>
        <p:nvPicPr>
          <p:cNvPr id="6" name="Immagine 5">
            <a:extLst>
              <a:ext uri="{FF2B5EF4-FFF2-40B4-BE49-F238E27FC236}">
                <a16:creationId xmlns:a16="http://schemas.microsoft.com/office/drawing/2014/main" id="{0C15A8E4-83F8-974F-0AA2-88271C6E8D69}"/>
              </a:ext>
            </a:extLst>
          </p:cNvPr>
          <p:cNvPicPr>
            <a:picLocks noChangeAspect="1"/>
          </p:cNvPicPr>
          <p:nvPr/>
        </p:nvPicPr>
        <p:blipFill>
          <a:blip r:embed="rId5"/>
          <a:stretch>
            <a:fillRect/>
          </a:stretch>
        </p:blipFill>
        <p:spPr>
          <a:xfrm>
            <a:off x="8255000" y="41846"/>
            <a:ext cx="3937000" cy="1282843"/>
          </a:xfrm>
          <a:prstGeom prst="rect">
            <a:avLst/>
          </a:prstGeom>
        </p:spPr>
      </p:pic>
    </p:spTree>
    <p:extLst>
      <p:ext uri="{BB962C8B-B14F-4D97-AF65-F5344CB8AC3E}">
        <p14:creationId xmlns:p14="http://schemas.microsoft.com/office/powerpoint/2010/main" val="62226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01996" y="0"/>
            <a:ext cx="1986828" cy="212437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168082" y="753230"/>
            <a:ext cx="6667837" cy="1080938"/>
          </a:xfrm>
        </p:spPr>
        <p:txBody>
          <a:bodyPr>
            <a:noAutofit/>
          </a:bodyPr>
          <a:lstStyle/>
          <a:p>
            <a:pPr marL="0" indent="0" algn="ctr">
              <a:lnSpc>
                <a:spcPts val="3200"/>
              </a:lnSpc>
              <a:spcBef>
                <a:spcPts val="1400"/>
              </a:spcBef>
              <a:defRPr sz="1800"/>
            </a:pPr>
            <a:r>
              <a:rPr lang="it-IT" sz="3400" b="1" dirty="0">
                <a:latin typeface="Trebuchet MS" panose="020B0603020202020204" pitchFamily="34" charset="0"/>
                <a:ea typeface="Times New Roman"/>
                <a:cs typeface="Times New Roman"/>
                <a:sym typeface="Times New Roman"/>
              </a:rPr>
              <a:t>ERSCHEINUNGSFORMEN </a:t>
            </a:r>
            <a:br>
              <a:rPr lang="it-IT" sz="3400" b="1" dirty="0">
                <a:latin typeface="Trebuchet MS" panose="020B0603020202020204" pitchFamily="34" charset="0"/>
                <a:ea typeface="Times New Roman"/>
                <a:cs typeface="Times New Roman"/>
                <a:sym typeface="Times New Roman"/>
              </a:rPr>
            </a:br>
            <a:r>
              <a:rPr lang="it-IT" sz="3400" b="1" dirty="0">
                <a:latin typeface="Trebuchet MS" panose="020B0603020202020204" pitchFamily="34" charset="0"/>
                <a:ea typeface="Times New Roman"/>
                <a:cs typeface="Times New Roman"/>
                <a:sym typeface="Times New Roman"/>
              </a:rPr>
              <a:t>DER STRAFTAT</a:t>
            </a:r>
            <a:endParaRPr lang="it-IT" sz="3400"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00304"/>
            <a:ext cx="9944101" cy="5209152"/>
          </a:xfrm>
        </p:spPr>
        <p:txBody>
          <a:bodyPr>
            <a:noAutofit/>
          </a:bodyPr>
          <a:lstStyle/>
          <a:p>
            <a:pPr marL="0" indent="0">
              <a:buNone/>
            </a:pPr>
            <a:endParaRPr lang="it-IT" sz="2000" dirty="0"/>
          </a:p>
          <a:p>
            <a:pPr lvl="0" algn="just"/>
            <a:endParaRPr lang="it-IT" sz="2800" u="sng" dirty="0"/>
          </a:p>
          <a:p>
            <a:pPr marL="0" indent="0">
              <a:buNone/>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graphicFrame>
        <p:nvGraphicFramePr>
          <p:cNvPr id="4" name="Tabella 3"/>
          <p:cNvGraphicFramePr>
            <a:graphicFrameLocks noGrp="1"/>
          </p:cNvGraphicFramePr>
          <p:nvPr>
            <p:extLst>
              <p:ext uri="{D42A27DB-BD31-4B8C-83A1-F6EECF244321}">
                <p14:modId xmlns:p14="http://schemas.microsoft.com/office/powerpoint/2010/main" val="2824700514"/>
              </p:ext>
            </p:extLst>
          </p:nvPr>
        </p:nvGraphicFramePr>
        <p:xfrm>
          <a:off x="-3175" y="1970239"/>
          <a:ext cx="12195175" cy="4775289"/>
        </p:xfrm>
        <a:graphic>
          <a:graphicData uri="http://schemas.openxmlformats.org/drawingml/2006/table">
            <a:tbl>
              <a:tblPr firstRow="1" bandRow="1">
                <a:tableStyleId>{5C22544A-7EE6-4342-B048-85BDC9FD1C3A}</a:tableStyleId>
              </a:tblPr>
              <a:tblGrid>
                <a:gridCol w="12195175">
                  <a:extLst>
                    <a:ext uri="{9D8B030D-6E8A-4147-A177-3AD203B41FA5}">
                      <a16:colId xmlns:a16="http://schemas.microsoft.com/office/drawing/2014/main" val="20000"/>
                    </a:ext>
                  </a:extLst>
                </a:gridCol>
              </a:tblGrid>
              <a:tr h="4775289">
                <a:tc>
                  <a:txBody>
                    <a:bodyPr/>
                    <a:lstStyle/>
                    <a:p>
                      <a:pPr algn="ctr"/>
                      <a:r>
                        <a:rPr lang="de-DE" sz="3200" i="0" u="sng" cap="all" baseline="0" noProof="0" dirty="0">
                          <a:solidFill>
                            <a:schemeClr val="bg1"/>
                          </a:solidFill>
                        </a:rPr>
                        <a:t>Beteiligung mehrerer Personen an der Straftat</a:t>
                      </a:r>
                      <a:r>
                        <a:rPr lang="de-DE" sz="3200" i="0" u="none" cap="all" baseline="0" noProof="0" dirty="0">
                          <a:solidFill>
                            <a:schemeClr val="bg1"/>
                          </a:solidFill>
                        </a:rPr>
                        <a:t> </a:t>
                      </a:r>
                    </a:p>
                    <a:p>
                      <a:pPr algn="ctr"/>
                      <a:r>
                        <a:rPr lang="de-DE" sz="3200" i="1" u="none" cap="all" baseline="0" noProof="0" dirty="0">
                          <a:solidFill>
                            <a:schemeClr val="bg1"/>
                          </a:solidFill>
                        </a:rPr>
                        <a:t>die Mittäterschaft </a:t>
                      </a:r>
                      <a:r>
                        <a:rPr lang="de-DE" sz="3200" i="0" noProof="0" dirty="0">
                          <a:solidFill>
                            <a:schemeClr val="bg1"/>
                          </a:solidFill>
                        </a:rPr>
                        <a:t>(Art. 110 StGB)</a:t>
                      </a:r>
                    </a:p>
                    <a:p>
                      <a:r>
                        <a:rPr lang="de-DE" sz="3200" i="1" noProof="0" dirty="0">
                          <a:solidFill>
                            <a:schemeClr val="tx1"/>
                          </a:solidFill>
                        </a:rPr>
                        <a:t>Wenn mehrere eine Tat gemeinschaftlich begehen, wird jeder als Täter bestraft.</a:t>
                      </a:r>
                    </a:p>
                    <a:p>
                      <a:endParaRPr lang="de-DE" sz="3200" i="0" noProof="0" dirty="0">
                        <a:solidFill>
                          <a:schemeClr val="tx1"/>
                        </a:solidFill>
                      </a:endParaRPr>
                    </a:p>
                    <a:p>
                      <a:r>
                        <a:rPr lang="de-DE" sz="3200" i="0" noProof="0" dirty="0">
                          <a:solidFill>
                            <a:schemeClr val="tx1"/>
                          </a:solidFill>
                        </a:rPr>
                        <a:t>Sie wird als „</a:t>
                      </a:r>
                      <a:r>
                        <a:rPr lang="de-DE" sz="3200" i="1" noProof="0" dirty="0">
                          <a:solidFill>
                            <a:schemeClr val="tx1"/>
                          </a:solidFill>
                        </a:rPr>
                        <a:t>notwendig</a:t>
                      </a:r>
                      <a:r>
                        <a:rPr lang="de-DE" sz="3200" i="0" noProof="0" dirty="0">
                          <a:solidFill>
                            <a:schemeClr val="tx1"/>
                          </a:solidFill>
                        </a:rPr>
                        <a:t>“ bezeichnet, wenn mehrere Personen zur Begehung einer Straftat erforderlich sind (z. B. Bestechung – Art. 319 StGB; </a:t>
                      </a:r>
                      <a:r>
                        <a:rPr lang="de-DE" sz="3200" i="0" noProof="0" dirty="0" err="1">
                          <a:solidFill>
                            <a:schemeClr val="tx1"/>
                          </a:solidFill>
                        </a:rPr>
                        <a:t>krim</a:t>
                      </a:r>
                      <a:r>
                        <a:rPr lang="de-DE" sz="3200" i="0" noProof="0" dirty="0">
                          <a:solidFill>
                            <a:schemeClr val="tx1"/>
                          </a:solidFill>
                        </a:rPr>
                        <a:t>. Vereinigung – Art. 416 StGB)</a:t>
                      </a:r>
                    </a:p>
                    <a:p>
                      <a:r>
                        <a:rPr lang="de-DE" sz="3200" i="0" noProof="0" dirty="0">
                          <a:solidFill>
                            <a:schemeClr val="tx1"/>
                          </a:solidFill>
                        </a:rPr>
                        <a:t>andernfalls ist sie nur „</a:t>
                      </a:r>
                      <a:r>
                        <a:rPr lang="de-DE" sz="3200" i="1" noProof="0" dirty="0">
                          <a:solidFill>
                            <a:schemeClr val="tx1"/>
                          </a:solidFill>
                        </a:rPr>
                        <a:t>möglich</a:t>
                      </a:r>
                      <a:r>
                        <a:rPr lang="de-DE" sz="3200" i="0" noProof="0" dirty="0">
                          <a:solidFill>
                            <a:schemeClr val="tx1"/>
                          </a:solidFill>
                        </a:rPr>
                        <a:t>“ (Art. 110 StGB)</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593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53972" y="5645"/>
            <a:ext cx="2438028" cy="182852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0" y="753228"/>
            <a:ext cx="6499755" cy="1080938"/>
          </a:xfrm>
        </p:spPr>
        <p:txBody>
          <a:bodyPr>
            <a:noAutofit/>
          </a:bodyPr>
          <a:lstStyle/>
          <a:p>
            <a:pPr marL="0" indent="0" algn="ctr">
              <a:lnSpc>
                <a:spcPts val="2600"/>
              </a:lnSpc>
              <a:spcBef>
                <a:spcPts val="1400"/>
              </a:spcBef>
              <a:defRPr sz="1800"/>
            </a:pPr>
            <a:r>
              <a:rPr lang="de-DE" sz="2800" b="1" dirty="0">
                <a:latin typeface="Trebuchet MS" panose="020B0603020202020204" pitchFamily="34" charset="0"/>
                <a:ea typeface="Times New Roman"/>
                <a:cs typeface="Times New Roman"/>
                <a:sym typeface="Times New Roman"/>
              </a:rPr>
              <a:t>Straftaten </a:t>
            </a:r>
            <a:br>
              <a:rPr lang="de-DE" sz="2800" b="1" dirty="0">
                <a:latin typeface="Trebuchet MS" panose="020B0603020202020204" pitchFamily="34" charset="0"/>
                <a:ea typeface="Times New Roman"/>
                <a:cs typeface="Times New Roman"/>
                <a:sym typeface="Times New Roman"/>
              </a:rPr>
            </a:br>
            <a:r>
              <a:rPr lang="de-DE" sz="2800" b="1" dirty="0">
                <a:latin typeface="Trebuchet MS" panose="020B0603020202020204" pitchFamily="34" charset="0"/>
                <a:ea typeface="Times New Roman"/>
                <a:cs typeface="Times New Roman"/>
                <a:sym typeface="Times New Roman"/>
              </a:rPr>
              <a:t>gegen die öffentliche Verwaltung </a:t>
            </a:r>
            <a:br>
              <a:rPr lang="de-DE" sz="2800" b="1" dirty="0">
                <a:latin typeface="Trebuchet MS" panose="020B0603020202020204" pitchFamily="34" charset="0"/>
                <a:ea typeface="Times New Roman"/>
                <a:cs typeface="Times New Roman"/>
                <a:sym typeface="Times New Roman"/>
              </a:rPr>
            </a:br>
            <a:r>
              <a:rPr lang="de-DE" sz="2800" b="1" dirty="0">
                <a:latin typeface="Trebuchet MS" panose="020B0603020202020204" pitchFamily="34" charset="0"/>
                <a:ea typeface="Times New Roman"/>
                <a:cs typeface="Times New Roman"/>
                <a:sym typeface="Times New Roman"/>
              </a:rPr>
              <a:t>und die jüngsten Reformen</a:t>
            </a:r>
            <a:endParaRPr lang="de-DE" sz="2800"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84373"/>
            <a:ext cx="12366624" cy="5209152"/>
          </a:xfrm>
        </p:spPr>
        <p:txBody>
          <a:bodyPr>
            <a:noAutofit/>
          </a:bodyPr>
          <a:lstStyle/>
          <a:p>
            <a:pPr marL="0" indent="0">
              <a:buNone/>
            </a:pPr>
            <a:endParaRPr lang="it-IT" sz="2800" b="1" i="1" dirty="0"/>
          </a:p>
          <a:p>
            <a:pPr marL="0" indent="0">
              <a:lnSpc>
                <a:spcPct val="115000"/>
              </a:lnSpc>
              <a:spcAft>
                <a:spcPts val="1000"/>
              </a:spcAft>
              <a:buNone/>
            </a:pPr>
            <a:r>
              <a:rPr lang="de-DE" sz="2800" dirty="0">
                <a:effectLst/>
                <a:ea typeface="MS Mincho" panose="02020609040205080304" pitchFamily="49" charset="-128"/>
                <a:cs typeface="Times New Roman" panose="02020603050405020304" pitchFamily="18" charset="0"/>
              </a:rPr>
              <a:t>Die </a:t>
            </a:r>
            <a:r>
              <a:rPr lang="de-DE" sz="2800" b="1" dirty="0">
                <a:effectLst/>
                <a:ea typeface="MS Mincho" panose="02020609040205080304" pitchFamily="49" charset="-128"/>
                <a:cs typeface="Times New Roman" panose="02020603050405020304" pitchFamily="18" charset="0"/>
              </a:rPr>
              <a:t>Straftaten gegen die öffentliche Verwaltung </a:t>
            </a:r>
            <a:r>
              <a:rPr lang="de-DE" sz="2800" dirty="0">
                <a:effectLst/>
                <a:ea typeface="MS Mincho" panose="02020609040205080304" pitchFamily="49" charset="-128"/>
                <a:cs typeface="Times New Roman" panose="02020603050405020304" pitchFamily="18" charset="0"/>
              </a:rPr>
              <a:t>wurden </a:t>
            </a:r>
            <a:r>
              <a:rPr lang="de-DE" sz="2800" b="1" dirty="0">
                <a:effectLst/>
                <a:ea typeface="MS Mincho" panose="02020609040205080304" pitchFamily="49" charset="-128"/>
                <a:cs typeface="Times New Roman" panose="02020603050405020304" pitchFamily="18" charset="0"/>
              </a:rPr>
              <a:t>reformiert</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800" b="1" dirty="0">
                <a:effectLst/>
                <a:ea typeface="MS Mincho" panose="02020609040205080304" pitchFamily="49" charset="-128"/>
                <a:cs typeface="Times New Roman" panose="02020603050405020304" pitchFamily="18" charset="0"/>
              </a:rPr>
              <a:t>Gesetz Nr. 190 vom 6. November 2012 (Gesetz „</a:t>
            </a:r>
            <a:r>
              <a:rPr lang="de-DE" sz="2800" b="1" i="1" dirty="0">
                <a:effectLst/>
                <a:ea typeface="MS Mincho" panose="02020609040205080304" pitchFamily="49" charset="-128"/>
                <a:cs typeface="Times New Roman" panose="02020603050405020304" pitchFamily="18" charset="0"/>
              </a:rPr>
              <a:t>Severino</a:t>
            </a:r>
            <a:r>
              <a:rPr lang="de-DE" sz="2800" b="1" dirty="0">
                <a:effectLst/>
                <a:ea typeface="MS Mincho" panose="02020609040205080304" pitchFamily="49" charset="-128"/>
                <a:cs typeface="Times New Roman" panose="02020603050405020304" pitchFamily="18" charset="0"/>
              </a:rPr>
              <a:t>“);</a:t>
            </a:r>
            <a:endParaRPr lang="it-IT" sz="2800" b="1"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600" dirty="0">
                <a:effectLst/>
                <a:ea typeface="MS Mincho" panose="02020609040205080304" pitchFamily="49" charset="-128"/>
                <a:cs typeface="Times New Roman" panose="02020603050405020304" pitchFamily="18" charset="0"/>
              </a:rPr>
              <a:t>Gesetz Nr. 69 vom 27. Mai 2015 („Mini-Reform“);</a:t>
            </a:r>
            <a:endParaRPr lang="it-IT" sz="26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600" dirty="0">
                <a:effectLst/>
                <a:ea typeface="MS Mincho" panose="02020609040205080304" pitchFamily="49" charset="-128"/>
                <a:cs typeface="Times New Roman" panose="02020603050405020304" pitchFamily="18" charset="0"/>
              </a:rPr>
              <a:t>Gesetz Nr. 161 vom 17. Oktober 2017 („Präventionsmaßnahmen“);</a:t>
            </a:r>
            <a:endParaRPr lang="it-IT" sz="26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800" b="1" dirty="0">
                <a:effectLst/>
                <a:ea typeface="MS Mincho" panose="02020609040205080304" pitchFamily="49" charset="-128"/>
                <a:cs typeface="Times New Roman" panose="02020603050405020304" pitchFamily="18" charset="0"/>
              </a:rPr>
              <a:t>Gesetz Nr. 3 vom 9. Januar 2019 (Gesetz „</a:t>
            </a:r>
            <a:r>
              <a:rPr lang="de-DE" sz="2800" b="1" i="1" dirty="0">
                <a:effectLst/>
                <a:ea typeface="MS Mincho" panose="02020609040205080304" pitchFamily="49" charset="-128"/>
                <a:cs typeface="Times New Roman" panose="02020603050405020304" pitchFamily="18" charset="0"/>
              </a:rPr>
              <a:t>Spazzacorrotti</a:t>
            </a:r>
            <a:r>
              <a:rPr lang="de-DE" sz="2800" b="1" dirty="0">
                <a:effectLst/>
                <a:ea typeface="MS Mincho" panose="02020609040205080304" pitchFamily="49" charset="-128"/>
                <a:cs typeface="Times New Roman" panose="02020603050405020304" pitchFamily="18" charset="0"/>
              </a:rPr>
              <a:t>“);</a:t>
            </a:r>
            <a:endParaRPr lang="it-IT" sz="2800" b="1"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ea typeface="MS Mincho" panose="02020609040205080304" pitchFamily="49" charset="-128"/>
                <a:cs typeface="Times New Roman" panose="02020603050405020304" pitchFamily="18" charset="0"/>
              </a:rPr>
              <a:t>Gesetzesdekret Nr. 76 vom 16. Juli 2020 („</a:t>
            </a:r>
            <a:r>
              <a:rPr lang="de-DE" sz="2800" i="1" dirty="0">
                <a:effectLst/>
                <a:ea typeface="MS Mincho" panose="02020609040205080304" pitchFamily="49" charset="-128"/>
                <a:cs typeface="Times New Roman" panose="02020603050405020304" pitchFamily="18" charset="0"/>
              </a:rPr>
              <a:t>Vereinfachungen</a:t>
            </a:r>
            <a:r>
              <a:rPr lang="de-DE" sz="2800" dirty="0">
                <a:effectLst/>
                <a:ea typeface="MS Mincho" panose="02020609040205080304" pitchFamily="49" charset="-128"/>
                <a:cs typeface="Times New Roman" panose="02020603050405020304" pitchFamily="18" charset="0"/>
              </a:rPr>
              <a:t>“) – Art. 323 StGB; </a:t>
            </a:r>
            <a:r>
              <a:rPr lang="de-DE" sz="2600" dirty="0">
                <a:effectLst/>
                <a:ea typeface="MS Mincho" panose="02020609040205080304" pitchFamily="49" charset="-128"/>
                <a:cs typeface="Times New Roman" panose="02020603050405020304" pitchFamily="18" charset="0"/>
              </a:rPr>
              <a:t>Abschaffung des Art. 323 StGB – Gesetzentwurf 808-AS Senat 13.02.2024</a:t>
            </a:r>
            <a:endParaRPr lang="it-IT" sz="2600" dirty="0">
              <a:effectLst/>
              <a:ea typeface="MS Mincho" panose="02020609040205080304" pitchFamily="49" charset="-128"/>
              <a:cs typeface="Times New Roman" panose="02020603050405020304" pitchFamily="18" charset="0"/>
            </a:endParaRPr>
          </a:p>
          <a:p>
            <a:pPr marL="0" lvl="0" indent="0">
              <a:buNone/>
            </a:pPr>
            <a:endParaRPr lang="it-IT" sz="2800" b="1" i="1" dirty="0"/>
          </a:p>
        </p:txBody>
      </p:sp>
    </p:spTree>
    <p:extLst>
      <p:ext uri="{BB962C8B-B14F-4D97-AF65-F5344CB8AC3E}">
        <p14:creationId xmlns:p14="http://schemas.microsoft.com/office/powerpoint/2010/main" val="186001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3201" y="753228"/>
            <a:ext cx="10090982" cy="1080938"/>
          </a:xfrm>
        </p:spPr>
        <p:txBody>
          <a:bodyPr>
            <a:normAutofit fontScale="90000"/>
          </a:bodyPr>
          <a:lstStyle/>
          <a:p>
            <a:br>
              <a:rPr lang="it-IT" b="1" dirty="0"/>
            </a:br>
            <a:r>
              <a:rPr lang="it-IT" b="1" dirty="0"/>
              <a:t>DIE REFORM DES GESETZES 190/2012 („</a:t>
            </a:r>
            <a:r>
              <a:rPr lang="it-IT" b="1" i="1" dirty="0"/>
              <a:t>Severino</a:t>
            </a:r>
            <a:r>
              <a:rPr lang="it-IT" b="1" dirty="0"/>
              <a:t>“)</a:t>
            </a:r>
            <a:br>
              <a:rPr lang="it-IT" b="1" dirty="0"/>
            </a:br>
            <a:endParaRPr lang="it-IT" b="1" dirty="0"/>
          </a:p>
        </p:txBody>
      </p:sp>
      <p:sp>
        <p:nvSpPr>
          <p:cNvPr id="3" name="Segnaposto contenuto 2"/>
          <p:cNvSpPr>
            <a:spLocks noGrp="1"/>
          </p:cNvSpPr>
          <p:nvPr>
            <p:ph idx="1"/>
          </p:nvPr>
        </p:nvSpPr>
        <p:spPr>
          <a:xfrm>
            <a:off x="680321" y="2336873"/>
            <a:ext cx="11210574" cy="4055900"/>
          </a:xfrm>
        </p:spPr>
        <p:txBody>
          <a:bodyPr>
            <a:normAutofit/>
          </a:bodyPr>
          <a:lstStyle/>
          <a:p>
            <a:pPr algn="just">
              <a:lnSpc>
                <a:spcPct val="115000"/>
              </a:lnSpc>
              <a:spcAft>
                <a:spcPts val="1000"/>
              </a:spcAft>
            </a:pPr>
            <a:r>
              <a:rPr lang="de-DE" sz="2800" dirty="0">
                <a:effectLst/>
                <a:latin typeface="Calibri" panose="020F0502020204030204" pitchFamily="34" charset="0"/>
                <a:ea typeface="MS Mincho" panose="02020609040205080304" pitchFamily="49" charset="-128"/>
                <a:cs typeface="Times New Roman" panose="02020603050405020304" pitchFamily="18" charset="0"/>
              </a:rPr>
              <a:t>Einführung neuer </a:t>
            </a:r>
            <a:r>
              <a:rPr lang="de-DE" sz="2800" b="1" dirty="0">
                <a:effectLst/>
                <a:latin typeface="Calibri" panose="020F0502020204030204" pitchFamily="34" charset="0"/>
                <a:ea typeface="MS Mincho" panose="02020609040205080304" pitchFamily="49" charset="-128"/>
                <a:cs typeface="Times New Roman" panose="02020603050405020304" pitchFamily="18" charset="0"/>
              </a:rPr>
              <a:t>Straftatbestände</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(Art. 319-</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quater</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Art. 346-</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bis</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StGB);</a:t>
            </a:r>
            <a:endParaRPr lang="it-IT" sz="2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1000"/>
              </a:spcAft>
            </a:pPr>
            <a:r>
              <a:rPr lang="de-DE" sz="2800" b="1" dirty="0">
                <a:effectLst/>
                <a:latin typeface="Calibri" panose="020F0502020204030204" pitchFamily="34" charset="0"/>
                <a:ea typeface="MS Mincho" panose="02020609040205080304" pitchFamily="49" charset="-128"/>
                <a:cs typeface="Times New Roman" panose="02020603050405020304" pitchFamily="18" charset="0"/>
              </a:rPr>
              <a:t>Änderung bestehender Straftatbestände</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(Art. 318, Art. 319 StGB, Art. 2635 ZGB);</a:t>
            </a:r>
            <a:endParaRPr lang="it-IT" sz="2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latin typeface="Calibri" panose="020F0502020204030204" pitchFamily="34" charset="0"/>
                <a:ea typeface="MS Mincho" panose="02020609040205080304" pitchFamily="49" charset="-128"/>
                <a:cs typeface="Times New Roman" panose="02020603050405020304" pitchFamily="18" charset="0"/>
              </a:rPr>
              <a:t>Allgemeine </a:t>
            </a:r>
            <a:r>
              <a:rPr lang="de-DE" sz="2800" b="1" dirty="0">
                <a:effectLst/>
                <a:latin typeface="Calibri" panose="020F0502020204030204" pitchFamily="34" charset="0"/>
                <a:ea typeface="MS Mincho" panose="02020609040205080304" pitchFamily="49" charset="-128"/>
                <a:cs typeface="Times New Roman" panose="02020603050405020304" pitchFamily="18" charset="0"/>
              </a:rPr>
              <a:t>Verschärfung der Strafen </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(auch zusätzlicher Art): Art. 314, Art. 317, Art. 319, Art. 319-</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ter</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Art. 323 StGB)</a:t>
            </a:r>
            <a:endParaRPr lang="it-IT" sz="2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latin typeface="Calibri" panose="020F0502020204030204" pitchFamily="34" charset="0"/>
                <a:ea typeface="MS Mincho" panose="02020609040205080304" pitchFamily="49" charset="-128"/>
                <a:cs typeface="Times New Roman" panose="02020603050405020304" pitchFamily="18" charset="0"/>
              </a:rPr>
              <a:t>Einziehung auch für den Gewinn/Ertrag </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a:t>
            </a:r>
            <a:r>
              <a:rPr lang="de-DE" sz="2800" i="1" dirty="0" err="1">
                <a:effectLst/>
                <a:latin typeface="Calibri" panose="020F0502020204030204" pitchFamily="34" charset="0"/>
                <a:ea typeface="MS Mincho" panose="02020609040205080304" pitchFamily="49" charset="-128"/>
                <a:cs typeface="Times New Roman" panose="02020603050405020304" pitchFamily="18" charset="0"/>
              </a:rPr>
              <a:t>profitto</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(Art. 322-</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ter</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StGB)</a:t>
            </a:r>
            <a:endParaRPr lang="it-IT" sz="28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pic>
        <p:nvPicPr>
          <p:cNvPr id="5" name="Immagine 4" descr="Paola_Severino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6984" y="555623"/>
            <a:ext cx="1615016" cy="1480431"/>
          </a:xfrm>
          <a:prstGeom prst="rect">
            <a:avLst/>
          </a:prstGeom>
        </p:spPr>
      </p:pic>
    </p:spTree>
    <p:extLst>
      <p:ext uri="{BB962C8B-B14F-4D97-AF65-F5344CB8AC3E}">
        <p14:creationId xmlns:p14="http://schemas.microsoft.com/office/powerpoint/2010/main" val="19708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3201" y="753228"/>
            <a:ext cx="10090982" cy="1080938"/>
          </a:xfrm>
        </p:spPr>
        <p:txBody>
          <a:bodyPr>
            <a:normAutofit fontScale="90000"/>
          </a:bodyPr>
          <a:lstStyle/>
          <a:p>
            <a:br>
              <a:rPr lang="it-IT" b="1" dirty="0"/>
            </a:br>
            <a:r>
              <a:rPr lang="de-DE" b="1" dirty="0"/>
              <a:t>DIE REFORM DES GESETZES 190/2012 („</a:t>
            </a:r>
            <a:r>
              <a:rPr lang="de-DE" b="1" i="1" dirty="0"/>
              <a:t>Severino</a:t>
            </a:r>
            <a:r>
              <a:rPr lang="de-DE" b="1" dirty="0"/>
              <a:t>“)</a:t>
            </a:r>
            <a:br>
              <a:rPr lang="de-DE" b="1" dirty="0"/>
            </a:br>
            <a:r>
              <a:rPr lang="de-DE" b="1" i="1" dirty="0"/>
              <a:t>(Fortsetzung)</a:t>
            </a:r>
            <a:br>
              <a:rPr lang="it-IT" b="1" dirty="0"/>
            </a:br>
            <a:endParaRPr lang="it-IT" b="1" dirty="0"/>
          </a:p>
        </p:txBody>
      </p:sp>
      <p:sp>
        <p:nvSpPr>
          <p:cNvPr id="3" name="Segnaposto contenuto 2"/>
          <p:cNvSpPr>
            <a:spLocks noGrp="1"/>
          </p:cNvSpPr>
          <p:nvPr>
            <p:ph idx="1"/>
          </p:nvPr>
        </p:nvSpPr>
        <p:spPr>
          <a:xfrm>
            <a:off x="203201" y="2336872"/>
            <a:ext cx="11687694" cy="4305227"/>
          </a:xfrm>
        </p:spPr>
        <p:txBody>
          <a:bodyPr>
            <a:normAutofit fontScale="70000" lnSpcReduction="20000"/>
          </a:bodyPr>
          <a:lstStyle/>
          <a:p>
            <a:pPr marL="0" indent="0">
              <a:lnSpc>
                <a:spcPct val="115000"/>
              </a:lnSpc>
              <a:spcAft>
                <a:spcPts val="1000"/>
              </a:spcAft>
              <a:buNone/>
            </a:pPr>
            <a:r>
              <a:rPr lang="de-DE" sz="3700" dirty="0">
                <a:effectLst/>
                <a:latin typeface="Calibri" panose="020F0502020204030204" pitchFamily="34" charset="0"/>
                <a:ea typeface="MS Mincho" panose="02020609040205080304" pitchFamily="49" charset="-128"/>
                <a:cs typeface="Times New Roman" panose="02020603050405020304" pitchFamily="18" charset="0"/>
              </a:rPr>
              <a:t>Mit dem so genannten „</a:t>
            </a:r>
            <a:r>
              <a:rPr lang="de-DE" sz="3700" i="1" dirty="0">
                <a:effectLst/>
                <a:latin typeface="Calibri" panose="020F0502020204030204" pitchFamily="34" charset="0"/>
                <a:ea typeface="MS Mincho" panose="02020609040205080304" pitchFamily="49" charset="-128"/>
                <a:cs typeface="Times New Roman" panose="02020603050405020304" pitchFamily="18" charset="0"/>
              </a:rPr>
              <a:t>Severino-Gesetz</a:t>
            </a:r>
            <a:r>
              <a:rPr lang="de-DE" sz="3700" dirty="0">
                <a:effectLst/>
                <a:latin typeface="Calibri" panose="020F0502020204030204" pitchFamily="34" charset="0"/>
                <a:ea typeface="MS Mincho" panose="02020609040205080304" pitchFamily="49" charset="-128"/>
                <a:cs typeface="Times New Roman" panose="02020603050405020304" pitchFamily="18" charset="0"/>
              </a:rPr>
              <a:t>“ wurde nicht nur der strafrechtliche Schutz der öffentlichen Verwaltung geändert, sondern auch </a:t>
            </a:r>
            <a:r>
              <a:rPr lang="de-DE" sz="3700" b="1" dirty="0">
                <a:effectLst/>
                <a:latin typeface="Calibri" panose="020F0502020204030204" pitchFamily="34" charset="0"/>
                <a:ea typeface="MS Mincho" panose="02020609040205080304" pitchFamily="49" charset="-128"/>
                <a:cs typeface="Times New Roman" panose="02020603050405020304" pitchFamily="18" charset="0"/>
              </a:rPr>
              <a:t>eine Reihe von Vorschriften </a:t>
            </a:r>
            <a:r>
              <a:rPr lang="de-DE" sz="3700" dirty="0">
                <a:effectLst/>
                <a:latin typeface="Calibri" panose="020F0502020204030204" pitchFamily="34" charset="0"/>
                <a:ea typeface="MS Mincho" panose="02020609040205080304" pitchFamily="49" charset="-128"/>
                <a:cs typeface="Times New Roman" panose="02020603050405020304" pitchFamily="18" charset="0"/>
              </a:rPr>
              <a:t>eingeführt:</a:t>
            </a:r>
            <a:endParaRPr lang="it-IT" sz="37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Wingdings" pitchFamily="2" charset="2"/>
              <a:buChar char=""/>
            </a:pPr>
            <a:r>
              <a:rPr lang="de-DE" sz="3700" dirty="0">
                <a:effectLst/>
                <a:latin typeface="Calibri" panose="020F0502020204030204" pitchFamily="34" charset="0"/>
                <a:ea typeface="Calibri" panose="020F0502020204030204" pitchFamily="34" charset="0"/>
                <a:cs typeface="Times New Roman" panose="02020603050405020304" pitchFamily="18" charset="0"/>
              </a:rPr>
              <a:t>über die </a:t>
            </a:r>
            <a:r>
              <a:rPr lang="de-DE" sz="3700" b="1" dirty="0">
                <a:effectLst/>
                <a:latin typeface="Calibri" panose="020F0502020204030204" pitchFamily="34" charset="0"/>
                <a:ea typeface="Calibri" panose="020F0502020204030204" pitchFamily="34" charset="0"/>
                <a:cs typeface="Times New Roman" panose="02020603050405020304" pitchFamily="18" charset="0"/>
              </a:rPr>
              <a:t>Transparenz</a:t>
            </a:r>
            <a:r>
              <a:rPr lang="de-DE" sz="3700" dirty="0">
                <a:effectLst/>
                <a:latin typeface="Calibri" panose="020F0502020204030204" pitchFamily="34" charset="0"/>
                <a:ea typeface="Calibri" panose="020F0502020204030204" pitchFamily="34" charset="0"/>
                <a:cs typeface="Times New Roman" panose="02020603050405020304" pitchFamily="18" charset="0"/>
              </a:rPr>
              <a:t> der </a:t>
            </a:r>
            <a:r>
              <a:rPr lang="de-DE" sz="3700" b="1" dirty="0">
                <a:effectLst/>
                <a:latin typeface="Calibri" panose="020F0502020204030204" pitchFamily="34" charset="0"/>
                <a:ea typeface="Calibri" panose="020F0502020204030204" pitchFamily="34" charset="0"/>
                <a:cs typeface="Times New Roman" panose="02020603050405020304" pitchFamily="18" charset="0"/>
              </a:rPr>
              <a:t>Verwaltungstätigkeit</a:t>
            </a:r>
            <a:r>
              <a:rPr lang="de-DE" sz="3700" dirty="0">
                <a:effectLst/>
                <a:latin typeface="Calibri" panose="020F0502020204030204" pitchFamily="34" charset="0"/>
                <a:ea typeface="Calibri" panose="020F0502020204030204" pitchFamily="34" charset="0"/>
                <a:cs typeface="Times New Roman" panose="02020603050405020304" pitchFamily="18" charset="0"/>
              </a:rPr>
              <a:t>, die Nachvollziehbarkeit der Verfahren seitens der Bürger; </a:t>
            </a:r>
            <a:endParaRPr lang="it-IT" sz="3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itchFamily="2" charset="2"/>
              <a:buChar char=""/>
            </a:pPr>
            <a:r>
              <a:rPr lang="de-DE" sz="3700" b="1" dirty="0">
                <a:effectLst/>
                <a:latin typeface="Calibri" panose="020F0502020204030204" pitchFamily="34" charset="0"/>
                <a:ea typeface="Calibri" panose="020F0502020204030204" pitchFamily="34" charset="0"/>
                <a:cs typeface="Times New Roman" panose="02020603050405020304" pitchFamily="18" charset="0"/>
              </a:rPr>
              <a:t>Überprüfbarkeit der internen </a:t>
            </a:r>
            <a:r>
              <a:rPr lang="de-DE" sz="3700" dirty="0">
                <a:effectLst/>
                <a:latin typeface="Calibri" panose="020F0502020204030204" pitchFamily="34" charset="0"/>
                <a:ea typeface="Calibri" panose="020F0502020204030204" pitchFamily="34" charset="0"/>
                <a:cs typeface="Times New Roman" panose="02020603050405020304" pitchFamily="18" charset="0"/>
              </a:rPr>
              <a:t>und </a:t>
            </a:r>
            <a:r>
              <a:rPr lang="de-DE" sz="3700" b="1" dirty="0">
                <a:effectLst/>
                <a:latin typeface="Calibri" panose="020F0502020204030204" pitchFamily="34" charset="0"/>
                <a:ea typeface="Calibri" panose="020F0502020204030204" pitchFamily="34" charset="0"/>
                <a:cs typeface="Times New Roman" panose="02020603050405020304" pitchFamily="18" charset="0"/>
              </a:rPr>
              <a:t>externen</a:t>
            </a:r>
            <a:r>
              <a:rPr lang="de-DE" sz="3700" dirty="0">
                <a:effectLst/>
                <a:latin typeface="Calibri" panose="020F0502020204030204" pitchFamily="34" charset="0"/>
                <a:ea typeface="Calibri" panose="020F0502020204030204" pitchFamily="34" charset="0"/>
                <a:cs typeface="Times New Roman" panose="02020603050405020304" pitchFamily="18" charset="0"/>
              </a:rPr>
              <a:t> </a:t>
            </a:r>
            <a:r>
              <a:rPr lang="de-DE" sz="3700" b="1" dirty="0">
                <a:effectLst/>
                <a:latin typeface="Calibri" panose="020F0502020204030204" pitchFamily="34" charset="0"/>
                <a:ea typeface="Calibri" panose="020F0502020204030204" pitchFamily="34" charset="0"/>
                <a:cs typeface="Times New Roman" panose="02020603050405020304" pitchFamily="18" charset="0"/>
              </a:rPr>
              <a:t>Führungspositionen</a:t>
            </a:r>
            <a:r>
              <a:rPr lang="de-DE" sz="3700" dirty="0">
                <a:effectLst/>
                <a:latin typeface="Calibri" panose="020F0502020204030204" pitchFamily="34" charset="0"/>
                <a:ea typeface="Calibri" panose="020F0502020204030204" pitchFamily="34" charset="0"/>
                <a:cs typeface="Times New Roman" panose="02020603050405020304" pitchFamily="18" charset="0"/>
              </a:rPr>
              <a:t>, als entscheidende Faktoren um die </a:t>
            </a:r>
            <a:r>
              <a:rPr lang="de-DE" sz="3700" b="1" dirty="0">
                <a:effectLst/>
                <a:latin typeface="Calibri" panose="020F0502020204030204" pitchFamily="34" charset="0"/>
                <a:ea typeface="Calibri" panose="020F0502020204030204" pitchFamily="34" charset="0"/>
                <a:cs typeface="Times New Roman" panose="02020603050405020304" pitchFamily="18" charset="0"/>
              </a:rPr>
              <a:t>Kontrolle und Rechtmäßigkeit des Verwaltungstätigkeit</a:t>
            </a:r>
            <a:r>
              <a:rPr lang="de-DE" sz="3700" dirty="0">
                <a:effectLst/>
                <a:latin typeface="Calibri" panose="020F0502020204030204" pitchFamily="34" charset="0"/>
                <a:ea typeface="Calibri" panose="020F0502020204030204" pitchFamily="34" charset="0"/>
                <a:cs typeface="Times New Roman" panose="02020603050405020304" pitchFamily="18" charset="0"/>
              </a:rPr>
              <a:t> zu fördern.</a:t>
            </a:r>
            <a:endParaRPr lang="it-IT" sz="3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de-DE" sz="3700" dirty="0">
                <a:effectLst/>
                <a:latin typeface="Calibri" panose="020F0502020204030204" pitchFamily="34" charset="0"/>
                <a:ea typeface="MS Mincho" panose="02020609040205080304" pitchFamily="49" charset="-128"/>
                <a:cs typeface="Times New Roman" panose="02020603050405020304" pitchFamily="18" charset="0"/>
              </a:rPr>
              <a:t>→ Es wurde </a:t>
            </a:r>
            <a:r>
              <a:rPr lang="de-DE" sz="3700" b="1" u="sng" dirty="0">
                <a:effectLst/>
                <a:latin typeface="Calibri" panose="020F0502020204030204" pitchFamily="34" charset="0"/>
                <a:ea typeface="MS Mincho" panose="02020609040205080304" pitchFamily="49" charset="-128"/>
                <a:cs typeface="Times New Roman" panose="02020603050405020304" pitchFamily="18" charset="0"/>
              </a:rPr>
              <a:t>die Plicht eingeführt Pläne zur Korruptionsbekämpfung</a:t>
            </a:r>
            <a:r>
              <a:rPr lang="de-DE" sz="3700" dirty="0">
                <a:effectLst/>
                <a:latin typeface="Calibri" panose="020F0502020204030204" pitchFamily="34" charset="0"/>
                <a:ea typeface="MS Mincho" panose="02020609040205080304" pitchFamily="49" charset="-128"/>
                <a:cs typeface="Times New Roman" panose="02020603050405020304" pitchFamily="18" charset="0"/>
              </a:rPr>
              <a:t> zu erstellen. </a:t>
            </a:r>
            <a:endParaRPr lang="it-IT" sz="37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pic>
        <p:nvPicPr>
          <p:cNvPr id="5" name="Immagine 4" descr="Paola_Severino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6984" y="555623"/>
            <a:ext cx="1615016" cy="1480431"/>
          </a:xfrm>
          <a:prstGeom prst="rect">
            <a:avLst/>
          </a:prstGeom>
        </p:spPr>
      </p:pic>
    </p:spTree>
    <p:extLst>
      <p:ext uri="{BB962C8B-B14F-4D97-AF65-F5344CB8AC3E}">
        <p14:creationId xmlns:p14="http://schemas.microsoft.com/office/powerpoint/2010/main" val="1111533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321" y="753228"/>
            <a:ext cx="9613861" cy="1080938"/>
          </a:xfrm>
        </p:spPr>
        <p:txBody>
          <a:bodyPr>
            <a:normAutofit/>
          </a:bodyPr>
          <a:lstStyle/>
          <a:p>
            <a:r>
              <a:rPr lang="it-IT" sz="4000" b="1" dirty="0"/>
              <a:t>DIE «MINI-REFORM» DES G. 69/2015</a:t>
            </a:r>
          </a:p>
        </p:txBody>
      </p:sp>
      <p:sp>
        <p:nvSpPr>
          <p:cNvPr id="3" name="Segnaposto contenuto 2"/>
          <p:cNvSpPr>
            <a:spLocks noGrp="1"/>
          </p:cNvSpPr>
          <p:nvPr>
            <p:ph idx="1"/>
          </p:nvPr>
        </p:nvSpPr>
        <p:spPr>
          <a:xfrm>
            <a:off x="680321" y="2336873"/>
            <a:ext cx="11013488" cy="4185162"/>
          </a:xfrm>
        </p:spPr>
        <p:txBody>
          <a:bodyPr>
            <a:normAutofit/>
          </a:bodyPr>
          <a:lstStyle/>
          <a:p>
            <a:pPr>
              <a:buFont typeface="Wingdings" charset="2"/>
              <a:buChar char="ü"/>
            </a:pPr>
            <a:r>
              <a:rPr lang="de-DE" sz="2800" dirty="0"/>
              <a:t>Sieht eine </a:t>
            </a:r>
            <a:r>
              <a:rPr lang="de-DE" sz="2800" b="1" dirty="0"/>
              <a:t>allgemeine Verschärfung </a:t>
            </a:r>
            <a:r>
              <a:rPr lang="de-DE" sz="2800" dirty="0"/>
              <a:t>der Strafen für Straftaten von Amtsträgern (Beamten) gegen die öffentliche Verwaltung vor (Art. 314, Art. 317, Art. 318, 319, 319-</a:t>
            </a:r>
            <a:r>
              <a:rPr lang="de-DE" sz="2800" i="1" dirty="0"/>
              <a:t>ter</a:t>
            </a:r>
            <a:r>
              <a:rPr lang="de-DE" sz="2800" dirty="0"/>
              <a:t>, Art. 319-</a:t>
            </a:r>
            <a:r>
              <a:rPr lang="de-DE" sz="2800" i="1" dirty="0"/>
              <a:t>quater</a:t>
            </a:r>
            <a:r>
              <a:rPr lang="de-DE" sz="2800" dirty="0"/>
              <a:t> StGB);</a:t>
            </a:r>
          </a:p>
          <a:p>
            <a:pPr>
              <a:buFont typeface="Wingdings" charset="2"/>
              <a:buChar char="ü"/>
            </a:pPr>
            <a:r>
              <a:rPr lang="de-DE" sz="2800" dirty="0"/>
              <a:t>Es wurde </a:t>
            </a:r>
            <a:r>
              <a:rPr lang="de-DE" sz="2800" b="1" dirty="0"/>
              <a:t>eine neuartige finanzielle Wiedergutmachung </a:t>
            </a:r>
            <a:r>
              <a:rPr lang="de-DE" sz="2800" dirty="0"/>
              <a:t>(Artikel 322-</a:t>
            </a:r>
            <a:r>
              <a:rPr lang="de-DE" sz="2800" i="1" dirty="0"/>
              <a:t>quater</a:t>
            </a:r>
            <a:r>
              <a:rPr lang="de-DE" sz="2800" dirty="0"/>
              <a:t> StGB) für die oben genannten Straftaten eingeführt, die in der </a:t>
            </a:r>
            <a:r>
              <a:rPr lang="de-DE" sz="2800" b="1" dirty="0"/>
              <a:t>Zahlung eines Betrags in Höhe der zu Unrecht erhaltenen Summe </a:t>
            </a:r>
            <a:r>
              <a:rPr lang="de-DE" sz="2800" dirty="0"/>
              <a:t>besteht;</a:t>
            </a:r>
          </a:p>
          <a:p>
            <a:pPr>
              <a:buFont typeface="Wingdings" charset="2"/>
              <a:buChar char="ü"/>
            </a:pPr>
            <a:r>
              <a:rPr lang="de-DE" sz="2800" dirty="0"/>
              <a:t>die </a:t>
            </a:r>
            <a:r>
              <a:rPr lang="de-DE" sz="2800" b="1" dirty="0"/>
              <a:t>finanzielle Wiedergutmachung </a:t>
            </a:r>
            <a:r>
              <a:rPr lang="de-DE" sz="2800" dirty="0"/>
              <a:t>ist notwendig, um </a:t>
            </a:r>
            <a:r>
              <a:rPr lang="de-DE" sz="2800" b="1" dirty="0"/>
              <a:t>die bedingte Strafaussetzung </a:t>
            </a:r>
            <a:r>
              <a:rPr lang="de-DE" sz="2800" dirty="0"/>
              <a:t>zu bekommen (Art. 165, Abs. 4, StGB)</a:t>
            </a:r>
          </a:p>
          <a:p>
            <a:pPr marL="0" indent="0">
              <a:buNone/>
            </a:pPr>
            <a:endParaRPr lang="it-IT" dirty="0"/>
          </a:p>
        </p:txBody>
      </p:sp>
      <p:pic>
        <p:nvPicPr>
          <p:cNvPr id="1026" name="Picture 2" descr="Inglese Miniminer Mini Cooper 3-D Olio Dipinto Su Tutti Metallo Tela Figura  Sale | eBay">
            <a:extLst>
              <a:ext uri="{FF2B5EF4-FFF2-40B4-BE49-F238E27FC236}">
                <a16:creationId xmlns:a16="http://schemas.microsoft.com/office/drawing/2014/main" id="{6D3EF218-E973-14D3-DB9F-B9C37D580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6075" y="449147"/>
            <a:ext cx="1965925" cy="168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5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321" y="753228"/>
            <a:ext cx="9613861" cy="1080938"/>
          </a:xfrm>
        </p:spPr>
        <p:txBody>
          <a:bodyPr>
            <a:normAutofit fontScale="90000"/>
          </a:bodyPr>
          <a:lstStyle/>
          <a:p>
            <a:r>
              <a:rPr lang="it-IT" sz="4000" b="1" dirty="0"/>
              <a:t>DIE «MINI-REFORM» DES G. 69/2015</a:t>
            </a:r>
            <a:br>
              <a:rPr lang="it-IT" sz="4000" b="1" dirty="0"/>
            </a:br>
            <a:r>
              <a:rPr lang="it-IT" sz="4000" b="1" i="1" dirty="0"/>
              <a:t>(</a:t>
            </a:r>
            <a:r>
              <a:rPr lang="it-IT" sz="4000" b="1" i="1" dirty="0" err="1"/>
              <a:t>Fortsetzung</a:t>
            </a:r>
            <a:r>
              <a:rPr lang="it-IT" sz="4000" b="1" i="1" dirty="0"/>
              <a:t>)</a:t>
            </a:r>
          </a:p>
        </p:txBody>
      </p:sp>
      <p:sp>
        <p:nvSpPr>
          <p:cNvPr id="3" name="Segnaposto contenuto 2"/>
          <p:cNvSpPr>
            <a:spLocks noGrp="1"/>
          </p:cNvSpPr>
          <p:nvPr>
            <p:ph idx="1"/>
          </p:nvPr>
        </p:nvSpPr>
        <p:spPr>
          <a:xfrm>
            <a:off x="290706" y="2223691"/>
            <a:ext cx="11308479" cy="4185162"/>
          </a:xfrm>
        </p:spPr>
        <p:txBody>
          <a:bodyPr>
            <a:normAutofit/>
          </a:bodyPr>
          <a:lstStyle/>
          <a:p>
            <a:pPr marL="0" indent="0" algn="just">
              <a:lnSpc>
                <a:spcPct val="115000"/>
              </a:lnSpc>
              <a:spcAft>
                <a:spcPts val="1000"/>
              </a:spcAft>
              <a:buNone/>
            </a:pPr>
            <a:endParaRPr lang="de-DE" sz="800" i="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sz="2800" i="1" dirty="0">
                <a:effectLst/>
                <a:latin typeface="Calibri" panose="020F0502020204030204" pitchFamily="34" charset="0"/>
                <a:ea typeface="MS Mincho" panose="02020609040205080304" pitchFamily="49" charset="-128"/>
                <a:cs typeface="Times New Roman" panose="02020603050405020304" pitchFamily="18" charset="0"/>
              </a:rPr>
              <a:t>Im Art. 323-</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bis</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 Abs. 2, StGB wurde der </a:t>
            </a:r>
            <a:r>
              <a:rPr lang="de-DE" sz="2800" b="1" i="1" dirty="0">
                <a:effectLst/>
                <a:latin typeface="Calibri" panose="020F0502020204030204" pitchFamily="34" charset="0"/>
                <a:ea typeface="MS Mincho" panose="02020609040205080304" pitchFamily="49" charset="-128"/>
                <a:cs typeface="Times New Roman" panose="02020603050405020304" pitchFamily="18" charset="0"/>
              </a:rPr>
              <a:t>neue mildernde Umstand der „Zusammenarbeit“ </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(Strafmilderung von einem Drittel bis zwei Drittel - besonderer Effekt) </a:t>
            </a:r>
            <a:r>
              <a:rPr lang="de-DE" sz="2800" b="1" i="1" dirty="0">
                <a:effectLst/>
                <a:latin typeface="Calibri" panose="020F0502020204030204" pitchFamily="34" charset="0"/>
                <a:ea typeface="MS Mincho" panose="02020609040205080304" pitchFamily="49" charset="-128"/>
                <a:cs typeface="Times New Roman" panose="02020603050405020304" pitchFamily="18" charset="0"/>
              </a:rPr>
              <a:t>für denjenigen eingeführt, der mitgewirkt hat, dass die Straftat keine weiteren Folgen nach sich zieht, dass Beweise der Straftaten und die Identifizierung der anderen Täter gesichert oder dass Geldbeträge oder andere übertragene Nützlichkeiten sichergestellt werden</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a:t>
            </a:r>
            <a:endParaRPr lang="it-IT" sz="2800" i="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pic>
        <p:nvPicPr>
          <p:cNvPr id="1026" name="Picture 2" descr="Inglese Miniminer Mini Cooper 3-D Olio Dipinto Su Tutti Metallo Tela Figura  Sale | eBay">
            <a:extLst>
              <a:ext uri="{FF2B5EF4-FFF2-40B4-BE49-F238E27FC236}">
                <a16:creationId xmlns:a16="http://schemas.microsoft.com/office/drawing/2014/main" id="{6D3EF218-E973-14D3-DB9F-B9C37D580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6075" y="449147"/>
            <a:ext cx="1965925" cy="168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9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321" y="753228"/>
            <a:ext cx="9613861" cy="1080938"/>
          </a:xfrm>
        </p:spPr>
        <p:txBody>
          <a:bodyPr>
            <a:normAutofit fontScale="90000"/>
          </a:bodyPr>
          <a:lstStyle/>
          <a:p>
            <a:r>
              <a:rPr lang="it-IT" sz="4000" b="1" dirty="0"/>
              <a:t>DIE «MINI-REFORM» DES G. 69/2015</a:t>
            </a:r>
            <a:br>
              <a:rPr lang="it-IT" sz="4000" b="1" dirty="0"/>
            </a:br>
            <a:r>
              <a:rPr lang="it-IT" sz="4000" b="1" i="1" dirty="0"/>
              <a:t>(</a:t>
            </a:r>
            <a:r>
              <a:rPr lang="it-IT" sz="4000" b="1" i="1" dirty="0" err="1"/>
              <a:t>Fortsetzung</a:t>
            </a:r>
            <a:r>
              <a:rPr lang="it-IT" sz="4000" b="1" i="1" dirty="0"/>
              <a:t>)</a:t>
            </a:r>
          </a:p>
        </p:txBody>
      </p:sp>
      <p:sp>
        <p:nvSpPr>
          <p:cNvPr id="3" name="Segnaposto contenuto 2"/>
          <p:cNvSpPr>
            <a:spLocks noGrp="1"/>
          </p:cNvSpPr>
          <p:nvPr>
            <p:ph idx="1"/>
          </p:nvPr>
        </p:nvSpPr>
        <p:spPr>
          <a:xfrm>
            <a:off x="279400" y="2336873"/>
            <a:ext cx="11785599" cy="4185162"/>
          </a:xfrm>
        </p:spPr>
        <p:txBody>
          <a:bodyPr>
            <a:normAutofit/>
          </a:bodyPr>
          <a:lstStyle/>
          <a:p>
            <a:pPr marL="0" indent="0">
              <a:buNone/>
            </a:pPr>
            <a:endParaRPr lang="de-DE" sz="3200" i="1" dirty="0"/>
          </a:p>
          <a:p>
            <a:pPr marL="0" indent="0">
              <a:buNone/>
            </a:pPr>
            <a:r>
              <a:rPr lang="de-DE" sz="3200" i="1" dirty="0"/>
              <a:t>Auf verfahrensrechtlicher Ebene hat sie die „</a:t>
            </a:r>
            <a:r>
              <a:rPr lang="de-DE" sz="3200" b="1" i="1" dirty="0"/>
              <a:t>Strafzumessungsvereinbarung</a:t>
            </a:r>
            <a:r>
              <a:rPr lang="de-DE" sz="3200" i="1" dirty="0"/>
              <a:t>“ (neuer Abs. 1-</a:t>
            </a:r>
            <a:r>
              <a:rPr lang="de-DE" sz="3200" dirty="0"/>
              <a:t>ter</a:t>
            </a:r>
            <a:r>
              <a:rPr lang="de-DE" sz="3200" i="1" dirty="0"/>
              <a:t> des Art. 444 StPO) für die in den Artikeln 314, 317, 318, 319, 319-</a:t>
            </a:r>
            <a:r>
              <a:rPr lang="de-DE" sz="3200" dirty="0"/>
              <a:t>ter</a:t>
            </a:r>
            <a:r>
              <a:rPr lang="de-DE" sz="3200" i="1" dirty="0"/>
              <a:t>, 319-</a:t>
            </a:r>
            <a:r>
              <a:rPr lang="de-DE" sz="3200" dirty="0"/>
              <a:t>quater</a:t>
            </a:r>
            <a:r>
              <a:rPr lang="de-DE" sz="3200" i="1" dirty="0"/>
              <a:t> und 322-</a:t>
            </a:r>
            <a:r>
              <a:rPr lang="de-DE" sz="3200" dirty="0"/>
              <a:t>bis</a:t>
            </a:r>
            <a:r>
              <a:rPr lang="de-DE" sz="3200" i="1" dirty="0"/>
              <a:t> StGB genannten Straftaten von der </a:t>
            </a:r>
            <a:r>
              <a:rPr lang="de-DE" sz="3200" b="1" i="1" dirty="0"/>
              <a:t>vollständigen Rückerstattung des Preises (Lohnes - </a:t>
            </a:r>
            <a:r>
              <a:rPr lang="de-DE" sz="3200" b="1" dirty="0" err="1"/>
              <a:t>prezzo</a:t>
            </a:r>
            <a:r>
              <a:rPr lang="de-DE" sz="3200" b="1" i="1" dirty="0"/>
              <a:t>) oder Gewinns (Ertrages - </a:t>
            </a:r>
            <a:r>
              <a:rPr lang="de-DE" sz="3200" b="1" dirty="0" err="1"/>
              <a:t>profitto</a:t>
            </a:r>
            <a:r>
              <a:rPr lang="de-DE" sz="3200" b="1" i="1" dirty="0"/>
              <a:t>) </a:t>
            </a:r>
            <a:r>
              <a:rPr lang="de-DE" sz="3200" i="1" dirty="0"/>
              <a:t>der Straftat abhängig gemacht.</a:t>
            </a:r>
          </a:p>
        </p:txBody>
      </p:sp>
      <p:pic>
        <p:nvPicPr>
          <p:cNvPr id="1026" name="Picture 2" descr="Inglese Miniminer Mini Cooper 3-D Olio Dipinto Su Tutti Metallo Tela Figura  Sale | eBay">
            <a:extLst>
              <a:ext uri="{FF2B5EF4-FFF2-40B4-BE49-F238E27FC236}">
                <a16:creationId xmlns:a16="http://schemas.microsoft.com/office/drawing/2014/main" id="{6D3EF218-E973-14D3-DB9F-B9C37D580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6075" y="449147"/>
            <a:ext cx="1965925" cy="168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9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53228"/>
            <a:ext cx="10294182" cy="1080938"/>
          </a:xfrm>
        </p:spPr>
        <p:txBody>
          <a:bodyPr>
            <a:normAutofit/>
          </a:bodyPr>
          <a:lstStyle/>
          <a:p>
            <a:r>
              <a:rPr lang="it-IT" sz="4000" b="1" dirty="0"/>
              <a:t>DAS GESETZ «</a:t>
            </a:r>
            <a:r>
              <a:rPr lang="it-IT" sz="4000" b="1" i="1" dirty="0"/>
              <a:t>SPAZZACORROTTI</a:t>
            </a:r>
            <a:r>
              <a:rPr lang="it-IT" sz="4000" b="1" dirty="0"/>
              <a:t>» (2019)</a:t>
            </a:r>
          </a:p>
        </p:txBody>
      </p:sp>
      <p:sp>
        <p:nvSpPr>
          <p:cNvPr id="6" name="Segnaposto contenuto 5"/>
          <p:cNvSpPr>
            <a:spLocks noGrp="1"/>
          </p:cNvSpPr>
          <p:nvPr>
            <p:ph idx="1"/>
          </p:nvPr>
        </p:nvSpPr>
        <p:spPr>
          <a:xfrm>
            <a:off x="114300" y="2336873"/>
            <a:ext cx="12077699" cy="4362402"/>
          </a:xfrm>
        </p:spPr>
        <p:txBody>
          <a:bodyPr>
            <a:normAutofit/>
          </a:bodyPr>
          <a:lstStyle/>
          <a:p>
            <a:pPr lvl="0">
              <a:lnSpc>
                <a:spcPct val="115000"/>
              </a:lnSpc>
            </a:pPr>
            <a:r>
              <a:rPr lang="de-DE" sz="2500" dirty="0">
                <a:effectLst/>
                <a:latin typeface="Calibri" panose="020F0502020204030204" pitchFamily="34" charset="0"/>
                <a:ea typeface="Calibri" panose="020F0502020204030204" pitchFamily="34" charset="0"/>
                <a:cs typeface="Times New Roman" panose="02020603050405020304" pitchFamily="18" charset="0"/>
              </a:rPr>
              <a:t>Art. 317-</a:t>
            </a:r>
            <a:r>
              <a:rPr lang="de-DE" sz="2500" i="1" dirty="0">
                <a:effectLst/>
                <a:latin typeface="Calibri" panose="020F0502020204030204" pitchFamily="34" charset="0"/>
                <a:ea typeface="Calibri" panose="020F0502020204030204" pitchFamily="34" charset="0"/>
                <a:cs typeface="Times New Roman" panose="02020603050405020304" pitchFamily="18" charset="0"/>
              </a:rPr>
              <a:t>bis</a:t>
            </a:r>
            <a:r>
              <a:rPr lang="de-DE" sz="2500" dirty="0">
                <a:effectLst/>
                <a:latin typeface="Calibri" panose="020F0502020204030204" pitchFamily="34" charset="0"/>
                <a:ea typeface="Calibri" panose="020F0502020204030204" pitchFamily="34" charset="0"/>
                <a:cs typeface="Times New Roman" panose="02020603050405020304" pitchFamily="18" charset="0"/>
              </a:rPr>
              <a:t> StGB: lebenslanges Verbot der Bekleidung öffentlicher Ämter bei einigen schwereren Straftaten (Art. 314, 317, 318, 319, usw.) - so genanntes „DASPO“ (Verbot des Zugangs zu Sportveranstaltungen) auf Lebenszeit für korrupte Personen;</a:t>
            </a:r>
            <a:endParaRPr lang="it-IT" sz="25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de-DE" sz="2500" dirty="0">
                <a:effectLst/>
                <a:latin typeface="Calibri" panose="020F0502020204030204" pitchFamily="34" charset="0"/>
                <a:ea typeface="Calibri" panose="020F0502020204030204" pitchFamily="34" charset="0"/>
                <a:cs typeface="Times New Roman" panose="02020603050405020304" pitchFamily="18" charset="0"/>
              </a:rPr>
              <a:t>Verschärfung des Strafausmaßes (Art. 318);</a:t>
            </a:r>
            <a:endParaRPr lang="it-IT" sz="25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de-DE" sz="2500" dirty="0">
                <a:effectLst/>
                <a:latin typeface="Calibri" panose="020F0502020204030204" pitchFamily="34" charset="0"/>
                <a:ea typeface="Calibri" panose="020F0502020204030204" pitchFamily="34" charset="0"/>
                <a:cs typeface="Times New Roman" panose="02020603050405020304" pitchFamily="18" charset="0"/>
              </a:rPr>
              <a:t>Einführung eines Strafausschließungsgrundes der Zusammenarbeit - „</a:t>
            </a:r>
            <a:r>
              <a:rPr lang="de-DE" sz="2500" i="1" dirty="0" err="1">
                <a:effectLst/>
                <a:latin typeface="Calibri" panose="020F0502020204030204" pitchFamily="34" charset="0"/>
                <a:ea typeface="Calibri" panose="020F0502020204030204" pitchFamily="34" charset="0"/>
                <a:cs typeface="Times New Roman" panose="02020603050405020304" pitchFamily="18" charset="0"/>
              </a:rPr>
              <a:t>pentitismo</a:t>
            </a:r>
            <a:r>
              <a:rPr lang="de-DE" sz="2500" dirty="0">
                <a:effectLst/>
                <a:latin typeface="Calibri" panose="020F0502020204030204" pitchFamily="34" charset="0"/>
                <a:ea typeface="Calibri" panose="020F0502020204030204" pitchFamily="34" charset="0"/>
                <a:cs typeface="Times New Roman" panose="02020603050405020304" pitchFamily="18" charset="0"/>
              </a:rPr>
              <a:t>“ (Kooperation) (Art. 323-</a:t>
            </a:r>
            <a:r>
              <a:rPr lang="de-DE" sz="2500" i="1" dirty="0">
                <a:effectLst/>
                <a:latin typeface="Calibri" panose="020F0502020204030204" pitchFamily="34" charset="0"/>
                <a:ea typeface="Calibri" panose="020F0502020204030204" pitchFamily="34" charset="0"/>
                <a:cs typeface="Times New Roman" panose="02020603050405020304" pitchFamily="18" charset="0"/>
              </a:rPr>
              <a:t>ter</a:t>
            </a:r>
            <a:r>
              <a:rPr lang="de-DE" sz="2500" dirty="0">
                <a:effectLst/>
                <a:latin typeface="Calibri" panose="020F0502020204030204" pitchFamily="34" charset="0"/>
                <a:ea typeface="Calibri" panose="020F0502020204030204" pitchFamily="34" charset="0"/>
                <a:cs typeface="Times New Roman" panose="02020603050405020304" pitchFamily="18" charset="0"/>
              </a:rPr>
              <a:t>);</a:t>
            </a:r>
            <a:endParaRPr lang="it-IT" sz="25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pPr>
            <a:r>
              <a:rPr lang="de-DE" sz="2500" dirty="0">
                <a:effectLst/>
                <a:latin typeface="Calibri" panose="020F0502020204030204" pitchFamily="34" charset="0"/>
                <a:ea typeface="Calibri" panose="020F0502020204030204" pitchFamily="34" charset="0"/>
                <a:cs typeface="Times New Roman" panose="02020603050405020304" pitchFamily="18" charset="0"/>
              </a:rPr>
              <a:t>Änderungen im Bereich des Strafvollzugs (Art. 4-</a:t>
            </a:r>
            <a:r>
              <a:rPr lang="de-DE" sz="2500" i="1" dirty="0">
                <a:effectLst/>
                <a:latin typeface="Calibri" panose="020F0502020204030204" pitchFamily="34" charset="0"/>
                <a:ea typeface="Calibri" panose="020F0502020204030204" pitchFamily="34" charset="0"/>
                <a:cs typeface="Times New Roman" panose="02020603050405020304" pitchFamily="18" charset="0"/>
              </a:rPr>
              <a:t>bis</a:t>
            </a:r>
            <a:r>
              <a:rPr lang="de-DE" sz="2500" dirty="0">
                <a:effectLst/>
                <a:latin typeface="Calibri" panose="020F0502020204030204" pitchFamily="34" charset="0"/>
                <a:ea typeface="Calibri" panose="020F0502020204030204" pitchFamily="34" charset="0"/>
                <a:cs typeface="Times New Roman" panose="02020603050405020304" pitchFamily="18" charset="0"/>
              </a:rPr>
              <a:t> Gesetz 354/1975);</a:t>
            </a:r>
            <a:endParaRPr lang="it-IT" sz="25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de-DE" sz="2500" dirty="0">
                <a:effectLst/>
                <a:latin typeface="Calibri" panose="020F0502020204030204" pitchFamily="34" charset="0"/>
                <a:ea typeface="Calibri" panose="020F0502020204030204" pitchFamily="34" charset="0"/>
                <a:cs typeface="Times New Roman" panose="02020603050405020304" pitchFamily="18" charset="0"/>
              </a:rPr>
              <a:t>Änderungen der Verjährungsfristen (Art. 159, Abs. 2, StGB)</a:t>
            </a:r>
            <a:endParaRPr lang="it-IT" sz="2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Segnaposto contenuto 4" descr="topolino_apprendista_stregone.jpg"/>
          <p:cNvPicPr>
            <a:picLocks noChangeAspect="1"/>
          </p:cNvPicPr>
          <p:nvPr/>
        </p:nvPicPr>
        <p:blipFill>
          <a:blip r:embed="rId2">
            <a:extLst>
              <a:ext uri="{28A0092B-C50C-407E-A947-70E740481C1C}">
                <a14:useLocalDpi xmlns:a14="http://schemas.microsoft.com/office/drawing/2010/main" val="0"/>
              </a:ext>
            </a:extLst>
          </a:blip>
          <a:srcRect l="-75360" r="-75360"/>
          <a:stretch>
            <a:fillRect/>
          </a:stretch>
        </p:blipFill>
        <p:spPr>
          <a:xfrm>
            <a:off x="8178799" y="357021"/>
            <a:ext cx="5715001" cy="1873352"/>
          </a:xfrm>
          <a:prstGeom prst="rect">
            <a:avLst/>
          </a:prstGeom>
        </p:spPr>
      </p:pic>
    </p:spTree>
    <p:extLst>
      <p:ext uri="{BB962C8B-B14F-4D97-AF65-F5344CB8AC3E}">
        <p14:creationId xmlns:p14="http://schemas.microsoft.com/office/powerpoint/2010/main" val="60162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DIE </a:t>
            </a:r>
            <a:r>
              <a:rPr lang="it-IT" b="1" u="sng" dirty="0"/>
              <a:t>REFORMEN</a:t>
            </a:r>
            <a:r>
              <a:rPr lang="it-IT" dirty="0"/>
              <a:t> VON </a:t>
            </a:r>
            <a:r>
              <a:rPr lang="it-IT" b="1" u="sng" dirty="0"/>
              <a:t>2012</a:t>
            </a:r>
            <a:r>
              <a:rPr lang="it-IT" b="1" dirty="0"/>
              <a:t>, </a:t>
            </a:r>
            <a:r>
              <a:rPr lang="it-IT" b="1" u="sng" dirty="0"/>
              <a:t>2015</a:t>
            </a:r>
            <a:r>
              <a:rPr lang="it-IT" b="1" dirty="0"/>
              <a:t> UND </a:t>
            </a:r>
            <a:r>
              <a:rPr lang="it-IT" b="1" u="sng" dirty="0"/>
              <a:t>2019</a:t>
            </a:r>
            <a:r>
              <a:rPr lang="it-IT" dirty="0"/>
              <a:t> </a:t>
            </a:r>
            <a:br>
              <a:rPr lang="it-IT" dirty="0"/>
            </a:br>
            <a:endParaRPr lang="it-IT" dirty="0"/>
          </a:p>
        </p:txBody>
      </p:sp>
      <p:sp>
        <p:nvSpPr>
          <p:cNvPr id="3" name="Segnaposto contenuto 2"/>
          <p:cNvSpPr>
            <a:spLocks noGrp="1"/>
          </p:cNvSpPr>
          <p:nvPr>
            <p:ph idx="1"/>
          </p:nvPr>
        </p:nvSpPr>
        <p:spPr>
          <a:xfrm>
            <a:off x="0" y="2014162"/>
            <a:ext cx="12191999" cy="4843838"/>
          </a:xfrm>
        </p:spPr>
        <p:txBody>
          <a:bodyPr>
            <a:noAutofit/>
          </a:bodyPr>
          <a:lstStyle/>
          <a:p>
            <a:pPr lvl="0">
              <a:lnSpc>
                <a:spcPct val="115000"/>
              </a:lnSpc>
            </a:pPr>
            <a:r>
              <a:rPr lang="de-DE" sz="2800" dirty="0">
                <a:effectLst/>
                <a:latin typeface="Calibri" panose="020F0502020204030204" pitchFamily="34" charset="0"/>
                <a:ea typeface="Calibri" panose="020F0502020204030204" pitchFamily="34" charset="0"/>
                <a:cs typeface="Times New Roman" panose="02020603050405020304" pitchFamily="18" charset="0"/>
              </a:rPr>
              <a:t>Die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Anhebung</a:t>
            </a:r>
            <a:r>
              <a:rPr lang="de-DE" sz="2800" dirty="0">
                <a:effectLst/>
                <a:latin typeface="Calibri" panose="020F0502020204030204" pitchFamily="34" charset="0"/>
                <a:ea typeface="Calibri" panose="020F0502020204030204" pitchFamily="34" charset="0"/>
                <a:cs typeface="Times New Roman" panose="02020603050405020304" pitchFamily="18" charset="0"/>
              </a:rPr>
              <a:t>, für viele Straftaten,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der Mindeststrafe auf vier oder sechs Jahre Freiheitsstrafe</a:t>
            </a:r>
            <a:r>
              <a:rPr lang="de-DE" sz="2800" dirty="0">
                <a:effectLst/>
                <a:latin typeface="Calibri" panose="020F0502020204030204" pitchFamily="34" charset="0"/>
                <a:ea typeface="Calibri" panose="020F0502020204030204" pitchFamily="34" charset="0"/>
                <a:cs typeface="Times New Roman" panose="02020603050405020304" pitchFamily="18" charset="0"/>
              </a:rPr>
              <a:t> bedeutet, dass - um eine Strafe im Rahmen der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bedingten Strafaussetzung</a:t>
            </a:r>
            <a:r>
              <a:rPr lang="de-DE" sz="2800" dirty="0">
                <a:effectLst/>
                <a:latin typeface="Calibri" panose="020F0502020204030204" pitchFamily="34" charset="0"/>
                <a:ea typeface="Calibri" panose="020F0502020204030204" pitchFamily="34" charset="0"/>
                <a:cs typeface="Times New Roman" panose="02020603050405020304" pitchFamily="18" charset="0"/>
              </a:rPr>
              <a:t> zu erreichen -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zwei mildernde Umstände anerkannt werden müssen </a:t>
            </a:r>
            <a:r>
              <a:rPr lang="de-DE" sz="2800" dirty="0">
                <a:effectLst/>
                <a:latin typeface="Calibri" panose="020F0502020204030204" pitchFamily="34" charset="0"/>
                <a:ea typeface="Calibri" panose="020F0502020204030204" pitchFamily="34" charset="0"/>
                <a:cs typeface="Times New Roman" panose="02020603050405020304" pitchFamily="18" charset="0"/>
              </a:rPr>
              <a:t>oder alternativ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ein mildernder Umstand und die Herabsetzung in Folge eines alternativen Verfahrens </a:t>
            </a:r>
            <a:r>
              <a:rPr lang="de-DE" sz="2800" dirty="0">
                <a:effectLst/>
                <a:latin typeface="Calibri" panose="020F0502020204030204" pitchFamily="34" charset="0"/>
                <a:ea typeface="Calibri" panose="020F0502020204030204" pitchFamily="34" charset="0"/>
                <a:cs typeface="Times New Roman" panose="02020603050405020304" pitchFamily="18" charset="0"/>
              </a:rPr>
              <a:t>(Strafzumessungsvereinbarung - siehe jedoch unten - oder verkürztes Verfahren);</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de-DE" sz="2800" b="1" i="1" dirty="0">
                <a:effectLst/>
                <a:latin typeface="Calibri" panose="020F0502020204030204" pitchFamily="34" charset="0"/>
                <a:ea typeface="Calibri" panose="020F0502020204030204" pitchFamily="34" charset="0"/>
                <a:cs typeface="Times New Roman" panose="02020603050405020304" pitchFamily="18" charset="0"/>
              </a:rPr>
              <a:t>Condicio sine qua non</a:t>
            </a:r>
            <a:r>
              <a:rPr lang="de-DE" sz="2800" b="1" dirty="0">
                <a:effectLst/>
                <a:latin typeface="Calibri" panose="020F0502020204030204" pitchFamily="34" charset="0"/>
                <a:ea typeface="Calibri" panose="020F0502020204030204" pitchFamily="34" charset="0"/>
                <a:cs typeface="Times New Roman" panose="02020603050405020304" pitchFamily="18" charset="0"/>
              </a:rPr>
              <a:t> für die Strafzumessungsvereinbarung die vollständige Rückerstattung des Preises (Lohnes) oder Gewinns (Ertrages) der Straftat</a:t>
            </a:r>
            <a:r>
              <a:rPr lang="de-DE" sz="2800" dirty="0">
                <a:effectLst/>
                <a:latin typeface="Calibri" panose="020F0502020204030204" pitchFamily="34" charset="0"/>
                <a:ea typeface="Calibri" panose="020F0502020204030204" pitchFamily="34" charset="0"/>
                <a:cs typeface="Times New Roman" panose="02020603050405020304" pitchFamily="18" charset="0"/>
              </a:rPr>
              <a:t>;</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buNone/>
            </a:pPr>
            <a:endParaRPr lang="it-IT"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sz="2200" dirty="0"/>
          </a:p>
        </p:txBody>
      </p:sp>
      <p:pic>
        <p:nvPicPr>
          <p:cNvPr id="4" name="Immagine 3" descr="arresto-per-corruzione-in-dena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202" y="613007"/>
            <a:ext cx="1877798" cy="1361332"/>
          </a:xfrm>
          <a:prstGeom prst="rect">
            <a:avLst/>
          </a:prstGeom>
        </p:spPr>
      </p:pic>
    </p:spTree>
    <p:extLst>
      <p:ext uri="{BB962C8B-B14F-4D97-AF65-F5344CB8AC3E}">
        <p14:creationId xmlns:p14="http://schemas.microsoft.com/office/powerpoint/2010/main" val="1577390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DIE </a:t>
            </a:r>
            <a:r>
              <a:rPr lang="it-IT" b="1" u="sng" dirty="0"/>
              <a:t>REFORMEN</a:t>
            </a:r>
            <a:r>
              <a:rPr lang="it-IT" dirty="0"/>
              <a:t> VON </a:t>
            </a:r>
            <a:r>
              <a:rPr lang="it-IT" b="1" u="sng" dirty="0"/>
              <a:t>2012</a:t>
            </a:r>
            <a:r>
              <a:rPr lang="it-IT" b="1" dirty="0"/>
              <a:t>, </a:t>
            </a:r>
            <a:r>
              <a:rPr lang="it-IT" b="1" u="sng" dirty="0"/>
              <a:t>2015</a:t>
            </a:r>
            <a:r>
              <a:rPr lang="it-IT" b="1" dirty="0"/>
              <a:t> UND </a:t>
            </a:r>
            <a:r>
              <a:rPr lang="it-IT" b="1" u="sng" dirty="0"/>
              <a:t>2019</a:t>
            </a:r>
            <a:r>
              <a:rPr lang="it-IT" dirty="0"/>
              <a:t> </a:t>
            </a:r>
            <a:br>
              <a:rPr lang="it-IT" dirty="0"/>
            </a:br>
            <a:endParaRPr lang="it-IT" dirty="0"/>
          </a:p>
        </p:txBody>
      </p:sp>
      <p:sp>
        <p:nvSpPr>
          <p:cNvPr id="3" name="Segnaposto contenuto 2"/>
          <p:cNvSpPr>
            <a:spLocks noGrp="1"/>
          </p:cNvSpPr>
          <p:nvPr>
            <p:ph idx="1"/>
          </p:nvPr>
        </p:nvSpPr>
        <p:spPr>
          <a:xfrm>
            <a:off x="0" y="2014162"/>
            <a:ext cx="12191999" cy="4843838"/>
          </a:xfrm>
        </p:spPr>
        <p:txBody>
          <a:bodyPr>
            <a:noAutofit/>
          </a:bodyPr>
          <a:lstStyle/>
          <a:p>
            <a:pPr lvl="0" algn="just">
              <a:lnSpc>
                <a:spcPct val="115000"/>
              </a:lnSpc>
            </a:pPr>
            <a:r>
              <a:rPr lang="de-DE" sz="2800" dirty="0">
                <a:effectLst/>
                <a:latin typeface="Calibri" panose="020F0502020204030204" pitchFamily="34" charset="0"/>
                <a:ea typeface="Calibri" panose="020F0502020204030204" pitchFamily="34" charset="0"/>
                <a:cs typeface="Times New Roman" panose="02020603050405020304" pitchFamily="18" charset="0"/>
              </a:rPr>
              <a:t>Erforderlich für die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bedingte Strafaussetzung </a:t>
            </a:r>
            <a:r>
              <a:rPr lang="de-DE" sz="2800" dirty="0">
                <a:effectLst/>
                <a:latin typeface="Calibri" panose="020F0502020204030204" pitchFamily="34" charset="0"/>
                <a:ea typeface="Calibri" panose="020F0502020204030204" pitchFamily="34" charset="0"/>
                <a:cs typeface="Times New Roman" panose="02020603050405020304" pitchFamily="18" charset="0"/>
              </a:rPr>
              <a:t>ist die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finanzielle Wiedergutmachung </a:t>
            </a:r>
            <a:r>
              <a:rPr lang="de-DE" sz="2800" i="1" dirty="0">
                <a:effectLst/>
                <a:latin typeface="Calibri" panose="020F0502020204030204" pitchFamily="34" charset="0"/>
                <a:ea typeface="Calibri" panose="020F0502020204030204" pitchFamily="34" charset="0"/>
                <a:cs typeface="Times New Roman" panose="02020603050405020304" pitchFamily="18" charset="0"/>
              </a:rPr>
              <a:t>(</a:t>
            </a:r>
            <a:r>
              <a:rPr lang="de-DE" sz="2800" i="1" dirty="0" err="1">
                <a:effectLst/>
                <a:latin typeface="Calibri" panose="020F0502020204030204" pitchFamily="34" charset="0"/>
                <a:ea typeface="Calibri" panose="020F0502020204030204" pitchFamily="34" charset="0"/>
                <a:cs typeface="Times New Roman" panose="02020603050405020304" pitchFamily="18" charset="0"/>
              </a:rPr>
              <a:t>riparazione</a:t>
            </a:r>
            <a:r>
              <a:rPr lang="de-DE" sz="2800" i="1" dirty="0">
                <a:effectLst/>
                <a:latin typeface="Calibri" panose="020F0502020204030204" pitchFamily="34" charset="0"/>
                <a:ea typeface="Calibri" panose="020F0502020204030204" pitchFamily="34" charset="0"/>
                <a:cs typeface="Times New Roman" panose="02020603050405020304" pitchFamily="18" charset="0"/>
              </a:rPr>
              <a:t> </a:t>
            </a:r>
            <a:r>
              <a:rPr lang="de-DE" sz="2800" i="1" dirty="0" err="1">
                <a:effectLst/>
                <a:latin typeface="Calibri" panose="020F0502020204030204" pitchFamily="34" charset="0"/>
                <a:ea typeface="Calibri" panose="020F0502020204030204" pitchFamily="34" charset="0"/>
                <a:cs typeface="Times New Roman" panose="02020603050405020304" pitchFamily="18" charset="0"/>
              </a:rPr>
              <a:t>pecuniaria</a:t>
            </a:r>
            <a:r>
              <a:rPr lang="de-DE" sz="2800" i="1" dirty="0">
                <a:effectLst/>
                <a:latin typeface="Calibri" panose="020F0502020204030204" pitchFamily="34" charset="0"/>
                <a:ea typeface="Calibri" panose="020F0502020204030204" pitchFamily="34" charset="0"/>
                <a:cs typeface="Times New Roman" panose="02020603050405020304" pitchFamily="18" charset="0"/>
              </a:rPr>
              <a:t>),</a:t>
            </a:r>
            <a:r>
              <a:rPr lang="de-DE" sz="2800" dirty="0">
                <a:effectLst/>
                <a:latin typeface="Calibri" panose="020F0502020204030204" pitchFamily="34" charset="0"/>
                <a:ea typeface="Calibri" panose="020F0502020204030204" pitchFamily="34" charset="0"/>
                <a:cs typeface="Times New Roman" panose="02020603050405020304" pitchFamily="18" charset="0"/>
              </a:rPr>
              <a:t> gemäß </a:t>
            </a:r>
            <a:r>
              <a:rPr lang="de-DE" sz="2800" b="1" dirty="0">
                <a:effectLst/>
                <a:latin typeface="Calibri" panose="020F0502020204030204" pitchFamily="34" charset="0"/>
                <a:ea typeface="Calibri" panose="020F0502020204030204" pitchFamily="34" charset="0"/>
                <a:cs typeface="Times New Roman" panose="02020603050405020304" pitchFamily="18" charset="0"/>
              </a:rPr>
              <a:t>Art. 322-</a:t>
            </a:r>
            <a:r>
              <a:rPr lang="de-DE" sz="2800" b="1" i="1" dirty="0">
                <a:effectLst/>
                <a:latin typeface="Calibri" panose="020F0502020204030204" pitchFamily="34" charset="0"/>
                <a:ea typeface="Calibri" panose="020F0502020204030204" pitchFamily="34" charset="0"/>
                <a:cs typeface="Times New Roman" panose="02020603050405020304" pitchFamily="18" charset="0"/>
              </a:rPr>
              <a:t>quater</a:t>
            </a:r>
            <a:r>
              <a:rPr lang="de-DE" sz="2800" b="1" dirty="0">
                <a:effectLst/>
                <a:latin typeface="Calibri" panose="020F0502020204030204" pitchFamily="34" charset="0"/>
                <a:ea typeface="Calibri" panose="020F0502020204030204" pitchFamily="34" charset="0"/>
                <a:cs typeface="Times New Roman" panose="02020603050405020304" pitchFamily="18" charset="0"/>
              </a:rPr>
              <a:t> StGB</a:t>
            </a:r>
            <a:r>
              <a:rPr lang="de-DE" sz="2800" dirty="0">
                <a:effectLst/>
                <a:latin typeface="Calibri" panose="020F0502020204030204" pitchFamily="34" charset="0"/>
                <a:ea typeface="Calibri" panose="020F0502020204030204" pitchFamily="34" charset="0"/>
                <a:cs typeface="Times New Roman" panose="02020603050405020304" pitchFamily="18" charset="0"/>
              </a:rPr>
              <a:t>;</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de-DE" sz="2800" dirty="0">
                <a:effectLst/>
                <a:latin typeface="Calibri" panose="020F0502020204030204" pitchFamily="34" charset="0"/>
                <a:ea typeface="Calibri" panose="020F0502020204030204" pitchFamily="34" charset="0"/>
                <a:cs typeface="Times New Roman" panose="02020603050405020304" pitchFamily="18" charset="0"/>
              </a:rPr>
              <a:t>Die Erhöhung der Höchststrafen führt auch zu einer Verlängerung der Verjährungsfrist; Änderungen bei der Aufhebung der Verjährungsfrist (2019), die nun immer ab der Verkündung des erstinstanzlichen Urteils ausgesetzt wird;</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de-DE" sz="2800" dirty="0">
                <a:effectLst/>
                <a:latin typeface="Calibri" panose="020F0502020204030204" pitchFamily="34" charset="0"/>
                <a:ea typeface="Calibri" panose="020F0502020204030204" pitchFamily="34" charset="0"/>
                <a:cs typeface="Times New Roman" panose="02020603050405020304" pitchFamily="18" charset="0"/>
              </a:rPr>
              <a:t>Straftaten gegen die öffentliche Verwaltung, die in Art. 4-</a:t>
            </a:r>
            <a:r>
              <a:rPr lang="de-DE" sz="2800" i="1" dirty="0">
                <a:effectLst/>
                <a:latin typeface="Calibri" panose="020F0502020204030204" pitchFamily="34" charset="0"/>
                <a:ea typeface="Calibri" panose="020F0502020204030204" pitchFamily="34" charset="0"/>
                <a:cs typeface="Times New Roman" panose="02020603050405020304" pitchFamily="18" charset="0"/>
              </a:rPr>
              <a:t>bis</a:t>
            </a:r>
            <a:r>
              <a:rPr lang="de-DE" sz="2800" dirty="0">
                <a:effectLst/>
                <a:latin typeface="Calibri" panose="020F0502020204030204" pitchFamily="34" charset="0"/>
                <a:ea typeface="Calibri" panose="020F0502020204030204" pitchFamily="34" charset="0"/>
                <a:cs typeface="Times New Roman" panose="02020603050405020304" pitchFamily="18" charset="0"/>
              </a:rPr>
              <a:t> Strafvollzugsverordnung enthalten sind: direkte Freiheitsstrafe (über zwei Jahre, wenn keine bedingte Strafaussetzung angeordnet wird) für die „</a:t>
            </a:r>
            <a:r>
              <a:rPr lang="de-DE" sz="2800" i="1" dirty="0">
                <a:effectLst/>
                <a:latin typeface="Calibri" panose="020F0502020204030204" pitchFamily="34" charset="0"/>
                <a:ea typeface="Calibri" panose="020F0502020204030204" pitchFamily="34" charset="0"/>
                <a:cs typeface="Times New Roman" panose="02020603050405020304" pitchFamily="18" charset="0"/>
              </a:rPr>
              <a:t>Korrupten</a:t>
            </a:r>
            <a:r>
              <a:rPr lang="de-DE" sz="2800" dirty="0">
                <a:effectLst/>
                <a:latin typeface="Calibri" panose="020F0502020204030204" pitchFamily="34" charset="0"/>
                <a:ea typeface="Calibri" panose="020F0502020204030204" pitchFamily="34" charset="0"/>
                <a:cs typeface="Times New Roman" panose="02020603050405020304" pitchFamily="18" charset="0"/>
              </a:rPr>
              <a:t>“.</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sz="2200" dirty="0"/>
          </a:p>
        </p:txBody>
      </p:sp>
      <p:pic>
        <p:nvPicPr>
          <p:cNvPr id="4" name="Immagine 3" descr="arresto-per-corruzione-in-dena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202" y="613007"/>
            <a:ext cx="1877798" cy="1361332"/>
          </a:xfrm>
          <a:prstGeom prst="rect">
            <a:avLst/>
          </a:prstGeom>
        </p:spPr>
      </p:pic>
    </p:spTree>
    <p:extLst>
      <p:ext uri="{BB962C8B-B14F-4D97-AF65-F5344CB8AC3E}">
        <p14:creationId xmlns:p14="http://schemas.microsoft.com/office/powerpoint/2010/main" val="3140244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79185" y="47526"/>
            <a:ext cx="1585599" cy="2818845"/>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0" y="753228"/>
            <a:ext cx="6460063" cy="1080938"/>
          </a:xfrm>
        </p:spPr>
        <p:txBody>
          <a:bodyPr>
            <a:noAutofit/>
          </a:bodyPr>
          <a:lstStyle/>
          <a:p>
            <a:pPr marL="0" indent="0" algn="ctr">
              <a:lnSpc>
                <a:spcPts val="2600"/>
              </a:lnSpc>
              <a:spcBef>
                <a:spcPts val="1400"/>
              </a:spcBef>
              <a:defRPr sz="1800"/>
            </a:pPr>
            <a:r>
              <a:rPr lang="it-IT" sz="2800" b="1" dirty="0">
                <a:latin typeface="Trebuchet MS" panose="020B0603020202020204" pitchFamily="34" charset="0"/>
                <a:ea typeface="Times New Roman"/>
                <a:cs typeface="Times New Roman"/>
                <a:sym typeface="Times New Roman"/>
              </a:rPr>
              <a:t>DER HEUTIGE BEITRAG </a:t>
            </a:r>
          </a:p>
        </p:txBody>
      </p:sp>
      <p:sp>
        <p:nvSpPr>
          <p:cNvPr id="3" name="Segnaposto contenuto 2"/>
          <p:cNvSpPr>
            <a:spLocks noGrp="1"/>
          </p:cNvSpPr>
          <p:nvPr>
            <p:ph idx="1"/>
          </p:nvPr>
        </p:nvSpPr>
        <p:spPr>
          <a:xfrm>
            <a:off x="-3176" y="1159004"/>
            <a:ext cx="9944101" cy="5209152"/>
          </a:xfrm>
        </p:spPr>
        <p:txBody>
          <a:bodyPr>
            <a:noAutofit/>
          </a:bodyPr>
          <a:lstStyle/>
          <a:p>
            <a:pPr marL="0" indent="0">
              <a:buNone/>
            </a:pPr>
            <a:endParaRPr lang="de-DE" sz="2000" dirty="0"/>
          </a:p>
          <a:p>
            <a:pPr lvl="0" algn="just"/>
            <a:endParaRPr lang="it-IT" sz="2800" u="sng" dirty="0"/>
          </a:p>
          <a:p>
            <a:r>
              <a:rPr lang="de-DE" sz="2800" dirty="0"/>
              <a:t>Einführung in das </a:t>
            </a:r>
            <a:r>
              <a:rPr lang="de-DE" sz="2800" b="1" dirty="0"/>
              <a:t>italienische „Strafsystem“;</a:t>
            </a:r>
          </a:p>
          <a:p>
            <a:r>
              <a:rPr lang="de-DE" sz="2800" b="1" dirty="0"/>
              <a:t>Aspekte des „repressiven“ Charakters, </a:t>
            </a:r>
            <a:r>
              <a:rPr lang="de-DE" sz="2800" dirty="0"/>
              <a:t>mit einer Analyse </a:t>
            </a:r>
            <a:r>
              <a:rPr lang="de-DE" sz="2800" b="1" dirty="0"/>
              <a:t>der wichtigsten Straftaten gegen die öffentliche Verwaltung </a:t>
            </a:r>
            <a:r>
              <a:rPr lang="de-DE" sz="2800" dirty="0"/>
              <a:t>und der wichtigsten Rechtsprechung</a:t>
            </a:r>
            <a:r>
              <a:rPr lang="de-DE" sz="2800" b="1" dirty="0"/>
              <a:t>;</a:t>
            </a:r>
          </a:p>
          <a:p>
            <a:r>
              <a:rPr lang="de-DE" sz="2800" b="1" dirty="0"/>
              <a:t>Einige Hinweise zur „präventiven“ Natur - Erwähnung der so genannten Anti-Korruptionspläne;</a:t>
            </a:r>
          </a:p>
          <a:p>
            <a:r>
              <a:rPr lang="de-DE" sz="2800" b="1" dirty="0"/>
              <a:t>Kurze Bemerkungen zu „interdisziplinären“ Fragen, </a:t>
            </a:r>
            <a:r>
              <a:rPr lang="de-DE" sz="2800" dirty="0"/>
              <a:t>die sich auf </a:t>
            </a:r>
            <a:r>
              <a:rPr lang="de-DE" sz="2800" b="1" dirty="0"/>
              <a:t>die</a:t>
            </a:r>
            <a:r>
              <a:rPr lang="de-DE" sz="2800" dirty="0"/>
              <a:t> </a:t>
            </a:r>
            <a:r>
              <a:rPr lang="de-DE" sz="2800" b="1" dirty="0"/>
              <a:t>Verantwortung in Bezug auf die Staatskasse (buchhalterisch) </a:t>
            </a:r>
            <a:r>
              <a:rPr lang="de-DE" sz="2800" dirty="0"/>
              <a:t>und auf </a:t>
            </a:r>
            <a:r>
              <a:rPr lang="de-DE" sz="2800" b="1" dirty="0"/>
              <a:t>die Verantwortung als Führungskraft beziehen, </a:t>
            </a:r>
            <a:r>
              <a:rPr lang="de-DE" sz="2800" dirty="0"/>
              <a:t>insbesondere in Bezug auf die Figur </a:t>
            </a:r>
            <a:r>
              <a:rPr lang="de-DE" sz="2800" b="1" dirty="0"/>
              <a:t>des Gemeindesekretärs</a:t>
            </a:r>
          </a:p>
          <a:p>
            <a:pPr>
              <a:buFont typeface="Wingdings" charset="2"/>
              <a:buChar char="ü"/>
            </a:pPr>
            <a:endParaRPr lang="it-IT" sz="2800" b="1" i="1" dirty="0"/>
          </a:p>
          <a:p>
            <a:pPr marL="0" lvl="0" indent="0">
              <a:buNone/>
            </a:pPr>
            <a:endParaRPr lang="it-IT" sz="2000" b="1" i="1" dirty="0"/>
          </a:p>
        </p:txBody>
      </p:sp>
    </p:spTree>
    <p:extLst>
      <p:ext uri="{BB962C8B-B14F-4D97-AF65-F5344CB8AC3E}">
        <p14:creationId xmlns:p14="http://schemas.microsoft.com/office/powerpoint/2010/main" val="50355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6228"/>
            <a:ext cx="10468782" cy="1278772"/>
          </a:xfrm>
        </p:spPr>
        <p:txBody>
          <a:bodyPr>
            <a:normAutofit/>
          </a:bodyPr>
          <a:lstStyle/>
          <a:p>
            <a:pPr algn="ctr">
              <a:lnSpc>
                <a:spcPct val="115000"/>
              </a:lnSpc>
              <a:spcAft>
                <a:spcPts val="1000"/>
              </a:spcAft>
            </a:pPr>
            <a:r>
              <a:rPr lang="de-DE" sz="3000" b="1" dirty="0">
                <a:effectLst/>
                <a:latin typeface="Calibri" panose="020F0502020204030204" pitchFamily="34" charset="0"/>
                <a:ea typeface="MS Mincho" panose="02020609040205080304" pitchFamily="49" charset="-128"/>
                <a:cs typeface="Times New Roman" panose="02020603050405020304" pitchFamily="18" charset="0"/>
              </a:rPr>
              <a:t>VON </a:t>
            </a:r>
            <a:r>
              <a:rPr lang="de-DE" sz="3000" b="1" dirty="0">
                <a:latin typeface="Calibri" panose="020F0502020204030204" pitchFamily="34" charset="0"/>
                <a:ea typeface="MS Mincho" panose="02020609040205080304" pitchFamily="49" charset="-128"/>
                <a:cs typeface="Times New Roman" panose="02020603050405020304" pitchFamily="18" charset="0"/>
              </a:rPr>
              <a:t>AMTSPERSONEN </a:t>
            </a:r>
            <a:r>
              <a:rPr lang="de-DE" sz="3000" b="1" dirty="0">
                <a:effectLst/>
                <a:latin typeface="Calibri" panose="020F0502020204030204" pitchFamily="34" charset="0"/>
                <a:ea typeface="MS Mincho" panose="02020609040205080304" pitchFamily="49" charset="-128"/>
                <a:cs typeface="Times New Roman" panose="02020603050405020304" pitchFamily="18" charset="0"/>
              </a:rPr>
              <a:t>BEGANGENE STRAFTATEN </a:t>
            </a:r>
            <a:br>
              <a:rPr lang="de-DE" sz="3000" b="1" dirty="0">
                <a:effectLst/>
                <a:latin typeface="Calibri" panose="020F0502020204030204" pitchFamily="34" charset="0"/>
                <a:ea typeface="MS Mincho" panose="02020609040205080304" pitchFamily="49" charset="-128"/>
                <a:cs typeface="Times New Roman" panose="02020603050405020304" pitchFamily="18" charset="0"/>
              </a:rPr>
            </a:br>
            <a:r>
              <a:rPr lang="de-DE" sz="3000" b="1" dirty="0">
                <a:effectLst/>
                <a:latin typeface="Calibri" panose="020F0502020204030204" pitchFamily="34" charset="0"/>
                <a:ea typeface="MS Mincho" panose="02020609040205080304" pitchFamily="49" charset="-128"/>
                <a:cs typeface="Times New Roman" panose="02020603050405020304" pitchFamily="18" charset="0"/>
              </a:rPr>
              <a:t>GEGEN DIE ÖFFENTLICHE VERWALTUNG</a:t>
            </a:r>
            <a:endParaRPr lang="it-IT" sz="3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0" y="2143806"/>
            <a:ext cx="12109837" cy="4485593"/>
          </a:xfrm>
        </p:spPr>
        <p:txBody>
          <a:bodyPr>
            <a:normAutofit fontScale="92500" lnSpcReduction="10000"/>
          </a:bodyPr>
          <a:lstStyle/>
          <a:p>
            <a:pPr marL="0" indent="0" algn="ctr">
              <a:lnSpc>
                <a:spcPct val="115000"/>
              </a:lnSpc>
              <a:spcAft>
                <a:spcPts val="1000"/>
              </a:spcAft>
              <a:buNone/>
            </a:pPr>
            <a:r>
              <a:rPr lang="de-DE" b="1" cap="all" dirty="0">
                <a:effectLst/>
                <a:ea typeface="MS Mincho" panose="02020609040205080304" pitchFamily="49" charset="-128"/>
                <a:cs typeface="Times New Roman" panose="02020603050405020304" pitchFamily="18" charset="0"/>
              </a:rPr>
              <a:t>Geschützte Rechtsgüter</a:t>
            </a:r>
            <a:endParaRPr lang="it-IT" b="1" cap="all" dirty="0">
              <a:effectLst/>
              <a:ea typeface="MS Mincho" panose="02020609040205080304" pitchFamily="49" charset="-128"/>
              <a:cs typeface="Times New Roman" panose="02020603050405020304" pitchFamily="18" charset="0"/>
            </a:endParaRPr>
          </a:p>
          <a:p>
            <a:pPr lvl="0">
              <a:lnSpc>
                <a:spcPct val="115000"/>
              </a:lnSpc>
            </a:pPr>
            <a:r>
              <a:rPr lang="de-DE" b="1" dirty="0">
                <a:effectLst/>
                <a:ea typeface="Calibri" panose="020F0502020204030204" pitchFamily="34" charset="0"/>
                <a:cs typeface="Times New Roman" panose="02020603050405020304" pitchFamily="18" charset="0"/>
              </a:rPr>
              <a:t>Unparteilichkeit</a:t>
            </a:r>
            <a:r>
              <a:rPr lang="de-DE" dirty="0">
                <a:effectLst/>
                <a:ea typeface="Calibri" panose="020F0502020204030204" pitchFamily="34" charset="0"/>
                <a:cs typeface="Times New Roman" panose="02020603050405020304" pitchFamily="18" charset="0"/>
              </a:rPr>
              <a:t> und </a:t>
            </a:r>
            <a:r>
              <a:rPr lang="de-DE" b="1" dirty="0">
                <a:effectLst/>
                <a:ea typeface="Calibri" panose="020F0502020204030204" pitchFamily="34" charset="0"/>
                <a:cs typeface="Times New Roman" panose="02020603050405020304" pitchFamily="18" charset="0"/>
              </a:rPr>
              <a:t>guter Ablauf der öffentlichen Verwaltung </a:t>
            </a:r>
            <a:r>
              <a:rPr lang="de-DE" dirty="0">
                <a:effectLst/>
                <a:ea typeface="Calibri" panose="020F0502020204030204" pitchFamily="34" charset="0"/>
                <a:cs typeface="Times New Roman" panose="02020603050405020304" pitchFamily="18" charset="0"/>
              </a:rPr>
              <a:t>(Art. 97 Verfassung);</a:t>
            </a:r>
            <a:endParaRPr lang="it-IT" dirty="0">
              <a:effectLst/>
              <a:ea typeface="Calibri" panose="020F0502020204030204" pitchFamily="34" charset="0"/>
              <a:cs typeface="Times New Roman" panose="02020603050405020304" pitchFamily="18" charset="0"/>
            </a:endParaRPr>
          </a:p>
          <a:p>
            <a:pPr lvl="0">
              <a:lnSpc>
                <a:spcPct val="115000"/>
              </a:lnSpc>
            </a:pPr>
            <a:r>
              <a:rPr lang="de-DE" b="1" dirty="0">
                <a:effectLst/>
                <a:ea typeface="Calibri" panose="020F0502020204030204" pitchFamily="34" charset="0"/>
                <a:cs typeface="Times New Roman" panose="02020603050405020304" pitchFamily="18" charset="0"/>
              </a:rPr>
              <a:t>Vermögen</a:t>
            </a:r>
            <a:r>
              <a:rPr lang="de-DE" dirty="0">
                <a:effectLst/>
                <a:ea typeface="Calibri" panose="020F0502020204030204" pitchFamily="34" charset="0"/>
                <a:cs typeface="Times New Roman" panose="02020603050405020304" pitchFamily="18" charset="0"/>
              </a:rPr>
              <a:t> der </a:t>
            </a:r>
            <a:r>
              <a:rPr lang="de-DE" b="1" dirty="0">
                <a:effectLst/>
                <a:ea typeface="Calibri" panose="020F0502020204030204" pitchFamily="34" charset="0"/>
                <a:cs typeface="Times New Roman" panose="02020603050405020304" pitchFamily="18" charset="0"/>
              </a:rPr>
              <a:t>öffentlichen Verwaltung </a:t>
            </a:r>
            <a:r>
              <a:rPr lang="de-DE" dirty="0">
                <a:effectLst/>
                <a:ea typeface="Calibri" panose="020F0502020204030204" pitchFamily="34" charset="0"/>
                <a:cs typeface="Times New Roman" panose="02020603050405020304" pitchFamily="18" charset="0"/>
              </a:rPr>
              <a:t>(z.B. Art. 314 StGB);</a:t>
            </a:r>
            <a:endParaRPr lang="it-IT" dirty="0">
              <a:effectLst/>
              <a:ea typeface="Calibri" panose="020F0502020204030204" pitchFamily="34" charset="0"/>
              <a:cs typeface="Times New Roman" panose="02020603050405020304" pitchFamily="18" charset="0"/>
            </a:endParaRPr>
          </a:p>
          <a:p>
            <a:pPr lvl="0">
              <a:lnSpc>
                <a:spcPct val="115000"/>
              </a:lnSpc>
              <a:spcAft>
                <a:spcPts val="1000"/>
              </a:spcAft>
            </a:pPr>
            <a:r>
              <a:rPr lang="de-DE" b="1" dirty="0">
                <a:effectLst/>
                <a:ea typeface="Calibri" panose="020F0502020204030204" pitchFamily="34" charset="0"/>
                <a:cs typeface="Times New Roman" panose="02020603050405020304" pitchFamily="18" charset="0"/>
              </a:rPr>
              <a:t>Moralische Freiheit </a:t>
            </a:r>
            <a:r>
              <a:rPr lang="de-DE" dirty="0">
                <a:effectLst/>
                <a:ea typeface="Calibri" panose="020F0502020204030204" pitchFamily="34" charset="0"/>
                <a:cs typeface="Times New Roman" panose="02020603050405020304" pitchFamily="18" charset="0"/>
              </a:rPr>
              <a:t>und </a:t>
            </a:r>
            <a:r>
              <a:rPr lang="de-DE" b="1" dirty="0">
                <a:effectLst/>
                <a:ea typeface="Calibri" panose="020F0502020204030204" pitchFamily="34" charset="0"/>
                <a:cs typeface="Times New Roman" panose="02020603050405020304" pitchFamily="18" charset="0"/>
              </a:rPr>
              <a:t>Eigentum</a:t>
            </a:r>
            <a:r>
              <a:rPr lang="de-DE" dirty="0">
                <a:effectLst/>
                <a:ea typeface="Calibri" panose="020F0502020204030204" pitchFamily="34" charset="0"/>
                <a:cs typeface="Times New Roman" panose="02020603050405020304" pitchFamily="18" charset="0"/>
              </a:rPr>
              <a:t> der </a:t>
            </a:r>
            <a:r>
              <a:rPr lang="de-DE" b="1" dirty="0">
                <a:effectLst/>
                <a:ea typeface="Calibri" panose="020F0502020204030204" pitchFamily="34" charset="0"/>
                <a:cs typeface="Times New Roman" panose="02020603050405020304" pitchFamily="18" charset="0"/>
              </a:rPr>
              <a:t>Privatperson</a:t>
            </a:r>
            <a:r>
              <a:rPr lang="de-DE" dirty="0">
                <a:effectLst/>
                <a:ea typeface="Calibri" panose="020F0502020204030204" pitchFamily="34" charset="0"/>
                <a:cs typeface="Times New Roman" panose="02020603050405020304" pitchFamily="18" charset="0"/>
              </a:rPr>
              <a:t> (z.B. Art. 317 StGB).</a:t>
            </a:r>
            <a:endParaRPr lang="it-IT" dirty="0">
              <a:effectLst/>
              <a:ea typeface="Calibri" panose="020F0502020204030204" pitchFamily="34" charset="0"/>
              <a:cs typeface="Times New Roman" panose="02020603050405020304" pitchFamily="18" charset="0"/>
            </a:endParaRPr>
          </a:p>
          <a:p>
            <a:pPr marL="0" indent="0">
              <a:lnSpc>
                <a:spcPct val="115000"/>
              </a:lnSpc>
              <a:spcAft>
                <a:spcPts val="1000"/>
              </a:spcAft>
              <a:buNone/>
            </a:pPr>
            <a:r>
              <a:rPr lang="de-DE" i="1" dirty="0">
                <a:effectLst/>
                <a:ea typeface="MS Mincho" panose="02020609040205080304" pitchFamily="49" charset="-128"/>
                <a:cs typeface="Times New Roman" panose="02020603050405020304" pitchFamily="18" charset="0"/>
              </a:rPr>
              <a:t>Frage:</a:t>
            </a:r>
            <a:r>
              <a:rPr lang="de-DE" dirty="0">
                <a:effectLst/>
                <a:ea typeface="MS Mincho" panose="02020609040205080304" pitchFamily="49" charset="-128"/>
                <a:cs typeface="Times New Roman" panose="02020603050405020304" pitchFamily="18" charset="0"/>
              </a:rPr>
              <a:t> ist die Privatperson Geschädigter oder verletzte Person (?)</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Nach dem Obersten Gerichtshof sind Straftaten gegen die öffentliche Verwaltung (tendenziell) </a:t>
            </a:r>
            <a:r>
              <a:rPr lang="de-DE" b="1" dirty="0">
                <a:effectLst/>
                <a:ea typeface="MS Mincho" panose="02020609040205080304" pitchFamily="49" charset="-128"/>
                <a:cs typeface="Times New Roman" panose="02020603050405020304" pitchFamily="18" charset="0"/>
              </a:rPr>
              <a:t>mehrfachverletzend</a:t>
            </a:r>
            <a:r>
              <a:rPr lang="de-DE" dirty="0">
                <a:effectLst/>
                <a:ea typeface="MS Mincho" panose="02020609040205080304" pitchFamily="49" charset="-128"/>
                <a:cs typeface="Times New Roman" panose="02020603050405020304" pitchFamily="18" charset="0"/>
              </a:rPr>
              <a:t> (314, 317, 323), so dass </a:t>
            </a:r>
            <a:r>
              <a:rPr lang="de-DE" b="1" dirty="0">
                <a:effectLst/>
                <a:ea typeface="MS Mincho" panose="02020609040205080304" pitchFamily="49" charset="-128"/>
                <a:cs typeface="Times New Roman" panose="02020603050405020304" pitchFamily="18" charset="0"/>
              </a:rPr>
              <a:t>die Privatperson eine durch die strafbare Handlung verletzte Person ist</a:t>
            </a:r>
            <a:r>
              <a:rPr lang="de-DE" dirty="0">
                <a:effectLst/>
                <a:ea typeface="MS Mincho" panose="02020609040205080304" pitchFamily="49" charset="-128"/>
                <a:cs typeface="Times New Roman" panose="02020603050405020304" pitchFamily="18" charset="0"/>
              </a:rPr>
              <a:t> und Einspruch (gegen den Antrag auf Einstellung des Verfahrens gemäß Art. 410 StPO einlegen kann (KGH 46797/2015; 5746/2016).</a:t>
            </a:r>
            <a:endParaRPr lang="it-IT" dirty="0">
              <a:effectLst/>
              <a:ea typeface="MS Mincho" panose="02020609040205080304" pitchFamily="49" charset="-128"/>
              <a:cs typeface="Times New Roman" panose="02020603050405020304" pitchFamily="18" charset="0"/>
            </a:endParaRPr>
          </a:p>
          <a:p>
            <a:pPr>
              <a:buFont typeface="Wingdings" charset="0"/>
              <a:buChar char="Ø"/>
            </a:pPr>
            <a:endParaRPr lang="it-IT" dirty="0"/>
          </a:p>
        </p:txBody>
      </p:sp>
      <p:pic>
        <p:nvPicPr>
          <p:cNvPr id="3076" name="Picture 4" descr="Scritti critici e acritici” de il Grillo Parlante – a cura di Leonardo  Ambrosi – Professionisti del Terzo Settore e dello Sport">
            <a:extLst>
              <a:ext uri="{FF2B5EF4-FFF2-40B4-BE49-F238E27FC236}">
                <a16:creationId xmlns:a16="http://schemas.microsoft.com/office/drawing/2014/main" id="{73B73088-2E5B-5103-7807-21515BC2F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9622" y="387422"/>
            <a:ext cx="1822378" cy="182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1" y="753228"/>
            <a:ext cx="10141782" cy="1080938"/>
          </a:xfrm>
        </p:spPr>
        <p:txBody>
          <a:bodyPr>
            <a:normAutofit/>
          </a:bodyPr>
          <a:lstStyle/>
          <a:p>
            <a:pPr algn="ctr">
              <a:lnSpc>
                <a:spcPct val="115000"/>
              </a:lnSpc>
              <a:spcAft>
                <a:spcPts val="1000"/>
              </a:spcAft>
            </a:pPr>
            <a:r>
              <a:rPr lang="de-DE" sz="2800" b="1" dirty="0">
                <a:effectLst/>
                <a:ea typeface="MS Mincho" panose="02020609040205080304" pitchFamily="49" charset="-128"/>
                <a:cs typeface="Times New Roman" panose="02020603050405020304" pitchFamily="18" charset="0"/>
              </a:rPr>
              <a:t>STRAFTATEN GEGEN DIE ÖFFENTLICHE VERWALTUNG: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SUBJEKTIVER STATUS</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358990" y="1802353"/>
            <a:ext cx="11474020" cy="4668225"/>
          </a:xfrm>
        </p:spPr>
        <p:txBody>
          <a:bodyPr>
            <a:noAutofit/>
          </a:bodyPr>
          <a:lstStyle/>
          <a:p>
            <a:pPr indent="0" algn="just">
              <a:buNone/>
            </a:pPr>
            <a:endParaRPr lang="it-IT" dirty="0"/>
          </a:p>
          <a:p>
            <a:pPr algn="just">
              <a:lnSpc>
                <a:spcPct val="115000"/>
              </a:lnSpc>
              <a:spcAft>
                <a:spcPts val="1000"/>
              </a:spcAft>
            </a:pPr>
            <a:r>
              <a:rPr lang="de-DE" dirty="0">
                <a:effectLst/>
                <a:ea typeface="MS Mincho" panose="02020609040205080304" pitchFamily="49" charset="-128"/>
                <a:cs typeface="Times New Roman" panose="02020603050405020304" pitchFamily="18" charset="0"/>
              </a:rPr>
              <a:t>Die Straftaten (von Amtsträgern/Amtspersonen) gegen die öffentliche Verwaltung sind </a:t>
            </a:r>
            <a:r>
              <a:rPr lang="de-DE" b="1" dirty="0">
                <a:effectLst/>
                <a:ea typeface="MS Mincho" panose="02020609040205080304" pitchFamily="49" charset="-128"/>
                <a:cs typeface="Times New Roman" panose="02020603050405020304" pitchFamily="18" charset="0"/>
              </a:rPr>
              <a:t>Sonderdelikte</a:t>
            </a:r>
            <a:r>
              <a:rPr lang="de-DE" dirty="0">
                <a:effectLst/>
                <a:ea typeface="MS Mincho" panose="02020609040205080304" pitchFamily="49" charset="-128"/>
                <a:cs typeface="Times New Roman" panose="02020603050405020304" pitchFamily="18" charset="0"/>
              </a:rPr>
              <a:t>.</a:t>
            </a:r>
          </a:p>
          <a:p>
            <a:pPr algn="just">
              <a:lnSpc>
                <a:spcPct val="115000"/>
              </a:lnSpc>
              <a:spcAft>
                <a:spcPts val="1000"/>
              </a:spcAft>
            </a:pPr>
            <a:r>
              <a:rPr lang="de-DE" dirty="0">
                <a:effectLst/>
                <a:ea typeface="MS Mincho" panose="02020609040205080304" pitchFamily="49" charset="-128"/>
                <a:cs typeface="Times New Roman" panose="02020603050405020304" pitchFamily="18" charset="0"/>
              </a:rPr>
              <a:t>Sie können </a:t>
            </a:r>
            <a:r>
              <a:rPr lang="de-DE" b="1" dirty="0">
                <a:effectLst/>
                <a:ea typeface="MS Mincho" panose="02020609040205080304" pitchFamily="49" charset="-128"/>
                <a:cs typeface="Times New Roman" panose="02020603050405020304" pitchFamily="18" charset="0"/>
              </a:rPr>
              <a:t>nicht von jedermann </a:t>
            </a:r>
            <a:r>
              <a:rPr lang="de-DE" dirty="0">
                <a:effectLst/>
                <a:ea typeface="MS Mincho" panose="02020609040205080304" pitchFamily="49" charset="-128"/>
                <a:cs typeface="Times New Roman" panose="02020603050405020304" pitchFamily="18" charset="0"/>
              </a:rPr>
              <a:t>begangen werden, sondern </a:t>
            </a:r>
            <a:r>
              <a:rPr lang="de-DE" b="1" u="sng" dirty="0">
                <a:effectLst/>
                <a:ea typeface="MS Mincho" panose="02020609040205080304" pitchFamily="49" charset="-128"/>
                <a:cs typeface="Times New Roman" panose="02020603050405020304" pitchFamily="18" charset="0"/>
              </a:rPr>
              <a:t>nur von demjenigen der einen bestimmten subjektiven Status besitzt</a:t>
            </a:r>
            <a:r>
              <a:rPr lang="de-DE" b="1" dirty="0">
                <a:effectLst/>
                <a:ea typeface="MS Mincho" panose="02020609040205080304" pitchFamily="49" charset="-128"/>
                <a:cs typeface="Times New Roman" panose="02020603050405020304" pitchFamily="18" charset="0"/>
              </a:rPr>
              <a:t> </a:t>
            </a:r>
            <a:r>
              <a:rPr lang="de-DE" dirty="0">
                <a:effectLst/>
                <a:ea typeface="MS Mincho" panose="02020609040205080304" pitchFamily="49" charset="-128"/>
                <a:cs typeface="Times New Roman" panose="02020603050405020304" pitchFamily="18" charset="0"/>
              </a:rPr>
              <a:t>(= </a:t>
            </a:r>
            <a:r>
              <a:rPr lang="de-DE" i="1" dirty="0">
                <a:effectLst/>
                <a:ea typeface="MS Mincho" panose="02020609040205080304" pitchFamily="49" charset="-128"/>
                <a:cs typeface="Times New Roman" panose="02020603050405020304" pitchFamily="18" charset="0"/>
              </a:rPr>
              <a:t>von einer </a:t>
            </a:r>
            <a:r>
              <a:rPr lang="de-DE" b="1" i="1" dirty="0">
                <a:effectLst/>
                <a:ea typeface="MS Mincho" panose="02020609040205080304" pitchFamily="49" charset="-128"/>
                <a:cs typeface="Times New Roman" panose="02020603050405020304" pitchFamily="18" charset="0"/>
              </a:rPr>
              <a:t>besonders bezeichneten Person </a:t>
            </a:r>
            <a:r>
              <a:rPr lang="de-DE" i="1" dirty="0">
                <a:effectLst/>
                <a:ea typeface="MS Mincho" panose="02020609040205080304" pitchFamily="49" charset="-128"/>
                <a:cs typeface="Times New Roman" panose="02020603050405020304" pitchFamily="18" charset="0"/>
              </a:rPr>
              <a:t>begangen</a:t>
            </a:r>
            <a:r>
              <a:rPr lang="de-DE" dirty="0">
                <a:effectLst/>
                <a:ea typeface="MS Mincho" panose="02020609040205080304" pitchFamily="49" charset="-128"/>
                <a:cs typeface="Times New Roman" panose="02020603050405020304" pitchFamily="18" charset="0"/>
              </a:rPr>
              <a:t>). </a:t>
            </a:r>
          </a:p>
          <a:p>
            <a:pPr algn="just">
              <a:lnSpc>
                <a:spcPct val="115000"/>
              </a:lnSpc>
              <a:spcAft>
                <a:spcPts val="1000"/>
              </a:spcAft>
            </a:pPr>
            <a:r>
              <a:rPr lang="de-DE" dirty="0">
                <a:effectLst/>
                <a:ea typeface="MS Mincho" panose="02020609040205080304" pitchFamily="49" charset="-128"/>
                <a:cs typeface="Times New Roman" panose="02020603050405020304" pitchFamily="18" charset="0"/>
              </a:rPr>
              <a:t>Im vorliegenden Fall: </a:t>
            </a:r>
            <a:r>
              <a:rPr lang="de-DE" b="1" dirty="0">
                <a:effectLst/>
                <a:ea typeface="MS Mincho" panose="02020609040205080304" pitchFamily="49" charset="-128"/>
                <a:cs typeface="Times New Roman" panose="02020603050405020304" pitchFamily="18" charset="0"/>
              </a:rPr>
              <a:t>Amtsträger</a:t>
            </a:r>
            <a:r>
              <a:rPr lang="de-DE" dirty="0">
                <a:effectLst/>
                <a:ea typeface="MS Mincho" panose="02020609040205080304" pitchFamily="49" charset="-128"/>
                <a:cs typeface="Times New Roman" panose="02020603050405020304" pitchFamily="18" charset="0"/>
              </a:rPr>
              <a:t> (Amtsperson, Beamter) (Art. 357 StGB) und </a:t>
            </a:r>
            <a:r>
              <a:rPr lang="de-DE" b="1" dirty="0">
                <a:effectLst/>
                <a:ea typeface="MS Mincho" panose="02020609040205080304" pitchFamily="49" charset="-128"/>
                <a:cs typeface="Times New Roman" panose="02020603050405020304" pitchFamily="18" charset="0"/>
              </a:rPr>
              <a:t>Beauftragter</a:t>
            </a:r>
            <a:r>
              <a:rPr lang="de-DE" dirty="0">
                <a:effectLst/>
                <a:ea typeface="MS Mincho" panose="02020609040205080304" pitchFamily="49" charset="-128"/>
                <a:cs typeface="Times New Roman" panose="02020603050405020304" pitchFamily="18" charset="0"/>
              </a:rPr>
              <a:t> </a:t>
            </a:r>
            <a:r>
              <a:rPr lang="de-DE" b="1" dirty="0">
                <a:effectLst/>
                <a:ea typeface="MS Mincho" panose="02020609040205080304" pitchFamily="49" charset="-128"/>
                <a:cs typeface="Times New Roman" panose="02020603050405020304" pitchFamily="18" charset="0"/>
              </a:rPr>
              <a:t>eines öffentlichen Dienstes </a:t>
            </a:r>
            <a:r>
              <a:rPr lang="de-DE" dirty="0">
                <a:effectLst/>
                <a:ea typeface="MS Mincho" panose="02020609040205080304" pitchFamily="49" charset="-128"/>
                <a:cs typeface="Times New Roman" panose="02020603050405020304" pitchFamily="18" charset="0"/>
              </a:rPr>
              <a:t>(Art. 358 StGB).</a:t>
            </a:r>
            <a:endParaRPr lang="it-IT" dirty="0">
              <a:effectLst/>
              <a:ea typeface="MS Mincho" panose="02020609040205080304" pitchFamily="49" charset="-128"/>
              <a:cs typeface="Times New Roman" panose="02020603050405020304" pitchFamily="18" charset="0"/>
            </a:endParaRPr>
          </a:p>
          <a:p>
            <a:pPr algn="just">
              <a:lnSpc>
                <a:spcPct val="115000"/>
              </a:lnSpc>
              <a:spcAft>
                <a:spcPts val="1000"/>
              </a:spcAft>
            </a:pPr>
            <a:r>
              <a:rPr lang="de-DE" dirty="0">
                <a:effectLst/>
                <a:ea typeface="MS Mincho" panose="02020609040205080304" pitchFamily="49" charset="-128"/>
                <a:cs typeface="Times New Roman" panose="02020603050405020304" pitchFamily="18" charset="0"/>
              </a:rPr>
              <a:t>Der </a:t>
            </a:r>
            <a:r>
              <a:rPr lang="de-DE" b="1" dirty="0">
                <a:effectLst/>
                <a:ea typeface="MS Mincho" panose="02020609040205080304" pitchFamily="49" charset="-128"/>
                <a:cs typeface="Times New Roman" panose="02020603050405020304" pitchFamily="18" charset="0"/>
              </a:rPr>
              <a:t>Gemeindesekretär</a:t>
            </a:r>
            <a:r>
              <a:rPr lang="de-DE" dirty="0">
                <a:effectLst/>
                <a:ea typeface="MS Mincho" panose="02020609040205080304" pitchFamily="49" charset="-128"/>
                <a:cs typeface="Times New Roman" panose="02020603050405020304" pitchFamily="18" charset="0"/>
              </a:rPr>
              <a:t> ist zweifelsohne ein „</a:t>
            </a:r>
            <a:r>
              <a:rPr lang="de-DE" b="1" i="1" dirty="0">
                <a:effectLst/>
                <a:ea typeface="MS Mincho" panose="02020609040205080304" pitchFamily="49" charset="-128"/>
                <a:cs typeface="Times New Roman" panose="02020603050405020304" pitchFamily="18" charset="0"/>
              </a:rPr>
              <a:t>Amtsträger</a:t>
            </a:r>
            <a:r>
              <a:rPr lang="de-DE" dirty="0">
                <a:effectLst/>
                <a:ea typeface="MS Mincho" panose="02020609040205080304" pitchFamily="49" charset="-128"/>
                <a:cs typeface="Times New Roman" panose="02020603050405020304" pitchFamily="18" charset="0"/>
              </a:rPr>
              <a:t>“ / „</a:t>
            </a:r>
            <a:r>
              <a:rPr lang="de-DE" b="1" i="1" dirty="0">
                <a:effectLst/>
                <a:ea typeface="MS Mincho" panose="02020609040205080304" pitchFamily="49" charset="-128"/>
                <a:cs typeface="Times New Roman" panose="02020603050405020304" pitchFamily="18" charset="0"/>
              </a:rPr>
              <a:t>Amtsperson</a:t>
            </a:r>
            <a:r>
              <a:rPr lang="de-DE" dirty="0">
                <a:effectLst/>
                <a:ea typeface="MS Mincho" panose="02020609040205080304" pitchFamily="49" charset="-128"/>
                <a:cs typeface="Times New Roman" panose="02020603050405020304" pitchFamily="18" charset="0"/>
              </a:rPr>
              <a:t>“ (Beamter).</a:t>
            </a:r>
            <a:endParaRPr lang="it-IT" dirty="0">
              <a:effectLst/>
              <a:ea typeface="MS Mincho" panose="02020609040205080304" pitchFamily="49" charset="-128"/>
              <a:cs typeface="Times New Roman" panose="02020603050405020304" pitchFamily="18" charset="0"/>
            </a:endParaRPr>
          </a:p>
        </p:txBody>
      </p:sp>
      <p:pic>
        <p:nvPicPr>
          <p:cNvPr id="4" name="Picture 4" descr="Scritti critici e acritici” de il Grillo Parlante – a cura di Leonardo  Ambrosi – Professionisti del Terzo Settore e dello Sport">
            <a:extLst>
              <a:ext uri="{FF2B5EF4-FFF2-40B4-BE49-F238E27FC236}">
                <a16:creationId xmlns:a16="http://schemas.microsoft.com/office/drawing/2014/main" id="{1DC053DA-3CB3-17EE-53D4-4F69B5B95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9622" y="387422"/>
            <a:ext cx="1822378" cy="182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843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53228"/>
            <a:ext cx="10487770" cy="1080938"/>
          </a:xfrm>
        </p:spPr>
        <p:txBody>
          <a:bodyPr>
            <a:normAutofit/>
          </a:bodyPr>
          <a:lstStyle/>
          <a:p>
            <a:pPr algn="ctr">
              <a:lnSpc>
                <a:spcPct val="115000"/>
              </a:lnSpc>
              <a:spcAft>
                <a:spcPts val="1000"/>
              </a:spcAft>
            </a:pPr>
            <a:r>
              <a:rPr lang="de-DE" sz="4000" b="1" dirty="0">
                <a:effectLst/>
                <a:ea typeface="MS Mincho" panose="02020609040205080304" pitchFamily="49" charset="-128"/>
                <a:cs typeface="Times New Roman" panose="02020603050405020304" pitchFamily="18" charset="0"/>
              </a:rPr>
              <a:t>DER GEMEINDESEKRETÄR</a:t>
            </a:r>
            <a:endParaRPr lang="it-IT" sz="40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425880" y="1979064"/>
            <a:ext cx="10794503" cy="4668225"/>
          </a:xfrm>
        </p:spPr>
        <p:txBody>
          <a:bodyPr>
            <a:normAutofit fontScale="92500" lnSpcReduction="10000"/>
          </a:bodyPr>
          <a:lstStyle/>
          <a:p>
            <a:pPr indent="0" algn="just">
              <a:buNone/>
            </a:pPr>
            <a:endParaRPr lang="it-IT" sz="2800" dirty="0"/>
          </a:p>
          <a:p>
            <a:pPr>
              <a:lnSpc>
                <a:spcPct val="115000"/>
              </a:lnSpc>
              <a:spcAft>
                <a:spcPts val="1000"/>
              </a:spcAft>
            </a:pPr>
            <a:r>
              <a:rPr lang="de-DE" sz="3200" dirty="0">
                <a:effectLst/>
                <a:ea typeface="MS Mincho" panose="02020609040205080304" pitchFamily="49" charset="-128"/>
                <a:cs typeface="Times New Roman" panose="02020603050405020304" pitchFamily="18" charset="0"/>
              </a:rPr>
              <a:t>Es besteht kein Zweifel daran, dass der </a:t>
            </a:r>
            <a:r>
              <a:rPr lang="de-DE" sz="3200" b="1" dirty="0">
                <a:effectLst/>
                <a:ea typeface="MS Mincho" panose="02020609040205080304" pitchFamily="49" charset="-128"/>
                <a:cs typeface="Times New Roman" panose="02020603050405020304" pitchFamily="18" charset="0"/>
              </a:rPr>
              <a:t>Gemeindesekretär</a:t>
            </a:r>
            <a:r>
              <a:rPr lang="de-DE" sz="3200" dirty="0">
                <a:effectLst/>
                <a:ea typeface="MS Mincho" panose="02020609040205080304" pitchFamily="49" charset="-128"/>
                <a:cs typeface="Times New Roman" panose="02020603050405020304" pitchFamily="18" charset="0"/>
              </a:rPr>
              <a:t> bei der </a:t>
            </a:r>
            <a:r>
              <a:rPr lang="de-DE" sz="3200" b="1" dirty="0">
                <a:effectLst/>
                <a:ea typeface="MS Mincho" panose="02020609040205080304" pitchFamily="49" charset="-128"/>
                <a:cs typeface="Times New Roman" panose="02020603050405020304" pitchFamily="18" charset="0"/>
              </a:rPr>
              <a:t>Ausübung seines Amtes </a:t>
            </a:r>
            <a:r>
              <a:rPr lang="de-DE" sz="3200" dirty="0">
                <a:effectLst/>
                <a:ea typeface="MS Mincho" panose="02020609040205080304" pitchFamily="49" charset="-128"/>
                <a:cs typeface="Times New Roman" panose="02020603050405020304" pitchFamily="18" charset="0"/>
              </a:rPr>
              <a:t>ein </a:t>
            </a:r>
            <a:r>
              <a:rPr lang="de-DE" sz="3200" b="1" dirty="0">
                <a:effectLst/>
                <a:ea typeface="MS Mincho" panose="02020609040205080304" pitchFamily="49" charset="-128"/>
                <a:cs typeface="Times New Roman" panose="02020603050405020304" pitchFamily="18" charset="0"/>
              </a:rPr>
              <a:t>öffentlicher</a:t>
            </a:r>
            <a:r>
              <a:rPr lang="de-DE" sz="3200" dirty="0">
                <a:effectLst/>
                <a:ea typeface="MS Mincho" panose="02020609040205080304" pitchFamily="49" charset="-128"/>
                <a:cs typeface="Times New Roman" panose="02020603050405020304" pitchFamily="18" charset="0"/>
              </a:rPr>
              <a:t> </a:t>
            </a:r>
            <a:r>
              <a:rPr lang="de-DE" sz="3200" b="1" dirty="0">
                <a:effectLst/>
                <a:ea typeface="MS Mincho" panose="02020609040205080304" pitchFamily="49" charset="-128"/>
                <a:cs typeface="Times New Roman" panose="02020603050405020304" pitchFamily="18" charset="0"/>
              </a:rPr>
              <a:t>Amtsträger</a:t>
            </a:r>
            <a:r>
              <a:rPr lang="de-DE" sz="3200" dirty="0">
                <a:effectLst/>
                <a:ea typeface="MS Mincho" panose="02020609040205080304" pitchFamily="49" charset="-128"/>
                <a:cs typeface="Times New Roman" panose="02020603050405020304" pitchFamily="18" charset="0"/>
              </a:rPr>
              <a:t> (</a:t>
            </a:r>
            <a:r>
              <a:rPr lang="de-DE" sz="3200" b="1" dirty="0">
                <a:effectLst/>
                <a:ea typeface="MS Mincho" panose="02020609040205080304" pitchFamily="49" charset="-128"/>
                <a:cs typeface="Times New Roman" panose="02020603050405020304" pitchFamily="18" charset="0"/>
              </a:rPr>
              <a:t>Beamter</a:t>
            </a:r>
            <a:r>
              <a:rPr lang="de-DE" sz="3200" dirty="0">
                <a:effectLst/>
                <a:ea typeface="MS Mincho" panose="02020609040205080304" pitchFamily="49" charset="-128"/>
                <a:cs typeface="Times New Roman" panose="02020603050405020304" pitchFamily="18" charset="0"/>
              </a:rPr>
              <a:t>) und daher grundsätzlich ein </a:t>
            </a:r>
            <a:r>
              <a:rPr lang="de-DE" sz="3200" b="1" dirty="0">
                <a:effectLst/>
                <a:ea typeface="MS Mincho" panose="02020609040205080304" pitchFamily="49" charset="-128"/>
                <a:cs typeface="Times New Roman" panose="02020603050405020304" pitchFamily="18" charset="0"/>
              </a:rPr>
              <a:t>aktives Subjekt aller Straftaten der Amtspersonen gegen die öffentliche Verwaltung</a:t>
            </a:r>
            <a:r>
              <a:rPr lang="de-DE" sz="3200" dirty="0">
                <a:effectLst/>
                <a:ea typeface="MS Mincho" panose="02020609040205080304" pitchFamily="49" charset="-128"/>
                <a:cs typeface="Times New Roman" panose="02020603050405020304" pitchFamily="18" charset="0"/>
              </a:rPr>
              <a:t>, ist (</a:t>
            </a:r>
            <a:r>
              <a:rPr lang="de-DE" sz="3200" b="1" dirty="0">
                <a:effectLst/>
                <a:ea typeface="MS Mincho" panose="02020609040205080304" pitchFamily="49" charset="-128"/>
                <a:cs typeface="Times New Roman" panose="02020603050405020304" pitchFamily="18" charset="0"/>
              </a:rPr>
              <a:t>Sonderdelikte</a:t>
            </a:r>
            <a:r>
              <a:rPr lang="de-DE" sz="3200" dirty="0">
                <a:effectLst/>
                <a:ea typeface="MS Mincho" panose="02020609040205080304" pitchFamily="49" charset="-128"/>
                <a:cs typeface="Times New Roman" panose="02020603050405020304" pitchFamily="18" charset="0"/>
              </a:rPr>
              <a:t>). </a:t>
            </a:r>
            <a:endParaRPr lang="it-IT" sz="32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3200" dirty="0">
                <a:effectLst/>
                <a:ea typeface="MS Mincho" panose="02020609040205080304" pitchFamily="49" charset="-128"/>
                <a:cs typeface="Times New Roman" panose="02020603050405020304" pitchFamily="18" charset="0"/>
              </a:rPr>
              <a:t>Er kann als </a:t>
            </a:r>
            <a:r>
              <a:rPr lang="de-DE" sz="3200" b="1" dirty="0">
                <a:effectLst/>
                <a:ea typeface="MS Mincho" panose="02020609040205080304" pitchFamily="49" charset="-128"/>
                <a:cs typeface="Times New Roman" panose="02020603050405020304" pitchFamily="18" charset="0"/>
              </a:rPr>
              <a:t>Verantwortlicher</a:t>
            </a:r>
            <a:r>
              <a:rPr lang="de-DE" sz="3200" dirty="0">
                <a:effectLst/>
                <a:ea typeface="MS Mincho" panose="02020609040205080304" pitchFamily="49" charset="-128"/>
                <a:cs typeface="Times New Roman" panose="02020603050405020304" pitchFamily="18" charset="0"/>
              </a:rPr>
              <a:t> der </a:t>
            </a:r>
            <a:r>
              <a:rPr lang="de-DE" sz="3200" b="1" dirty="0">
                <a:effectLst/>
                <a:ea typeface="MS Mincho" panose="02020609040205080304" pitchFamily="49" charset="-128"/>
                <a:cs typeface="Times New Roman" panose="02020603050405020304" pitchFamily="18" charset="0"/>
              </a:rPr>
              <a:t>Korruptionsbekämpfung</a:t>
            </a:r>
            <a:r>
              <a:rPr lang="de-DE" sz="3200" dirty="0">
                <a:effectLst/>
                <a:ea typeface="MS Mincho" panose="02020609040205080304" pitchFamily="49" charset="-128"/>
                <a:cs typeface="Times New Roman" panose="02020603050405020304" pitchFamily="18" charset="0"/>
              </a:rPr>
              <a:t> zur Rechenschaft gezogen werden (wie von Art. 1, Abs. 7, Gesetz 190/2012 ermittelt)</a:t>
            </a:r>
            <a:endParaRPr lang="it-IT" sz="3200" dirty="0">
              <a:effectLst/>
              <a:ea typeface="MS Mincho" panose="02020609040205080304" pitchFamily="49" charset="-128"/>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771" y="253675"/>
            <a:ext cx="1698902" cy="2184505"/>
          </a:xfrm>
          <a:prstGeom prst="rect">
            <a:avLst/>
          </a:prstGeom>
        </p:spPr>
      </p:pic>
    </p:spTree>
    <p:extLst>
      <p:ext uri="{BB962C8B-B14F-4D97-AF65-F5344CB8AC3E}">
        <p14:creationId xmlns:p14="http://schemas.microsoft.com/office/powerpoint/2010/main" val="69932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53228"/>
            <a:ext cx="10487770" cy="1080938"/>
          </a:xfrm>
        </p:spPr>
        <p:txBody>
          <a:bodyPr>
            <a:normAutofit/>
          </a:bodyPr>
          <a:lstStyle/>
          <a:p>
            <a:pPr algn="ctr">
              <a:lnSpc>
                <a:spcPct val="115000"/>
              </a:lnSpc>
              <a:spcAft>
                <a:spcPts val="1000"/>
              </a:spcAft>
            </a:pPr>
            <a:r>
              <a:rPr lang="de-DE" sz="4000" b="1" dirty="0">
                <a:effectLst/>
                <a:ea typeface="MS Mincho" panose="02020609040205080304" pitchFamily="49" charset="-128"/>
                <a:cs typeface="Times New Roman" panose="02020603050405020304" pitchFamily="18" charset="0"/>
              </a:rPr>
              <a:t>Verantwortlicher Korruptionsbekämpfung</a:t>
            </a:r>
            <a:endParaRPr lang="it-IT" sz="40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425880" y="1979064"/>
            <a:ext cx="10794503" cy="4668225"/>
          </a:xfrm>
        </p:spPr>
        <p:txBody>
          <a:bodyPr>
            <a:normAutofit/>
          </a:bodyPr>
          <a:lstStyle/>
          <a:p>
            <a:pPr marL="0" indent="0" algn="ctr">
              <a:lnSpc>
                <a:spcPct val="115000"/>
              </a:lnSpc>
              <a:spcAft>
                <a:spcPts val="1000"/>
              </a:spcAft>
              <a:buNone/>
            </a:pPr>
            <a:r>
              <a:rPr lang="de-DE" sz="3200" dirty="0">
                <a:effectLst/>
                <a:ea typeface="MS Mincho" panose="02020609040205080304" pitchFamily="49" charset="-128"/>
                <a:cs typeface="Times New Roman" panose="02020603050405020304" pitchFamily="18" charset="0"/>
              </a:rPr>
              <a:t>	</a:t>
            </a:r>
            <a:r>
              <a:rPr lang="de-DE" sz="3200" b="1" dirty="0">
                <a:effectLst/>
                <a:ea typeface="MS Mincho" panose="02020609040205080304" pitchFamily="49" charset="-128"/>
                <a:cs typeface="Times New Roman" panose="02020603050405020304" pitchFamily="18" charset="0"/>
              </a:rPr>
              <a:t>Art. 1, Abs. 7, Gesetz 190/2012</a:t>
            </a:r>
          </a:p>
          <a:p>
            <a:pPr>
              <a:lnSpc>
                <a:spcPct val="115000"/>
              </a:lnSpc>
              <a:spcAft>
                <a:spcPts val="1000"/>
              </a:spcAft>
            </a:pPr>
            <a:endParaRPr lang="it-IT" sz="3200" dirty="0">
              <a:effectLst/>
              <a:ea typeface="MS Mincho" panose="02020609040205080304" pitchFamily="49" charset="-128"/>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771" y="253675"/>
            <a:ext cx="1698902" cy="2184505"/>
          </a:xfrm>
          <a:prstGeom prst="rect">
            <a:avLst/>
          </a:prstGeom>
        </p:spPr>
      </p:pic>
      <p:pic>
        <p:nvPicPr>
          <p:cNvPr id="4" name="Immagine 3">
            <a:extLst>
              <a:ext uri="{FF2B5EF4-FFF2-40B4-BE49-F238E27FC236}">
                <a16:creationId xmlns:a16="http://schemas.microsoft.com/office/drawing/2014/main" id="{6027427D-E902-4BD3-B4CD-246DC7879BEA}"/>
              </a:ext>
            </a:extLst>
          </p:cNvPr>
          <p:cNvPicPr>
            <a:picLocks noChangeAspect="1"/>
          </p:cNvPicPr>
          <p:nvPr/>
        </p:nvPicPr>
        <p:blipFill>
          <a:blip r:embed="rId3"/>
          <a:stretch>
            <a:fillRect/>
          </a:stretch>
        </p:blipFill>
        <p:spPr>
          <a:xfrm>
            <a:off x="1088485" y="3183393"/>
            <a:ext cx="9860118" cy="2472855"/>
          </a:xfrm>
          <a:prstGeom prst="rect">
            <a:avLst/>
          </a:prstGeom>
        </p:spPr>
      </p:pic>
    </p:spTree>
    <p:extLst>
      <p:ext uri="{BB962C8B-B14F-4D97-AF65-F5344CB8AC3E}">
        <p14:creationId xmlns:p14="http://schemas.microsoft.com/office/powerpoint/2010/main" val="409671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86119"/>
            <a:ext cx="9613861" cy="1080938"/>
          </a:xfrm>
        </p:spPr>
        <p:txBody>
          <a:bodyPr>
            <a:normAutofit/>
          </a:bodyPr>
          <a:lstStyle/>
          <a:p>
            <a:pPr>
              <a:lnSpc>
                <a:spcPct val="115000"/>
              </a:lnSpc>
              <a:spcAft>
                <a:spcPts val="1000"/>
              </a:spcAft>
            </a:pPr>
            <a:r>
              <a:rPr lang="de-DE" sz="2800" b="1" dirty="0">
                <a:effectLst/>
                <a:ea typeface="MS Mincho" panose="02020609040205080304" pitchFamily="49" charset="-128"/>
                <a:cs typeface="Times New Roman" panose="02020603050405020304" pitchFamily="18" charset="0"/>
              </a:rPr>
              <a:t>STRAFTATEN GEGEN DIE ÖFFENTLICHE VERWALTUNG: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Die Beteiligung des Außenstehenden </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680321" y="2336873"/>
            <a:ext cx="11222782" cy="3599316"/>
          </a:xfrm>
        </p:spPr>
        <p:txBody>
          <a:bodyPr>
            <a:normAutofit fontScale="77500" lnSpcReduction="20000"/>
          </a:bodyPr>
          <a:lstStyle/>
          <a:p>
            <a:pPr>
              <a:lnSpc>
                <a:spcPct val="115000"/>
              </a:lnSpc>
              <a:spcAft>
                <a:spcPts val="1000"/>
              </a:spcAft>
            </a:pPr>
            <a:r>
              <a:rPr lang="de-DE" sz="3600" dirty="0">
                <a:effectLst/>
                <a:ea typeface="MS Mincho" panose="02020609040205080304" pitchFamily="49" charset="-128"/>
                <a:cs typeface="Times New Roman" panose="02020603050405020304" pitchFamily="18" charset="0"/>
              </a:rPr>
              <a:t>Bei den „eigenen“ Straftaten  (</a:t>
            </a:r>
            <a:r>
              <a:rPr lang="de-DE" sz="3600" b="1" dirty="0">
                <a:effectLst/>
                <a:ea typeface="MS Mincho" panose="02020609040205080304" pitchFamily="49" charset="-128"/>
                <a:cs typeface="Times New Roman" panose="02020603050405020304" pitchFamily="18" charset="0"/>
              </a:rPr>
              <a:t>Sonderdelikten</a:t>
            </a:r>
            <a:r>
              <a:rPr lang="de-DE" sz="3600" dirty="0">
                <a:effectLst/>
                <a:ea typeface="MS Mincho" panose="02020609040205080304" pitchFamily="49" charset="-128"/>
                <a:cs typeface="Times New Roman" panose="02020603050405020304" pitchFamily="18" charset="0"/>
              </a:rPr>
              <a:t>) ist </a:t>
            </a:r>
            <a:r>
              <a:rPr lang="de-DE" sz="3600" b="1" dirty="0">
                <a:effectLst/>
                <a:ea typeface="MS Mincho" panose="02020609040205080304" pitchFamily="49" charset="-128"/>
                <a:cs typeface="Times New Roman" panose="02020603050405020304" pitchFamily="18" charset="0"/>
              </a:rPr>
              <a:t>eine Beteiligung des Außenstehenden</a:t>
            </a:r>
            <a:r>
              <a:rPr lang="de-DE" sz="3600" dirty="0">
                <a:effectLst/>
                <a:ea typeface="MS Mincho" panose="02020609040205080304" pitchFamily="49" charset="-128"/>
                <a:cs typeface="Times New Roman" panose="02020603050405020304" pitchFamily="18" charset="0"/>
              </a:rPr>
              <a:t>, d. h. der Person, die den subjektiven Status nicht besitzt, gemäß Art. 110, 117 StGB, möglich.</a:t>
            </a:r>
            <a:endParaRPr lang="it-IT" sz="36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3600" dirty="0">
                <a:effectLst/>
                <a:ea typeface="MS Mincho" panose="02020609040205080304" pitchFamily="49" charset="-128"/>
                <a:cs typeface="Times New Roman" panose="02020603050405020304" pitchFamily="18" charset="0"/>
              </a:rPr>
              <a:t>Der </a:t>
            </a:r>
            <a:r>
              <a:rPr lang="de-DE" sz="3600" b="1" dirty="0">
                <a:effectLst/>
                <a:ea typeface="MS Mincho" panose="02020609040205080304" pitchFamily="49" charset="-128"/>
                <a:cs typeface="Times New Roman" panose="02020603050405020304" pitchFamily="18" charset="0"/>
              </a:rPr>
              <a:t>Außenstehende</a:t>
            </a:r>
            <a:r>
              <a:rPr lang="de-DE" sz="3600" dirty="0">
                <a:effectLst/>
                <a:ea typeface="MS Mincho" panose="02020609040205080304" pitchFamily="49" charset="-128"/>
                <a:cs typeface="Times New Roman" panose="02020603050405020304" pitchFamily="18" charset="0"/>
              </a:rPr>
              <a:t> muss sich für </a:t>
            </a:r>
            <a:r>
              <a:rPr lang="de-DE" sz="3600" b="1" dirty="0">
                <a:effectLst/>
                <a:ea typeface="MS Mincho" panose="02020609040205080304" pitchFamily="49" charset="-128"/>
                <a:cs typeface="Times New Roman" panose="02020603050405020304" pitchFamily="18" charset="0"/>
              </a:rPr>
              <a:t>dieselbe Straftat </a:t>
            </a:r>
            <a:r>
              <a:rPr lang="de-DE" sz="3600" dirty="0">
                <a:effectLst/>
                <a:ea typeface="MS Mincho" panose="02020609040205080304" pitchFamily="49" charset="-128"/>
                <a:cs typeface="Times New Roman" panose="02020603050405020304" pitchFamily="18" charset="0"/>
              </a:rPr>
              <a:t>verantworten </a:t>
            </a:r>
            <a:r>
              <a:rPr lang="de-DE" sz="3600" u="sng" dirty="0">
                <a:effectLst/>
                <a:ea typeface="MS Mincho" panose="02020609040205080304" pitchFamily="49" charset="-128"/>
                <a:cs typeface="Times New Roman" panose="02020603050405020304" pitchFamily="18" charset="0"/>
              </a:rPr>
              <a:t>wie die Person, die den subjektiven Status besitzt</a:t>
            </a:r>
            <a:r>
              <a:rPr lang="de-DE" sz="3600" dirty="0">
                <a:effectLst/>
                <a:ea typeface="MS Mincho" panose="02020609040205080304" pitchFamily="49" charset="-128"/>
                <a:cs typeface="Times New Roman" panose="02020603050405020304" pitchFamily="18" charset="0"/>
              </a:rPr>
              <a:t>.</a:t>
            </a:r>
            <a:endParaRPr lang="it-IT" sz="3600" dirty="0">
              <a:effectLst/>
              <a:ea typeface="MS Mincho" panose="02020609040205080304" pitchFamily="49" charset="-128"/>
              <a:cs typeface="Times New Roman" panose="02020603050405020304" pitchFamily="18" charset="0"/>
            </a:endParaRPr>
          </a:p>
          <a:p>
            <a:pPr marL="0" indent="0" algn="just">
              <a:buNone/>
            </a:pPr>
            <a:endParaRPr lang="it-IT" b="1" dirty="0"/>
          </a:p>
        </p:txBody>
      </p:sp>
      <p:pic>
        <p:nvPicPr>
          <p:cNvPr id="5124" name="Picture 4" descr="Alberto Manzi, il &quot;maestro d'Italia&quot;">
            <a:extLst>
              <a:ext uri="{FF2B5EF4-FFF2-40B4-BE49-F238E27FC236}">
                <a16:creationId xmlns:a16="http://schemas.microsoft.com/office/drawing/2014/main" id="{6B1628FD-F108-44D3-06BA-8D52D47D5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286" y="330200"/>
            <a:ext cx="326571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20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86119"/>
            <a:ext cx="9613861" cy="1080938"/>
          </a:xfrm>
        </p:spPr>
        <p:txBody>
          <a:bodyPr>
            <a:normAutofit/>
          </a:bodyPr>
          <a:lstStyle/>
          <a:p>
            <a:pPr>
              <a:lnSpc>
                <a:spcPct val="115000"/>
              </a:lnSpc>
              <a:spcAft>
                <a:spcPts val="1000"/>
              </a:spcAft>
            </a:pPr>
            <a:r>
              <a:rPr lang="de-DE" sz="2800" b="1" dirty="0">
                <a:effectLst/>
                <a:ea typeface="MS Mincho" panose="02020609040205080304" pitchFamily="49" charset="-128"/>
                <a:cs typeface="Times New Roman" panose="02020603050405020304" pitchFamily="18" charset="0"/>
              </a:rPr>
              <a:t>STRAFTATEN GEGEN DIE ÖFFENTLICHE VERWALTUNG: </a:t>
            </a:r>
            <a:br>
              <a:rPr lang="de-DE" sz="2800" b="1" dirty="0">
                <a:effectLst/>
                <a:ea typeface="MS Mincho" panose="02020609040205080304" pitchFamily="49" charset="-128"/>
                <a:cs typeface="Times New Roman" panose="02020603050405020304" pitchFamily="18" charset="0"/>
              </a:rPr>
            </a:br>
            <a:r>
              <a:rPr lang="de-DE" sz="2800" b="1" dirty="0">
                <a:ea typeface="MS Mincho" panose="02020609040205080304" pitchFamily="49" charset="-128"/>
                <a:cs typeface="Times New Roman" panose="02020603050405020304" pitchFamily="18" charset="0"/>
              </a:rPr>
              <a:t>Straftaten mit notwendiger Beteiligung</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0" y="2336872"/>
            <a:ext cx="12191999" cy="4521127"/>
          </a:xfrm>
        </p:spPr>
        <p:txBody>
          <a:bodyPr>
            <a:normAutofit fontScale="85000" lnSpcReduction="20000"/>
          </a:bodyPr>
          <a:lstStyle/>
          <a:p>
            <a:pPr algn="just">
              <a:lnSpc>
                <a:spcPct val="115000"/>
              </a:lnSpc>
              <a:spcAft>
                <a:spcPts val="1000"/>
              </a:spcAft>
            </a:pPr>
            <a:r>
              <a:rPr lang="de-DE" sz="2800" dirty="0">
                <a:effectLst/>
                <a:ea typeface="MS Mincho" panose="02020609040205080304" pitchFamily="49" charset="-128"/>
                <a:cs typeface="Times New Roman" panose="02020603050405020304" pitchFamily="18" charset="0"/>
              </a:rPr>
              <a:t>Es gibt </a:t>
            </a:r>
            <a:r>
              <a:rPr lang="de-DE" sz="2800" b="1" dirty="0">
                <a:effectLst/>
                <a:ea typeface="MS Mincho" panose="02020609040205080304" pitchFamily="49" charset="-128"/>
                <a:cs typeface="Times New Roman" panose="02020603050405020304" pitchFamily="18" charset="0"/>
              </a:rPr>
              <a:t>bestimmte Straftaten</a:t>
            </a:r>
            <a:r>
              <a:rPr lang="de-DE" sz="2800" dirty="0">
                <a:effectLst/>
                <a:ea typeface="MS Mincho" panose="02020609040205080304" pitchFamily="49" charset="-128"/>
                <a:cs typeface="Times New Roman" panose="02020603050405020304" pitchFamily="18" charset="0"/>
              </a:rPr>
              <a:t>, für die das Vorgehen </a:t>
            </a:r>
            <a:r>
              <a:rPr lang="de-DE" sz="2800" b="1" dirty="0">
                <a:effectLst/>
                <a:ea typeface="MS Mincho" panose="02020609040205080304" pitchFamily="49" charset="-128"/>
                <a:cs typeface="Times New Roman" panose="02020603050405020304" pitchFamily="18" charset="0"/>
              </a:rPr>
              <a:t>von (mindestens) zwei oder mehr Personen erforderlich ist</a:t>
            </a:r>
            <a:r>
              <a:rPr lang="de-DE" sz="2800" dirty="0">
                <a:effectLst/>
                <a:ea typeface="MS Mincho" panose="02020609040205080304" pitchFamily="49" charset="-128"/>
                <a:cs typeface="Times New Roman" panose="02020603050405020304" pitchFamily="18" charset="0"/>
              </a:rPr>
              <a:t>: dies sind die so genannten </a:t>
            </a:r>
            <a:r>
              <a:rPr lang="de-DE" sz="2800" b="1" dirty="0">
                <a:effectLst/>
                <a:ea typeface="MS Mincho" panose="02020609040205080304" pitchFamily="49" charset="-128"/>
                <a:cs typeface="Times New Roman" panose="02020603050405020304" pitchFamily="18" charset="0"/>
              </a:rPr>
              <a:t>Straftaten mit notwendiger Beteiligung </a:t>
            </a:r>
            <a:r>
              <a:rPr lang="de-DE" sz="2800" dirty="0">
                <a:effectLst/>
                <a:ea typeface="MS Mincho" panose="02020609040205080304" pitchFamily="49" charset="-128"/>
                <a:cs typeface="Times New Roman" panose="02020603050405020304" pitchFamily="18" charset="0"/>
              </a:rPr>
              <a:t>(z. B. Art. 416 StGB);</a:t>
            </a:r>
            <a:endParaRPr lang="it-IT" sz="2800" dirty="0">
              <a:effectLst/>
              <a:ea typeface="MS Mincho" panose="02020609040205080304" pitchFamily="49" charset="-128"/>
              <a:cs typeface="Times New Roman" panose="02020603050405020304" pitchFamily="18" charset="0"/>
            </a:endParaRPr>
          </a:p>
          <a:p>
            <a:pPr algn="just">
              <a:lnSpc>
                <a:spcPct val="115000"/>
              </a:lnSpc>
              <a:spcAft>
                <a:spcPts val="1000"/>
              </a:spcAft>
            </a:pPr>
            <a:r>
              <a:rPr lang="de-DE" sz="2800" dirty="0">
                <a:effectLst/>
                <a:ea typeface="MS Mincho" panose="02020609040205080304" pitchFamily="49" charset="-128"/>
                <a:cs typeface="Times New Roman" panose="02020603050405020304" pitchFamily="18" charset="0"/>
              </a:rPr>
              <a:t>Ein Beispiel ist der Straftatbestand der </a:t>
            </a:r>
            <a:r>
              <a:rPr lang="de-DE" sz="2800" b="1" dirty="0">
                <a:effectLst/>
                <a:ea typeface="MS Mincho" panose="02020609040205080304" pitchFamily="49" charset="-128"/>
                <a:cs typeface="Times New Roman" panose="02020603050405020304" pitchFamily="18" charset="0"/>
              </a:rPr>
              <a:t>Bestechung</a:t>
            </a:r>
            <a:r>
              <a:rPr lang="de-DE" sz="2800" dirty="0">
                <a:effectLst/>
                <a:ea typeface="MS Mincho" panose="02020609040205080304" pitchFamily="49" charset="-128"/>
                <a:cs typeface="Times New Roman" panose="02020603050405020304" pitchFamily="18" charset="0"/>
              </a:rPr>
              <a:t> (</a:t>
            </a:r>
            <a:r>
              <a:rPr lang="de-DE" sz="2800" b="1" dirty="0">
                <a:effectLst/>
                <a:ea typeface="MS Mincho" panose="02020609040205080304" pitchFamily="49" charset="-128"/>
                <a:cs typeface="Times New Roman" panose="02020603050405020304" pitchFamily="18" charset="0"/>
              </a:rPr>
              <a:t>Art. 318, 319, 321 StGB</a:t>
            </a:r>
            <a:r>
              <a:rPr lang="de-DE" sz="2800" dirty="0">
                <a:effectLst/>
                <a:ea typeface="MS Mincho" panose="02020609040205080304" pitchFamily="49" charset="-128"/>
                <a:cs typeface="Times New Roman" panose="02020603050405020304" pitchFamily="18" charset="0"/>
              </a:rPr>
              <a:t>), bei dem der Bestochene und der Bestechende bestraft werden;</a:t>
            </a:r>
            <a:endParaRPr lang="it-IT" sz="2800" dirty="0">
              <a:effectLst/>
              <a:ea typeface="MS Mincho" panose="02020609040205080304" pitchFamily="49" charset="-128"/>
              <a:cs typeface="Times New Roman" panose="02020603050405020304" pitchFamily="18" charset="0"/>
            </a:endParaRPr>
          </a:p>
          <a:p>
            <a:pPr algn="just">
              <a:lnSpc>
                <a:spcPct val="115000"/>
              </a:lnSpc>
              <a:spcAft>
                <a:spcPts val="1000"/>
              </a:spcAft>
            </a:pPr>
            <a:r>
              <a:rPr lang="de-DE" sz="2800" b="1" dirty="0">
                <a:effectLst/>
                <a:ea typeface="MS Mincho" panose="02020609040205080304" pitchFamily="49" charset="-128"/>
                <a:cs typeface="Times New Roman" panose="02020603050405020304" pitchFamily="18" charset="0"/>
              </a:rPr>
              <a:t>In einigen Fällen sieht die notwendige Beteiligung jedoch nur die Bestrafung eines Beteiligten vor</a:t>
            </a:r>
            <a:r>
              <a:rPr lang="de-DE" sz="2800" dirty="0">
                <a:effectLst/>
                <a:ea typeface="MS Mincho" panose="02020609040205080304" pitchFamily="49" charset="-128"/>
                <a:cs typeface="Times New Roman" panose="02020603050405020304" pitchFamily="18" charset="0"/>
              </a:rPr>
              <a:t>, weil </a:t>
            </a:r>
            <a:r>
              <a:rPr lang="de-DE" sz="2800" b="1" dirty="0">
                <a:effectLst/>
                <a:ea typeface="MS Mincho" panose="02020609040205080304" pitchFamily="49" charset="-128"/>
                <a:cs typeface="Times New Roman" panose="02020603050405020304" pitchFamily="18" charset="0"/>
              </a:rPr>
              <a:t>die andere Person ein Opfer der Straftat </a:t>
            </a:r>
            <a:r>
              <a:rPr lang="de-DE" sz="2800" dirty="0">
                <a:effectLst/>
                <a:ea typeface="MS Mincho" panose="02020609040205080304" pitchFamily="49" charset="-128"/>
                <a:cs typeface="Times New Roman" panose="02020603050405020304" pitchFamily="18" charset="0"/>
              </a:rPr>
              <a:t>ist: man denke an die </a:t>
            </a:r>
            <a:r>
              <a:rPr lang="de-DE" sz="2800" b="1" dirty="0">
                <a:effectLst/>
                <a:ea typeface="MS Mincho" panose="02020609040205080304" pitchFamily="49" charset="-128"/>
                <a:cs typeface="Times New Roman" panose="02020603050405020304" pitchFamily="18" charset="0"/>
              </a:rPr>
              <a:t>Erpressung im Amt </a:t>
            </a:r>
            <a:r>
              <a:rPr lang="de-DE" sz="2800" dirty="0">
                <a:effectLst/>
                <a:ea typeface="MS Mincho" panose="02020609040205080304" pitchFamily="49" charset="-128"/>
                <a:cs typeface="Times New Roman" panose="02020603050405020304" pitchFamily="18" charset="0"/>
              </a:rPr>
              <a:t>nach </a:t>
            </a:r>
            <a:r>
              <a:rPr lang="de-DE" sz="2800" b="1" dirty="0">
                <a:effectLst/>
                <a:ea typeface="MS Mincho" panose="02020609040205080304" pitchFamily="49" charset="-128"/>
                <a:cs typeface="Times New Roman" panose="02020603050405020304" pitchFamily="18" charset="0"/>
              </a:rPr>
              <a:t>Art. 317 StGB</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pPr algn="just">
              <a:lnSpc>
                <a:spcPct val="115000"/>
              </a:lnSpc>
              <a:spcAft>
                <a:spcPts val="1000"/>
              </a:spcAft>
            </a:pPr>
            <a:r>
              <a:rPr lang="de-DE" sz="2800" dirty="0">
                <a:effectLst/>
                <a:ea typeface="MS Mincho" panose="02020609040205080304" pitchFamily="49" charset="-128"/>
                <a:cs typeface="Times New Roman" panose="02020603050405020304" pitchFamily="18" charset="0"/>
              </a:rPr>
              <a:t>In anderen Fällen schließlich gibt es </a:t>
            </a:r>
            <a:r>
              <a:rPr lang="de-DE" sz="2800" b="1" dirty="0">
                <a:effectLst/>
                <a:ea typeface="MS Mincho" panose="02020609040205080304" pitchFamily="49" charset="-128"/>
                <a:cs typeface="Times New Roman" panose="02020603050405020304" pitchFamily="18" charset="0"/>
              </a:rPr>
              <a:t>eine „asymmetrische“ Bestrafung</a:t>
            </a:r>
            <a:r>
              <a:rPr lang="de-DE" sz="2800" dirty="0">
                <a:effectLst/>
                <a:ea typeface="MS Mincho" panose="02020609040205080304" pitchFamily="49" charset="-128"/>
                <a:cs typeface="Times New Roman" panose="02020603050405020304" pitchFamily="18" charset="0"/>
              </a:rPr>
              <a:t>: man denke an </a:t>
            </a:r>
            <a:r>
              <a:rPr lang="de-DE" sz="2800" b="1" dirty="0">
                <a:effectLst/>
                <a:ea typeface="MS Mincho" panose="02020609040205080304" pitchFamily="49" charset="-128"/>
                <a:cs typeface="Times New Roman" panose="02020603050405020304" pitchFamily="18" charset="0"/>
              </a:rPr>
              <a:t>Art. 319-</a:t>
            </a:r>
            <a:r>
              <a:rPr lang="de-DE" sz="2800" b="1" i="1" dirty="0">
                <a:effectLst/>
                <a:ea typeface="MS Mincho" panose="02020609040205080304" pitchFamily="49" charset="-128"/>
                <a:cs typeface="Times New Roman" panose="02020603050405020304" pitchFamily="18" charset="0"/>
              </a:rPr>
              <a:t>quater</a:t>
            </a:r>
            <a:r>
              <a:rPr lang="de-DE" sz="2800" b="1" dirty="0">
                <a:effectLst/>
                <a:ea typeface="MS Mincho" panose="02020609040205080304" pitchFamily="49" charset="-128"/>
                <a:cs typeface="Times New Roman" panose="02020603050405020304" pitchFamily="18" charset="0"/>
              </a:rPr>
              <a:t> StGB</a:t>
            </a:r>
            <a:r>
              <a:rPr lang="de-DE" sz="2800" dirty="0">
                <a:effectLst/>
                <a:ea typeface="MS Mincho" panose="02020609040205080304" pitchFamily="49" charset="-128"/>
                <a:cs typeface="Times New Roman" panose="02020603050405020304" pitchFamily="18" charset="0"/>
              </a:rPr>
              <a:t>.</a:t>
            </a:r>
            <a:endParaRPr lang="it-IT" sz="2800" b="1" dirty="0">
              <a:effectLst/>
              <a:ea typeface="MS Mincho" panose="02020609040205080304" pitchFamily="49" charset="-128"/>
              <a:cs typeface="Times New Roman" panose="02020603050405020304" pitchFamily="18" charset="0"/>
            </a:endParaRPr>
          </a:p>
          <a:p>
            <a:pPr marL="0" indent="0" algn="just">
              <a:buNone/>
            </a:pPr>
            <a:endParaRPr lang="it-IT" b="1" dirty="0"/>
          </a:p>
        </p:txBody>
      </p:sp>
      <p:pic>
        <p:nvPicPr>
          <p:cNvPr id="5124" name="Picture 4" descr="Alberto Manzi, il &quot;maestro d'Italia&quot;">
            <a:extLst>
              <a:ext uri="{FF2B5EF4-FFF2-40B4-BE49-F238E27FC236}">
                <a16:creationId xmlns:a16="http://schemas.microsoft.com/office/drawing/2014/main" id="{6B1628FD-F108-44D3-06BA-8D52D47D5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286" y="330200"/>
            <a:ext cx="326571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623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DIE AMTSPERSON (ART. 357 STGB)</a:t>
            </a:r>
          </a:p>
        </p:txBody>
      </p:sp>
      <p:sp>
        <p:nvSpPr>
          <p:cNvPr id="3" name="Segnaposto contenuto 2"/>
          <p:cNvSpPr>
            <a:spLocks noGrp="1"/>
          </p:cNvSpPr>
          <p:nvPr>
            <p:ph idx="1"/>
          </p:nvPr>
        </p:nvSpPr>
        <p:spPr>
          <a:xfrm>
            <a:off x="0" y="2336872"/>
            <a:ext cx="12065001" cy="4046348"/>
          </a:xfrm>
        </p:spPr>
        <p:txBody>
          <a:bodyPr>
            <a:normAutofit fontScale="62500" lnSpcReduction="20000"/>
          </a:bodyPr>
          <a:lstStyle/>
          <a:p>
            <a:pPr>
              <a:lnSpc>
                <a:spcPct val="115000"/>
              </a:lnSpc>
              <a:spcAft>
                <a:spcPts val="1000"/>
              </a:spcAft>
            </a:pPr>
            <a:r>
              <a:rPr lang="de-DE" sz="4000" dirty="0">
                <a:effectLst/>
                <a:ea typeface="MS Mincho" panose="02020609040205080304" pitchFamily="49" charset="-128"/>
                <a:cs typeface="Times New Roman" panose="02020603050405020304" pitchFamily="18" charset="0"/>
              </a:rPr>
              <a:t>(I)  Im Sinne des Strafrechts sind Amtspersonen (Beamte) diejenigen, die ein öffentliches GESETZGEBENDES, GERICHTLICHES oder ADMINISTRATIVES Amt ausüben </a:t>
            </a:r>
            <a:r>
              <a:rPr lang="de-DE" sz="4000" i="1" dirty="0">
                <a:effectLst/>
                <a:ea typeface="MS Mincho" panose="02020609040205080304" pitchFamily="49" charset="-128"/>
                <a:cs typeface="Times New Roman" panose="02020603050405020304" pitchFamily="18" charset="0"/>
              </a:rPr>
              <a:t>(eine öffentliche Funktion in der Gesetzgebung, Justiz oder Verwaltung ausüben).</a:t>
            </a:r>
            <a:r>
              <a:rPr lang="de-DE" sz="4000" dirty="0">
                <a:effectLst/>
                <a:ea typeface="MS Mincho" panose="02020609040205080304" pitchFamily="49" charset="-128"/>
                <a:cs typeface="Times New Roman" panose="02020603050405020304" pitchFamily="18" charset="0"/>
              </a:rPr>
              <a:t> </a:t>
            </a:r>
            <a:endParaRPr lang="it-IT" sz="40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4000" dirty="0">
                <a:effectLst/>
                <a:ea typeface="MS Mincho" panose="02020609040205080304" pitchFamily="49" charset="-128"/>
                <a:cs typeface="Times New Roman" panose="02020603050405020304" pitchFamily="18" charset="0"/>
              </a:rPr>
              <a:t>(II) Im selben Sinne ist eine Verwaltungsfunktion öffentlich, wenn sie durch Vorschriften des öffentlichen Rechtes und behördlichen Bestimmungen geregelt ist und durch die Willensbildung und -bekundung der öffentlichen Verwaltung oder durch deren Ausübung mittels behördlicher oder bescheinigter Befugnisse gekennzeichnet ist.</a:t>
            </a:r>
            <a:endParaRPr lang="it-IT" sz="4000" dirty="0">
              <a:effectLst/>
              <a:ea typeface="MS Mincho" panose="02020609040205080304" pitchFamily="49" charset="-128"/>
              <a:cs typeface="Times New Roman" panose="02020603050405020304" pitchFamily="18" charset="0"/>
            </a:endParaRPr>
          </a:p>
          <a:p>
            <a:endParaRPr lang="it-IT" dirty="0"/>
          </a:p>
        </p:txBody>
      </p:sp>
      <p:pic>
        <p:nvPicPr>
          <p:cNvPr id="7170" name="Picture 2" descr="Basil di Baker Street | Disney Wiki | Fandom">
            <a:extLst>
              <a:ext uri="{FF2B5EF4-FFF2-40B4-BE49-F238E27FC236}">
                <a16:creationId xmlns:a16="http://schemas.microsoft.com/office/drawing/2014/main" id="{39DB616F-F33F-16BA-2627-044E2A157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8925" y="474780"/>
            <a:ext cx="1784675" cy="149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70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121" y="683853"/>
            <a:ext cx="9613861" cy="1080938"/>
          </a:xfrm>
        </p:spPr>
        <p:txBody>
          <a:bodyPr>
            <a:normAutofit/>
          </a:bodyPr>
          <a:lstStyle/>
          <a:p>
            <a:pPr algn="ctr"/>
            <a:r>
              <a:rPr lang="it-IT" b="1" dirty="0"/>
              <a:t>SCHWERPUNKT</a:t>
            </a:r>
            <a:r>
              <a:rPr lang="it-IT" b="1" i="1" dirty="0"/>
              <a:t> </a:t>
            </a:r>
            <a:r>
              <a:rPr lang="it-IT" b="1" dirty="0"/>
              <a:t>AMTSPERSON</a:t>
            </a:r>
          </a:p>
        </p:txBody>
      </p:sp>
      <p:sp>
        <p:nvSpPr>
          <p:cNvPr id="3" name="Segnaposto contenuto 2"/>
          <p:cNvSpPr>
            <a:spLocks noGrp="1"/>
          </p:cNvSpPr>
          <p:nvPr>
            <p:ph idx="1"/>
          </p:nvPr>
        </p:nvSpPr>
        <p:spPr>
          <a:xfrm>
            <a:off x="1" y="2336872"/>
            <a:ext cx="12065000" cy="4432227"/>
          </a:xfrm>
        </p:spPr>
        <p:txBody>
          <a:bodyPr>
            <a:normAutofit/>
          </a:bodyPr>
          <a:lstStyle/>
          <a:p>
            <a:pPr>
              <a:lnSpc>
                <a:spcPct val="115000"/>
              </a:lnSpc>
              <a:spcAft>
                <a:spcPts val="1000"/>
              </a:spcAft>
            </a:pPr>
            <a:r>
              <a:rPr lang="de-DE" sz="2500" dirty="0">
                <a:effectLst/>
                <a:ea typeface="MS Mincho" panose="02020609040205080304" pitchFamily="49" charset="-128"/>
                <a:cs typeface="Times New Roman" panose="02020603050405020304" pitchFamily="18" charset="0"/>
              </a:rPr>
              <a:t>Der subjektive Status orientiert sich an einer objektiven Vorstellung der öffentlichen Funktion;</a:t>
            </a:r>
            <a:endParaRPr lang="it-IT" sz="25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500" dirty="0">
                <a:effectLst/>
                <a:ea typeface="MS Mincho" panose="02020609040205080304" pitchFamily="49" charset="-128"/>
                <a:cs typeface="Times New Roman" panose="02020603050405020304" pitchFamily="18" charset="0"/>
              </a:rPr>
              <a:t>Der subjektive Status als Amtsträger ist unabhängig vom öffentlichen Dienstverhältnis;</a:t>
            </a:r>
            <a:endParaRPr lang="it-IT" sz="25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500" dirty="0">
                <a:effectLst/>
                <a:ea typeface="MS Mincho" panose="02020609040205080304" pitchFamily="49" charset="-128"/>
                <a:cs typeface="Times New Roman" panose="02020603050405020304" pitchFamily="18" charset="0"/>
              </a:rPr>
              <a:t>Ein sogenannter „</a:t>
            </a:r>
            <a:r>
              <a:rPr lang="de-DE" sz="2500" i="1" dirty="0">
                <a:effectLst/>
                <a:ea typeface="MS Mincho" panose="02020609040205080304" pitchFamily="49" charset="-128"/>
                <a:cs typeface="Times New Roman" panose="02020603050405020304" pitchFamily="18" charset="0"/>
              </a:rPr>
              <a:t>de facto</a:t>
            </a:r>
            <a:r>
              <a:rPr lang="de-DE" sz="2500" dirty="0">
                <a:effectLst/>
                <a:ea typeface="MS Mincho" panose="02020609040205080304" pitchFamily="49" charset="-128"/>
                <a:cs typeface="Times New Roman" panose="02020603050405020304" pitchFamily="18" charset="0"/>
              </a:rPr>
              <a:t>“ Funktionär, d.h. eine Person, die kontinuierlich eine öffentliche Funktion ausübt, ohne formell dazu ernannt worden zu sein, gilt ebenfalls als Amtsträger (Beamter) (Kassationsgerichtshof 10589/2015).</a:t>
            </a:r>
            <a:endParaRPr lang="it-IT" sz="2500" dirty="0">
              <a:effectLst/>
              <a:ea typeface="MS Mincho" panose="02020609040205080304" pitchFamily="49" charset="-128"/>
              <a:cs typeface="Times New Roman" panose="02020603050405020304" pitchFamily="18" charset="0"/>
            </a:endParaRPr>
          </a:p>
          <a:p>
            <a:endParaRPr lang="it-IT" dirty="0"/>
          </a:p>
        </p:txBody>
      </p:sp>
      <p:pic>
        <p:nvPicPr>
          <p:cNvPr id="7170" name="Picture 2" descr="Basil di Baker Street | Disney Wiki | Fandom">
            <a:extLst>
              <a:ext uri="{FF2B5EF4-FFF2-40B4-BE49-F238E27FC236}">
                <a16:creationId xmlns:a16="http://schemas.microsoft.com/office/drawing/2014/main" id="{39DB616F-F33F-16BA-2627-044E2A157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8925" y="474780"/>
            <a:ext cx="1784675" cy="149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34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594953"/>
            <a:ext cx="10090982" cy="1080938"/>
          </a:xfrm>
        </p:spPr>
        <p:txBody>
          <a:bodyPr>
            <a:normAutofit/>
          </a:bodyPr>
          <a:lstStyle/>
          <a:p>
            <a:pPr algn="ctr">
              <a:lnSpc>
                <a:spcPct val="115000"/>
              </a:lnSpc>
              <a:spcAft>
                <a:spcPts val="1000"/>
              </a:spcAft>
            </a:pPr>
            <a:r>
              <a:rPr lang="it-IT" sz="3000" b="1" dirty="0">
                <a:effectLst/>
                <a:ea typeface="MS Mincho" panose="02020609040205080304" pitchFamily="49" charset="-128"/>
                <a:cs typeface="Times New Roman" panose="02020603050405020304" pitchFamily="18" charset="0"/>
              </a:rPr>
              <a:t>SCHWERPUNKT AMTSPERSON - FALLBEISPIELE</a:t>
            </a:r>
            <a:endParaRPr lang="it-IT" sz="30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1" y="2336872"/>
            <a:ext cx="12065000" cy="4432227"/>
          </a:xfrm>
        </p:spPr>
        <p:txBody>
          <a:bodyPr>
            <a:normAutofit fontScale="70000" lnSpcReduction="20000"/>
          </a:bodyPr>
          <a:lstStyle/>
          <a:p>
            <a:pPr>
              <a:lnSpc>
                <a:spcPct val="115000"/>
              </a:lnSpc>
              <a:spcAft>
                <a:spcPts val="1000"/>
              </a:spcAft>
            </a:pPr>
            <a:r>
              <a:rPr lang="de-DE" sz="3300" dirty="0">
                <a:effectLst/>
                <a:ea typeface="MS Mincho" panose="02020609040205080304" pitchFamily="49" charset="-128"/>
                <a:cs typeface="Times New Roman" panose="02020603050405020304" pitchFamily="18" charset="0"/>
              </a:rPr>
              <a:t>In Bezug auf privatrechtliche Gesellschaften mit öffentlicher Beteiligung hat der Oberste Gerichtshof den subjektiven Status für die in der Organisationsstruktur einbezogenen Personen bejaht, wenn die Tätigkeit der Gesellschaft vom öffentlichen Recht geregelt wird und öffentliche Zwecke verfolgt, auch mit privaten Mitteln (Kassationsgerichtshof 45908/2013);</a:t>
            </a:r>
          </a:p>
          <a:p>
            <a:pPr>
              <a:lnSpc>
                <a:spcPct val="115000"/>
              </a:lnSpc>
              <a:spcAft>
                <a:spcPts val="1000"/>
              </a:spcAft>
            </a:pPr>
            <a:r>
              <a:rPr lang="de-DE" sz="3300" dirty="0">
                <a:effectLst/>
                <a:ea typeface="MS Mincho" panose="02020609040205080304" pitchFamily="49" charset="-128"/>
                <a:cs typeface="Times New Roman" panose="02020603050405020304" pitchFamily="18" charset="0"/>
              </a:rPr>
              <a:t>Was vorher erwähnt, gilt auch für „</a:t>
            </a:r>
            <a:r>
              <a:rPr lang="de-DE" sz="3300" i="1" dirty="0">
                <a:effectLst/>
                <a:ea typeface="MS Mincho" panose="02020609040205080304" pitchFamily="49" charset="-128"/>
                <a:cs typeface="Times New Roman" panose="02020603050405020304" pitchFamily="18" charset="0"/>
              </a:rPr>
              <a:t>In-house</a:t>
            </a:r>
            <a:r>
              <a:rPr lang="de-DE" sz="3300" dirty="0">
                <a:effectLst/>
                <a:ea typeface="MS Mincho" panose="02020609040205080304" pitchFamily="49" charset="-128"/>
                <a:cs typeface="Times New Roman" panose="02020603050405020304" pitchFamily="18" charset="0"/>
              </a:rPr>
              <a:t>“ Gesellschaften, an denen die öffentliche Beteiligung gänzlich ist (</a:t>
            </a:r>
            <a:r>
              <a:rPr lang="de-DE" sz="3300" dirty="0" err="1">
                <a:effectLst/>
                <a:ea typeface="MS Mincho" panose="02020609040205080304" pitchFamily="49" charset="-128"/>
                <a:cs typeface="Times New Roman" panose="02020603050405020304" pitchFamily="18" charset="0"/>
              </a:rPr>
              <a:t>Teckal</a:t>
            </a:r>
            <a:r>
              <a:rPr lang="de-DE" sz="3300" dirty="0">
                <a:effectLst/>
                <a:ea typeface="MS Mincho" panose="02020609040205080304" pitchFamily="49" charset="-128"/>
                <a:cs typeface="Times New Roman" panose="02020603050405020304" pitchFamily="18" charset="0"/>
              </a:rPr>
              <a:t>-Urteil - EU-Gerichtshof); Beauftragter eines öffentlichen Dienstes laut Obersten Gerichtshof (Kassationsgerichtshof 58235/2018) </a:t>
            </a:r>
          </a:p>
          <a:p>
            <a:pPr>
              <a:lnSpc>
                <a:spcPct val="115000"/>
              </a:lnSpc>
              <a:spcAft>
                <a:spcPts val="1000"/>
              </a:spcAft>
            </a:pPr>
            <a:r>
              <a:rPr lang="de-DE" sz="3300" dirty="0">
                <a:effectLst/>
                <a:ea typeface="MS Mincho" panose="02020609040205080304" pitchFamily="49" charset="-128"/>
                <a:cs typeface="Times New Roman" panose="02020603050405020304" pitchFamily="18" charset="0"/>
              </a:rPr>
              <a:t>Bestätigt wird der Charakter des Amtsträgers auch für das Mitglied einer Prüfkommission für öffentliche Bauten (Kassationsgerichtshof 9053/2014).</a:t>
            </a:r>
          </a:p>
          <a:p>
            <a:pPr marL="0" indent="0">
              <a:buNone/>
            </a:pPr>
            <a:endParaRPr lang="it-IT" dirty="0"/>
          </a:p>
        </p:txBody>
      </p:sp>
      <p:pic>
        <p:nvPicPr>
          <p:cNvPr id="9220" name="Picture 4" descr="Anche le società in house sono sottoposte alla giurisdizione della Corte  dei conti - Interdata Cuzzola">
            <a:extLst>
              <a:ext uri="{FF2B5EF4-FFF2-40B4-BE49-F238E27FC236}">
                <a16:creationId xmlns:a16="http://schemas.microsoft.com/office/drawing/2014/main" id="{F1AA3778-3712-BE63-41C5-A1A59EF98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957" y="594953"/>
            <a:ext cx="3115043" cy="139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974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683853"/>
            <a:ext cx="10090982" cy="1080938"/>
          </a:xfrm>
        </p:spPr>
        <p:txBody>
          <a:bodyPr>
            <a:normAutofit/>
          </a:bodyPr>
          <a:lstStyle/>
          <a:p>
            <a:pPr algn="ctr">
              <a:lnSpc>
                <a:spcPct val="115000"/>
              </a:lnSpc>
              <a:spcAft>
                <a:spcPts val="1000"/>
              </a:spcAft>
            </a:pPr>
            <a:r>
              <a:rPr lang="de-DE" sz="2700" b="1" dirty="0">
                <a:effectLst/>
                <a:ea typeface="MS Mincho" panose="02020609040205080304" pitchFamily="49" charset="-128"/>
                <a:cs typeface="Times New Roman" panose="02020603050405020304" pitchFamily="18" charset="0"/>
              </a:rPr>
              <a:t>BEAUFTRAGTER EINES ÖFFENTLICHEN DIENSTES </a:t>
            </a:r>
            <a:br>
              <a:rPr lang="it-IT" sz="2700" dirty="0">
                <a:effectLst/>
                <a:ea typeface="MS Mincho" panose="02020609040205080304" pitchFamily="49" charset="-128"/>
                <a:cs typeface="Times New Roman" panose="02020603050405020304" pitchFamily="18" charset="0"/>
              </a:rPr>
            </a:br>
            <a:r>
              <a:rPr lang="de-DE" sz="2700" b="1" dirty="0">
                <a:effectLst/>
                <a:ea typeface="MS Mincho" panose="02020609040205080304" pitchFamily="49" charset="-128"/>
                <a:cs typeface="Times New Roman" panose="02020603050405020304" pitchFamily="18" charset="0"/>
              </a:rPr>
              <a:t>(Art. 358 StGB)</a:t>
            </a:r>
            <a:endParaRPr lang="it-IT" sz="27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1" y="2336872"/>
            <a:ext cx="12065000" cy="4432227"/>
          </a:xfrm>
        </p:spPr>
        <p:txBody>
          <a:bodyPr>
            <a:normAutofit fontScale="77500" lnSpcReduction="20000"/>
          </a:bodyPr>
          <a:lstStyle/>
          <a:p>
            <a:pPr>
              <a:lnSpc>
                <a:spcPct val="115000"/>
              </a:lnSpc>
              <a:spcAft>
                <a:spcPts val="1000"/>
              </a:spcAft>
            </a:pPr>
            <a:r>
              <a:rPr lang="de-DE" sz="3600" dirty="0">
                <a:effectLst/>
                <a:ea typeface="MS Mincho" panose="02020609040205080304" pitchFamily="49" charset="-128"/>
                <a:cs typeface="Times New Roman" panose="02020603050405020304" pitchFamily="18" charset="0"/>
              </a:rPr>
              <a:t>[I] Im Sinne des Strafrechts sind Beauftragte eines öffentlichen Dienstes diejenigen, die - aus welchen Gründen auch immer - eine öffentliche Aufgabe erfüllen </a:t>
            </a:r>
            <a:r>
              <a:rPr lang="de-DE" sz="3600" i="1" dirty="0">
                <a:effectLst/>
                <a:ea typeface="MS Mincho" panose="02020609040205080304" pitchFamily="49" charset="-128"/>
                <a:cs typeface="Times New Roman" panose="02020603050405020304" pitchFamily="18" charset="0"/>
              </a:rPr>
              <a:t>(einen öffentlichen Dienst leisten).</a:t>
            </a:r>
            <a:endParaRPr lang="it-IT" sz="3600" i="1"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3600" dirty="0">
                <a:effectLst/>
                <a:ea typeface="MS Mincho" panose="02020609040205080304" pitchFamily="49" charset="-128"/>
                <a:cs typeface="Times New Roman" panose="02020603050405020304" pitchFamily="18" charset="0"/>
              </a:rPr>
              <a:t>(II) Unter einer öffentlichen Dienstleistung ist eine Tätigkeit zu verstehen, die in der gleichen Weise wie eine öffentliche Funktion ausgeübt wird, die aber dadurch gekennzeichnet ist, dass ihr die typischen Befugnisse der öffentlichen Funktion fehlen, mit Ausschluss der Ausführung von einfachen Arbeitsaufträgen und der Verrichtung rein materieller Arbeiten.</a:t>
            </a:r>
            <a:endParaRPr lang="it-IT" sz="3600" dirty="0">
              <a:effectLst/>
              <a:ea typeface="MS Mincho" panose="02020609040205080304" pitchFamily="49" charset="-128"/>
              <a:cs typeface="Times New Roman" panose="02020603050405020304" pitchFamily="18" charset="0"/>
            </a:endParaRPr>
          </a:p>
          <a:p>
            <a:pPr>
              <a:lnSpc>
                <a:spcPct val="115000"/>
              </a:lnSpc>
              <a:spcAft>
                <a:spcPts val="1000"/>
              </a:spcAft>
            </a:pPr>
            <a:endParaRPr lang="it-IT" dirty="0"/>
          </a:p>
        </p:txBody>
      </p:sp>
      <p:pic>
        <p:nvPicPr>
          <p:cNvPr id="11266" name="Picture 2" descr="Stadt Münster: Feuerwehr - Freiwillige Feuerwehr - Loevelingloh">
            <a:extLst>
              <a:ext uri="{FF2B5EF4-FFF2-40B4-BE49-F238E27FC236}">
                <a16:creationId xmlns:a16="http://schemas.microsoft.com/office/drawing/2014/main" id="{E4F31ACF-6823-2D82-D3F8-4E63232DE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0" y="300606"/>
            <a:ext cx="2793999" cy="186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9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56178" y="203600"/>
            <a:ext cx="3422490" cy="235296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0" y="753228"/>
            <a:ext cx="6975335" cy="1080938"/>
          </a:xfrm>
        </p:spPr>
        <p:txBody>
          <a:bodyPr>
            <a:noAutofit/>
          </a:bodyPr>
          <a:lstStyle/>
          <a:p>
            <a:pPr>
              <a:lnSpc>
                <a:spcPct val="115000"/>
              </a:lnSpc>
              <a:spcAft>
                <a:spcPts val="1000"/>
              </a:spcAft>
            </a:pPr>
            <a:r>
              <a:rPr lang="de-DE" sz="3400" b="1" dirty="0">
                <a:effectLst/>
                <a:latin typeface="Calibri" panose="020F0502020204030204" pitchFamily="34" charset="0"/>
                <a:ea typeface="MS Mincho" panose="02020609040205080304" pitchFamily="49" charset="-128"/>
                <a:cs typeface="Times New Roman" panose="02020603050405020304" pitchFamily="18" charset="0"/>
              </a:rPr>
              <a:t>GRUNDSÄTZE DES STRAFRECHTS</a:t>
            </a:r>
            <a:endParaRPr lang="it-IT" sz="34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3176" y="1194992"/>
            <a:ext cx="10725123" cy="5209152"/>
          </a:xfrm>
        </p:spPr>
        <p:txBody>
          <a:bodyPr>
            <a:noAutofit/>
          </a:bodyPr>
          <a:lstStyle/>
          <a:p>
            <a:pPr marL="0" indent="0">
              <a:buNone/>
            </a:pPr>
            <a:endParaRPr lang="it-IT" sz="2000" dirty="0"/>
          </a:p>
          <a:p>
            <a:pPr lvl="0" algn="just"/>
            <a:endParaRPr lang="it-IT" sz="2800" u="sng" dirty="0"/>
          </a:p>
          <a:p>
            <a:r>
              <a:rPr lang="de-DE" sz="2800" dirty="0"/>
              <a:t>Grundsatz der </a:t>
            </a:r>
            <a:r>
              <a:rPr lang="de-DE" sz="2800" b="1" dirty="0"/>
              <a:t>Rechtmäßigkeit</a:t>
            </a:r>
            <a:r>
              <a:rPr lang="de-DE" sz="2800" dirty="0"/>
              <a:t>;</a:t>
            </a:r>
          </a:p>
          <a:p>
            <a:r>
              <a:rPr lang="de-DE" sz="2800" dirty="0"/>
              <a:t>Grundsatz der </a:t>
            </a:r>
            <a:r>
              <a:rPr lang="de-DE" sz="2800" b="1" dirty="0"/>
              <a:t>Typengebundenheit</a:t>
            </a:r>
            <a:r>
              <a:rPr lang="de-DE" sz="2800" dirty="0"/>
              <a:t>;</a:t>
            </a:r>
          </a:p>
          <a:p>
            <a:r>
              <a:rPr lang="de-DE" sz="2800" dirty="0"/>
              <a:t>Grundsatz des </a:t>
            </a:r>
            <a:r>
              <a:rPr lang="de-DE" sz="2800" b="1" dirty="0"/>
              <a:t>Rückwirkungsverbotes im Strafrecht</a:t>
            </a:r>
            <a:r>
              <a:rPr lang="de-DE" sz="2800" dirty="0"/>
              <a:t>;</a:t>
            </a:r>
          </a:p>
          <a:p>
            <a:r>
              <a:rPr lang="de-DE" sz="2800" dirty="0"/>
              <a:t>Grundsatz der </a:t>
            </a:r>
            <a:r>
              <a:rPr lang="de-DE" sz="2800" b="1" dirty="0"/>
              <a:t>Verletzung</a:t>
            </a:r>
            <a:r>
              <a:rPr lang="de-DE" sz="2800" dirty="0"/>
              <a:t> / </a:t>
            </a:r>
            <a:r>
              <a:rPr lang="de-DE" sz="2800" b="1" dirty="0"/>
              <a:t>Materialität</a:t>
            </a:r>
            <a:r>
              <a:rPr lang="de-DE" sz="2800" dirty="0"/>
              <a:t> </a:t>
            </a:r>
          </a:p>
          <a:p>
            <a:r>
              <a:rPr lang="de-DE" sz="2800" dirty="0"/>
              <a:t>(Art. 25, Abs. 2, Verfassung)</a:t>
            </a:r>
          </a:p>
          <a:p>
            <a:r>
              <a:rPr lang="de-DE" sz="2800" dirty="0"/>
              <a:t>Grundsatz der „</a:t>
            </a:r>
            <a:r>
              <a:rPr lang="de-DE" sz="2800" b="1" dirty="0"/>
              <a:t>Persönlichkeit der strafrechtlichen Verantwortung</a:t>
            </a:r>
            <a:r>
              <a:rPr lang="de-DE" sz="2800" dirty="0"/>
              <a:t>“ bzw. der „</a:t>
            </a:r>
            <a:r>
              <a:rPr lang="de-DE" sz="2800" b="1" dirty="0"/>
              <a:t>Schuld</a:t>
            </a:r>
            <a:r>
              <a:rPr lang="de-DE" sz="2800" dirty="0"/>
              <a:t>“ (Art. 27, Abs. 1 und 3, Verfassung) – </a:t>
            </a:r>
            <a:r>
              <a:rPr lang="de-DE" sz="2800" b="1" dirty="0"/>
              <a:t>Schuldprinzip </a:t>
            </a:r>
            <a:r>
              <a:rPr lang="de-DE" sz="2800" i="1" dirty="0"/>
              <a:t>(keine Strafe ohne Schuld) </a:t>
            </a:r>
            <a:r>
              <a:rPr lang="de-DE" sz="2800" dirty="0"/>
              <a:t>Grundsatz der </a:t>
            </a:r>
            <a:r>
              <a:rPr lang="de-DE" sz="2800" b="1" dirty="0"/>
              <a:t>Rückwirkung des günstigeren Strafrechts </a:t>
            </a:r>
            <a:r>
              <a:rPr lang="de-DE" sz="2800" dirty="0"/>
              <a:t>(Art. 3 Verfassung, Art. 7 Europäische Menschenrechtskonvention)</a:t>
            </a:r>
          </a:p>
          <a:p>
            <a:endParaRPr lang="de-DE"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spTree>
    <p:extLst>
      <p:ext uri="{BB962C8B-B14F-4D97-AF65-F5344CB8AC3E}">
        <p14:creationId xmlns:p14="http://schemas.microsoft.com/office/powerpoint/2010/main" val="3807485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53228"/>
            <a:ext cx="10294182" cy="1080938"/>
          </a:xfrm>
        </p:spPr>
        <p:txBody>
          <a:bodyPr>
            <a:normAutofit/>
          </a:bodyPr>
          <a:lstStyle/>
          <a:p>
            <a:pPr algn="ctr">
              <a:lnSpc>
                <a:spcPct val="115000"/>
              </a:lnSpc>
              <a:spcAft>
                <a:spcPts val="1000"/>
              </a:spcAft>
            </a:pPr>
            <a:r>
              <a:rPr lang="de-DE" sz="2600" b="1" dirty="0">
                <a:effectLst/>
                <a:ea typeface="MS Mincho" panose="02020609040205080304" pitchFamily="49" charset="-128"/>
                <a:cs typeface="Times New Roman" panose="02020603050405020304" pitchFamily="18" charset="0"/>
              </a:rPr>
              <a:t>SCHWERPUNKT BEAUFTRAGTER EINES ÖFFENTLICHEN DIENSTES </a:t>
            </a:r>
            <a:br>
              <a:rPr lang="de-DE" sz="2600" b="1" dirty="0">
                <a:effectLst/>
                <a:ea typeface="MS Mincho" panose="02020609040205080304" pitchFamily="49" charset="-128"/>
                <a:cs typeface="Times New Roman" panose="02020603050405020304" pitchFamily="18" charset="0"/>
              </a:rPr>
            </a:br>
            <a:r>
              <a:rPr lang="de-DE" sz="2600" b="1" dirty="0">
                <a:effectLst/>
                <a:ea typeface="MS Mincho" panose="02020609040205080304" pitchFamily="49" charset="-128"/>
                <a:cs typeface="Times New Roman" panose="02020603050405020304" pitchFamily="18" charset="0"/>
              </a:rPr>
              <a:t>FALLBEISPIELE</a:t>
            </a:r>
            <a:endParaRPr lang="it-IT" sz="26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1" y="2060815"/>
            <a:ext cx="12306300" cy="4633288"/>
          </a:xfrm>
        </p:spPr>
        <p:txBody>
          <a:bodyPr>
            <a:normAutofit fontScale="92500"/>
          </a:bodyPr>
          <a:lstStyle/>
          <a:p>
            <a:pPr lvl="0">
              <a:lnSpc>
                <a:spcPct val="115000"/>
              </a:lnSpc>
            </a:pPr>
            <a:endParaRPr lang="de-DE" dirty="0">
              <a:ea typeface="Calibri" panose="020F0502020204030204" pitchFamily="34" charset="0"/>
              <a:cs typeface="Times New Roman" panose="02020603050405020304" pitchFamily="18" charset="0"/>
            </a:endParaRPr>
          </a:p>
          <a:p>
            <a:pPr lvl="0">
              <a:lnSpc>
                <a:spcPct val="115000"/>
              </a:lnSpc>
            </a:pPr>
            <a:r>
              <a:rPr lang="de-DE" dirty="0">
                <a:ea typeface="Calibri" panose="020F0502020204030204" pitchFamily="34" charset="0"/>
                <a:cs typeface="Times New Roman" panose="02020603050405020304" pitchFamily="18" charset="0"/>
              </a:rPr>
              <a:t>d</a:t>
            </a:r>
            <a:r>
              <a:rPr lang="de-DE" dirty="0">
                <a:effectLst/>
                <a:ea typeface="Calibri" panose="020F0502020204030204" pitchFamily="34" charset="0"/>
                <a:cs typeface="Times New Roman" panose="02020603050405020304" pitchFamily="18" charset="0"/>
              </a:rPr>
              <a:t>ie mit der Erhebung der Kfz-Steuer beauftragte Person (Kassationsgerichtshof 45082/2015);</a:t>
            </a:r>
            <a:endParaRPr lang="it-IT" dirty="0">
              <a:effectLst/>
              <a:ea typeface="Calibri" panose="020F0502020204030204" pitchFamily="34" charset="0"/>
              <a:cs typeface="Times New Roman" panose="02020603050405020304" pitchFamily="18" charset="0"/>
            </a:endParaRPr>
          </a:p>
          <a:p>
            <a:pPr lvl="0">
              <a:lnSpc>
                <a:spcPct val="115000"/>
              </a:lnSpc>
            </a:pPr>
            <a:r>
              <a:rPr lang="de-DE" dirty="0">
                <a:effectLst/>
                <a:ea typeface="Calibri" panose="020F0502020204030204" pitchFamily="34" charset="0"/>
                <a:cs typeface="Times New Roman" panose="02020603050405020304" pitchFamily="18" charset="0"/>
              </a:rPr>
              <a:t>der Schuldiener (Kassationsgerichtshof 23352/2014);</a:t>
            </a:r>
            <a:endParaRPr lang="it-IT" dirty="0">
              <a:effectLst/>
              <a:ea typeface="Calibri" panose="020F0502020204030204" pitchFamily="34" charset="0"/>
              <a:cs typeface="Times New Roman" panose="02020603050405020304" pitchFamily="18" charset="0"/>
            </a:endParaRPr>
          </a:p>
          <a:p>
            <a:pPr lvl="0">
              <a:lnSpc>
                <a:spcPct val="115000"/>
              </a:lnSpc>
            </a:pPr>
            <a:r>
              <a:rPr lang="de-DE" b="1" dirty="0">
                <a:effectLst/>
                <a:ea typeface="Calibri" panose="020F0502020204030204" pitchFamily="34" charset="0"/>
                <a:cs typeface="Times New Roman" panose="02020603050405020304" pitchFamily="18" charset="0"/>
              </a:rPr>
              <a:t>der freiwillige Feuerwehrmann</a:t>
            </a:r>
            <a:r>
              <a:rPr lang="de-DE" dirty="0">
                <a:effectLst/>
                <a:ea typeface="Calibri" panose="020F0502020204030204" pitchFamily="34" charset="0"/>
                <a:cs typeface="Times New Roman" panose="02020603050405020304" pitchFamily="18" charset="0"/>
              </a:rPr>
              <a:t>;</a:t>
            </a:r>
            <a:endParaRPr lang="it-IT" dirty="0">
              <a:effectLst/>
              <a:ea typeface="Calibri" panose="020F0502020204030204" pitchFamily="34" charset="0"/>
              <a:cs typeface="Times New Roman" panose="02020603050405020304" pitchFamily="18" charset="0"/>
            </a:endParaRPr>
          </a:p>
          <a:p>
            <a:pPr lvl="0">
              <a:lnSpc>
                <a:spcPct val="115000"/>
              </a:lnSpc>
              <a:spcAft>
                <a:spcPts val="1000"/>
              </a:spcAft>
            </a:pPr>
            <a:r>
              <a:rPr lang="de-DE" dirty="0">
                <a:effectLst/>
                <a:ea typeface="Calibri" panose="020F0502020204030204" pitchFamily="34" charset="0"/>
                <a:cs typeface="Times New Roman" panose="02020603050405020304" pitchFamily="18" charset="0"/>
              </a:rPr>
              <a:t>der gesetzliche Vertreter einer Inhouse Gesellschaft (Kassationsgerichtshof 58235/2018);</a:t>
            </a:r>
            <a:endParaRPr lang="it-IT" dirty="0">
              <a:effectLst/>
              <a:ea typeface="Calibri" panose="020F0502020204030204" pitchFamily="34" charset="0"/>
              <a:cs typeface="Times New Roman" panose="02020603050405020304" pitchFamily="18" charset="0"/>
            </a:endParaRPr>
          </a:p>
          <a:p>
            <a:pPr lvl="0">
              <a:lnSpc>
                <a:spcPct val="115000"/>
              </a:lnSpc>
              <a:spcAft>
                <a:spcPts val="1000"/>
              </a:spcAft>
            </a:pPr>
            <a:r>
              <a:rPr lang="de-DE" dirty="0">
                <a:effectLst/>
                <a:ea typeface="Calibri" panose="020F0502020204030204" pitchFamily="34" charset="0"/>
                <a:cs typeface="Times New Roman" panose="02020603050405020304" pitchFamily="18" charset="0"/>
              </a:rPr>
              <a:t>Neuigkeiten: der </a:t>
            </a:r>
            <a:r>
              <a:rPr lang="de-DE" b="1" dirty="0">
                <a:effectLst/>
                <a:ea typeface="Calibri" panose="020F0502020204030204" pitchFamily="34" charset="0"/>
                <a:cs typeface="Times New Roman" panose="02020603050405020304" pitchFamily="18" charset="0"/>
              </a:rPr>
              <a:t>Hotelier</a:t>
            </a:r>
            <a:r>
              <a:rPr lang="de-DE" dirty="0">
                <a:effectLst/>
                <a:ea typeface="Calibri" panose="020F0502020204030204" pitchFamily="34" charset="0"/>
                <a:cs typeface="Times New Roman" panose="02020603050405020304" pitchFamily="18" charset="0"/>
              </a:rPr>
              <a:t>, auch ohne formellen Auftrag, der die Kurtaxe einzieht (Kassationsgerichtshof 32058/2018) - ein Verhalten, das nun durch das Gesetzesdekret „</a:t>
            </a:r>
            <a:r>
              <a:rPr lang="de-DE" i="1" dirty="0" err="1">
                <a:effectLst/>
                <a:ea typeface="Calibri" panose="020F0502020204030204" pitchFamily="34" charset="0"/>
                <a:cs typeface="Times New Roman" panose="02020603050405020304" pitchFamily="18" charset="0"/>
              </a:rPr>
              <a:t>decreto</a:t>
            </a:r>
            <a:r>
              <a:rPr lang="de-DE" i="1" dirty="0">
                <a:effectLst/>
                <a:ea typeface="Calibri" panose="020F0502020204030204" pitchFamily="34" charset="0"/>
                <a:cs typeface="Times New Roman" panose="02020603050405020304" pitchFamily="18" charset="0"/>
              </a:rPr>
              <a:t> </a:t>
            </a:r>
            <a:r>
              <a:rPr lang="de-DE" i="1" dirty="0" err="1">
                <a:effectLst/>
                <a:ea typeface="Calibri" panose="020F0502020204030204" pitchFamily="34" charset="0"/>
                <a:cs typeface="Times New Roman" panose="02020603050405020304" pitchFamily="18" charset="0"/>
              </a:rPr>
              <a:t>rilancio</a:t>
            </a:r>
            <a:r>
              <a:rPr lang="de-DE" dirty="0">
                <a:effectLst/>
                <a:ea typeface="Calibri" panose="020F0502020204030204" pitchFamily="34" charset="0"/>
                <a:cs typeface="Times New Roman" panose="02020603050405020304" pitchFamily="18" charset="0"/>
              </a:rPr>
              <a:t>“ ausdrücklich entkriminalisiert wird (es handelt sich lediglich um eine Verwaltungsstrafe) (Art. 180 Gesetzesdekret Nr. 34 vom 19. Mai 2020)</a:t>
            </a:r>
            <a:endParaRPr lang="it-IT" dirty="0">
              <a:effectLst/>
              <a:ea typeface="Calibri" panose="020F0502020204030204" pitchFamily="34" charset="0"/>
              <a:cs typeface="Times New Roman" panose="02020603050405020304" pitchFamily="18" charset="0"/>
            </a:endParaRPr>
          </a:p>
          <a:p>
            <a:pPr marL="0" indent="0">
              <a:buNone/>
            </a:pPr>
            <a:endParaRPr lang="it-IT" sz="2800" dirty="0"/>
          </a:p>
        </p:txBody>
      </p:sp>
      <p:pic>
        <p:nvPicPr>
          <p:cNvPr id="12290" name="Picture 2" descr="ADESIVO DECAL STICKER GRISU CARTONI ANNI 80 DRAGHETTO VOGLIO FARE IL  POMPIERE">
            <a:extLst>
              <a:ext uri="{FF2B5EF4-FFF2-40B4-BE49-F238E27FC236}">
                <a16:creationId xmlns:a16="http://schemas.microsoft.com/office/drawing/2014/main" id="{CACCC392-DFD8-8997-58B5-786178457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322" y="413955"/>
            <a:ext cx="1950677" cy="172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80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AMTSUNTERSCHLAGUNG (Art. 314 </a:t>
            </a:r>
            <a:r>
              <a:rPr lang="it-IT" b="1" dirty="0" err="1"/>
              <a:t>StGB</a:t>
            </a:r>
            <a:r>
              <a:rPr lang="it-IT" b="1" dirty="0"/>
              <a:t>)</a:t>
            </a:r>
            <a:endParaRPr lang="it-IT" dirty="0"/>
          </a:p>
        </p:txBody>
      </p:sp>
      <p:sp>
        <p:nvSpPr>
          <p:cNvPr id="3" name="Segnaposto contenuto 2"/>
          <p:cNvSpPr>
            <a:spLocks noGrp="1"/>
          </p:cNvSpPr>
          <p:nvPr>
            <p:ph idx="1"/>
          </p:nvPr>
        </p:nvSpPr>
        <p:spPr>
          <a:xfrm>
            <a:off x="248521" y="2654300"/>
            <a:ext cx="11816479" cy="3987800"/>
          </a:xfrm>
        </p:spPr>
        <p:txBody>
          <a:bodyPr>
            <a:normAutofit lnSpcReduction="10000"/>
          </a:bodyPr>
          <a:lstStyle/>
          <a:p>
            <a:pPr>
              <a:lnSpc>
                <a:spcPct val="115000"/>
              </a:lnSpc>
              <a:spcAft>
                <a:spcPts val="1000"/>
              </a:spcAft>
            </a:pPr>
            <a:r>
              <a:rPr lang="de-DE" dirty="0">
                <a:effectLst/>
                <a:ea typeface="MS Mincho" panose="02020609040205080304" pitchFamily="49" charset="-128"/>
                <a:cs typeface="Times New Roman" panose="02020603050405020304" pitchFamily="18" charset="0"/>
              </a:rPr>
              <a:t>[I] Der Amtsträger oder der Beauftragte eines öffentlichen Dienstes, der aufgrund seines Amtes oder seines Dienstes den Besitz oder jedenfalls die Verfügbarkeit von Geld oder anderen beweglichen Sachen eines anderen hat, sich dessen aneignet, wird mit einer Freiheitsstrafe von vier bis zu zehn Jahren und sechs Monaten bestraft.</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[II] Es wird eine Freiheitsstrafe von sechs Monaten bis zu drei Jahren angewandt, wenn der Täter nur in der Absicht gehandelt hat, sich der Sache vorübergehend zu bedienen und diese, nach vorübergehendem Gebrauch, unverzüglich zurückgegeben wurde.</a:t>
            </a:r>
            <a:endParaRPr lang="it-IT" dirty="0">
              <a:effectLst/>
              <a:ea typeface="MS Mincho" panose="02020609040205080304" pitchFamily="49" charset="-128"/>
              <a:cs typeface="Times New Roman" panose="02020603050405020304" pitchFamily="18" charset="0"/>
            </a:endParaRPr>
          </a:p>
          <a:p>
            <a:pPr marL="0" indent="0">
              <a:buNone/>
            </a:pPr>
            <a:endParaRPr lang="it-IT" dirty="0"/>
          </a:p>
        </p:txBody>
      </p:sp>
      <p:pic>
        <p:nvPicPr>
          <p:cNvPr id="13314" name="Picture 2" descr="Arte - Figure, Parole e Suoni | Scuola fiamminga – gli usurai, 1540 –  Firenze | Facebook">
            <a:extLst>
              <a:ext uri="{FF2B5EF4-FFF2-40B4-BE49-F238E27FC236}">
                <a16:creationId xmlns:a16="http://schemas.microsoft.com/office/drawing/2014/main" id="{9E92DAF2-290D-86E5-F1E2-1B15DB92D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3759" y="317500"/>
            <a:ext cx="1798241"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13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SCHWERPUNKT AMTSUNTERSCHLAGUNG</a:t>
            </a:r>
            <a:br>
              <a:rPr lang="it-IT" dirty="0"/>
            </a:br>
            <a:endParaRPr lang="it-IT" b="1" dirty="0"/>
          </a:p>
        </p:txBody>
      </p:sp>
      <p:sp>
        <p:nvSpPr>
          <p:cNvPr id="3" name="Segnaposto contenuto 2"/>
          <p:cNvSpPr>
            <a:spLocks noGrp="1"/>
          </p:cNvSpPr>
          <p:nvPr>
            <p:ph idx="1"/>
          </p:nvPr>
        </p:nvSpPr>
        <p:spPr>
          <a:xfrm>
            <a:off x="1" y="2120900"/>
            <a:ext cx="12052300" cy="4521200"/>
          </a:xfrm>
        </p:spPr>
        <p:txBody>
          <a:bodyPr>
            <a:normAutofit fontScale="92500" lnSpcReduction="20000"/>
          </a:bodyPr>
          <a:lstStyle/>
          <a:p>
            <a:pPr indent="0" algn="just">
              <a:buNone/>
            </a:pPr>
            <a:endParaRPr lang="it-IT" dirty="0"/>
          </a:p>
          <a:p>
            <a:pPr lvl="0">
              <a:lnSpc>
                <a:spcPct val="115000"/>
              </a:lnSpc>
            </a:pPr>
            <a:r>
              <a:rPr lang="de-DE" b="1" dirty="0">
                <a:effectLst/>
                <a:ea typeface="Calibri" panose="020F0502020204030204" pitchFamily="34" charset="0"/>
                <a:cs typeface="Times New Roman" panose="02020603050405020304" pitchFamily="18" charset="0"/>
              </a:rPr>
              <a:t>Missbrauch</a:t>
            </a:r>
            <a:r>
              <a:rPr lang="de-DE" dirty="0">
                <a:effectLst/>
                <a:ea typeface="Calibri" panose="020F0502020204030204" pitchFamily="34" charset="0"/>
                <a:cs typeface="Times New Roman" panose="02020603050405020304" pitchFamily="18" charset="0"/>
              </a:rPr>
              <a:t> des </a:t>
            </a:r>
            <a:r>
              <a:rPr lang="de-DE" b="1" u="sng" dirty="0">
                <a:effectLst/>
                <a:ea typeface="Calibri" panose="020F0502020204030204" pitchFamily="34" charset="0"/>
                <a:cs typeface="Times New Roman" panose="02020603050405020304" pitchFamily="18" charset="0"/>
              </a:rPr>
              <a:t>Telefons</a:t>
            </a:r>
            <a:r>
              <a:rPr lang="de-DE" dirty="0">
                <a:effectLst/>
                <a:ea typeface="Calibri" panose="020F0502020204030204" pitchFamily="34" charset="0"/>
                <a:cs typeface="Times New Roman" panose="02020603050405020304" pitchFamily="18" charset="0"/>
              </a:rPr>
              <a:t> (Kassationsgerichtshof vereinigte Sektionen 19054/2012) und des </a:t>
            </a:r>
            <a:r>
              <a:rPr lang="de-DE" b="1" u="sng" dirty="0">
                <a:effectLst/>
                <a:ea typeface="Calibri" panose="020F0502020204030204" pitchFamily="34" charset="0"/>
                <a:cs typeface="Times New Roman" panose="02020603050405020304" pitchFamily="18" charset="0"/>
              </a:rPr>
              <a:t>Internetnetzwerkes</a:t>
            </a:r>
            <a:r>
              <a:rPr lang="de-DE" dirty="0">
                <a:effectLst/>
                <a:ea typeface="Calibri" panose="020F0502020204030204" pitchFamily="34" charset="0"/>
                <a:cs typeface="Times New Roman" panose="02020603050405020304" pitchFamily="18" charset="0"/>
              </a:rPr>
              <a:t>, sowie von Informatik-Datenbanken (Kassationsgerichtshof 33031/2018) ist als </a:t>
            </a:r>
            <a:r>
              <a:rPr lang="de-DE" b="1" dirty="0">
                <a:effectLst/>
                <a:ea typeface="Calibri" panose="020F0502020204030204" pitchFamily="34" charset="0"/>
                <a:cs typeface="Times New Roman" panose="02020603050405020304" pitchFamily="18" charset="0"/>
              </a:rPr>
              <a:t>Amtsunterschlagung zum bloßen Gebrauch </a:t>
            </a:r>
            <a:r>
              <a:rPr lang="de-DE" dirty="0">
                <a:effectLst/>
                <a:ea typeface="Calibri" panose="020F0502020204030204" pitchFamily="34" charset="0"/>
                <a:cs typeface="Times New Roman" panose="02020603050405020304" pitchFamily="18" charset="0"/>
              </a:rPr>
              <a:t>(Art. 314, Abs. 2, StGB) zu qualifizieren;</a:t>
            </a:r>
            <a:endParaRPr lang="it-IT" dirty="0">
              <a:effectLst/>
              <a:ea typeface="Calibri" panose="020F0502020204030204" pitchFamily="34" charset="0"/>
              <a:cs typeface="Times New Roman" panose="02020603050405020304" pitchFamily="18" charset="0"/>
            </a:endParaRPr>
          </a:p>
          <a:p>
            <a:pPr lvl="0">
              <a:lnSpc>
                <a:spcPct val="115000"/>
              </a:lnSpc>
            </a:pPr>
            <a:r>
              <a:rPr lang="de-DE" dirty="0">
                <a:effectLst/>
                <a:ea typeface="Calibri" panose="020F0502020204030204" pitchFamily="34" charset="0"/>
                <a:cs typeface="Times New Roman" panose="02020603050405020304" pitchFamily="18" charset="0"/>
              </a:rPr>
              <a:t>die </a:t>
            </a:r>
            <a:r>
              <a:rPr lang="de-DE" b="1" dirty="0">
                <a:effectLst/>
                <a:ea typeface="Calibri" panose="020F0502020204030204" pitchFamily="34" charset="0"/>
                <a:cs typeface="Times New Roman" panose="02020603050405020304" pitchFamily="18" charset="0"/>
              </a:rPr>
              <a:t>Nutzung des </a:t>
            </a:r>
            <a:r>
              <a:rPr lang="de-DE" b="1" u="sng" dirty="0">
                <a:effectLst/>
                <a:ea typeface="Calibri" panose="020F0502020204030204" pitchFamily="34" charset="0"/>
                <a:cs typeface="Times New Roman" panose="02020603050405020304" pitchFamily="18" charset="0"/>
              </a:rPr>
              <a:t>Dienstwagens</a:t>
            </a:r>
            <a:r>
              <a:rPr lang="de-DE" b="1" dirty="0">
                <a:effectLst/>
                <a:ea typeface="Calibri" panose="020F0502020204030204" pitchFamily="34" charset="0"/>
                <a:cs typeface="Times New Roman" panose="02020603050405020304" pitchFamily="18" charset="0"/>
              </a:rPr>
              <a:t> zu privaten Zwecken </a:t>
            </a:r>
            <a:r>
              <a:rPr lang="de-DE" dirty="0">
                <a:effectLst/>
                <a:ea typeface="Calibri" panose="020F0502020204030204" pitchFamily="34" charset="0"/>
                <a:cs typeface="Times New Roman" panose="02020603050405020304" pitchFamily="18" charset="0"/>
              </a:rPr>
              <a:t>erfüllt den Straftatbestand nicht, auch nicht als Amtsunterschlagung zum bloßen Gebrauch, </a:t>
            </a:r>
            <a:r>
              <a:rPr lang="de-DE" b="1" dirty="0">
                <a:effectLst/>
                <a:ea typeface="Calibri" panose="020F0502020204030204" pitchFamily="34" charset="0"/>
                <a:cs typeface="Times New Roman" panose="02020603050405020304" pitchFamily="18" charset="0"/>
              </a:rPr>
              <a:t>wenn sie für die Körperschaft und ihre funktionelle Tätigkeit keinen konkreten Schaden verursacht</a:t>
            </a:r>
            <a:r>
              <a:rPr lang="de-DE" dirty="0">
                <a:effectLst/>
                <a:ea typeface="Calibri" panose="020F0502020204030204" pitchFamily="34" charset="0"/>
                <a:cs typeface="Times New Roman" panose="02020603050405020304" pitchFamily="18" charset="0"/>
              </a:rPr>
              <a:t>, denn </a:t>
            </a:r>
            <a:r>
              <a:rPr lang="de-DE" b="1" dirty="0">
                <a:effectLst/>
                <a:ea typeface="Calibri" panose="020F0502020204030204" pitchFamily="34" charset="0"/>
                <a:cs typeface="Times New Roman" panose="02020603050405020304" pitchFamily="18" charset="0"/>
              </a:rPr>
              <a:t>episodisch</a:t>
            </a:r>
            <a:r>
              <a:rPr lang="de-DE" dirty="0">
                <a:effectLst/>
                <a:ea typeface="Calibri" panose="020F0502020204030204" pitchFamily="34" charset="0"/>
                <a:cs typeface="Times New Roman" panose="02020603050405020304" pitchFamily="18" charset="0"/>
              </a:rPr>
              <a:t> und </a:t>
            </a:r>
            <a:r>
              <a:rPr lang="de-DE" b="1" dirty="0">
                <a:effectLst/>
                <a:ea typeface="Calibri" panose="020F0502020204030204" pitchFamily="34" charset="0"/>
                <a:cs typeface="Times New Roman" panose="02020603050405020304" pitchFamily="18" charset="0"/>
              </a:rPr>
              <a:t>gelegentlich</a:t>
            </a:r>
            <a:r>
              <a:rPr lang="de-DE" dirty="0">
                <a:effectLst/>
                <a:ea typeface="Calibri" panose="020F0502020204030204" pitchFamily="34" charset="0"/>
                <a:cs typeface="Times New Roman" panose="02020603050405020304" pitchFamily="18" charset="0"/>
              </a:rPr>
              <a:t> (Kassationsgerichtshof 7971/2013); ansonsten ist das Verhalten als </a:t>
            </a:r>
            <a:r>
              <a:rPr lang="de-DE" b="1" dirty="0">
                <a:effectLst/>
                <a:ea typeface="Calibri" panose="020F0502020204030204" pitchFamily="34" charset="0"/>
                <a:cs typeface="Times New Roman" panose="02020603050405020304" pitchFamily="18" charset="0"/>
              </a:rPr>
              <a:t>Amtsunterschlagung zum Gebrauch </a:t>
            </a:r>
            <a:r>
              <a:rPr lang="de-DE" dirty="0">
                <a:effectLst/>
                <a:ea typeface="Calibri" panose="020F0502020204030204" pitchFamily="34" charset="0"/>
                <a:cs typeface="Times New Roman" panose="02020603050405020304" pitchFamily="18" charset="0"/>
              </a:rPr>
              <a:t>einzustufen;</a:t>
            </a:r>
            <a:endParaRPr lang="it-IT" dirty="0">
              <a:effectLst/>
              <a:ea typeface="Calibri" panose="020F0502020204030204" pitchFamily="34" charset="0"/>
              <a:cs typeface="Times New Roman" panose="02020603050405020304" pitchFamily="18" charset="0"/>
            </a:endParaRPr>
          </a:p>
          <a:p>
            <a:pPr lvl="0">
              <a:lnSpc>
                <a:spcPct val="115000"/>
              </a:lnSpc>
              <a:spcAft>
                <a:spcPts val="1000"/>
              </a:spcAft>
            </a:pPr>
            <a:r>
              <a:rPr lang="de-DE" dirty="0">
                <a:effectLst/>
                <a:ea typeface="Calibri" panose="020F0502020204030204" pitchFamily="34" charset="0"/>
                <a:cs typeface="Times New Roman" panose="02020603050405020304" pitchFamily="18" charset="0"/>
              </a:rPr>
              <a:t>die Aneignung der vom </a:t>
            </a:r>
            <a:r>
              <a:rPr lang="de-DE" b="1" dirty="0">
                <a:effectLst/>
                <a:ea typeface="Calibri" panose="020F0502020204030204" pitchFamily="34" charset="0"/>
                <a:cs typeface="Times New Roman" panose="02020603050405020304" pitchFamily="18" charset="0"/>
              </a:rPr>
              <a:t>Hotelier</a:t>
            </a:r>
            <a:r>
              <a:rPr lang="de-DE" dirty="0">
                <a:effectLst/>
                <a:ea typeface="Calibri" panose="020F0502020204030204" pitchFamily="34" charset="0"/>
                <a:cs typeface="Times New Roman" panose="02020603050405020304" pitchFamily="18" charset="0"/>
              </a:rPr>
              <a:t> (Beauftragter eines öffentlichen Dienstes) im Namen der Gemeinde erhobenen Kurtaxe (Kassationsgerichtshof 32058/2018), stellte bis zum Gesetzesdekret Nr. 34 vom 19. Mai 2020 den Tatbestand der Amtsunterschlagung dar.</a:t>
            </a:r>
            <a:endParaRPr lang="it-IT" dirty="0">
              <a:effectLst/>
              <a:ea typeface="Calibri" panose="020F0502020204030204" pitchFamily="34" charset="0"/>
              <a:cs typeface="Times New Roman" panose="02020603050405020304" pitchFamily="18" charset="0"/>
            </a:endParaRPr>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732" y="375042"/>
            <a:ext cx="1850268" cy="1850268"/>
          </a:xfrm>
          <a:prstGeom prst="rect">
            <a:avLst/>
          </a:prstGeom>
        </p:spPr>
      </p:pic>
    </p:spTree>
    <p:extLst>
      <p:ext uri="{BB962C8B-B14F-4D97-AF65-F5344CB8AC3E}">
        <p14:creationId xmlns:p14="http://schemas.microsoft.com/office/powerpoint/2010/main" val="1534147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SCHWERPUNKT AMTSUNTERSCHLAGUNG</a:t>
            </a:r>
          </a:p>
        </p:txBody>
      </p:sp>
      <p:sp>
        <p:nvSpPr>
          <p:cNvPr id="3" name="Segnaposto contenuto 2"/>
          <p:cNvSpPr>
            <a:spLocks noGrp="1"/>
          </p:cNvSpPr>
          <p:nvPr>
            <p:ph idx="1"/>
          </p:nvPr>
        </p:nvSpPr>
        <p:spPr>
          <a:xfrm>
            <a:off x="381663" y="2120900"/>
            <a:ext cx="11068215" cy="4521200"/>
          </a:xfrm>
        </p:spPr>
        <p:txBody>
          <a:bodyPr>
            <a:normAutofit/>
          </a:bodyPr>
          <a:lstStyle/>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Zweckentfremdung eines </a:t>
            </a:r>
            <a:r>
              <a:rPr lang="de-DE" b="1" dirty="0">
                <a:effectLst/>
                <a:ea typeface="MS Mincho" panose="02020609040205080304" pitchFamily="49" charset="-128"/>
                <a:cs typeface="Times New Roman" panose="02020603050405020304" pitchFamily="18" charset="0"/>
              </a:rPr>
              <a:t>Dienstwagens</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a:p>
            <a:pPr marL="342900" lvl="0" indent="-342900">
              <a:lnSpc>
                <a:spcPct val="115000"/>
              </a:lnSpc>
              <a:buFont typeface="Wingdings" pitchFamily="2" charset="2"/>
              <a:buChar char=""/>
            </a:pPr>
            <a:r>
              <a:rPr lang="de-DE" dirty="0">
                <a:effectLst/>
                <a:ea typeface="Calibri" panose="020F0502020204030204" pitchFamily="34" charset="0"/>
                <a:cs typeface="Times New Roman" panose="02020603050405020304" pitchFamily="18" charset="0"/>
              </a:rPr>
              <a:t>Eine </a:t>
            </a:r>
            <a:r>
              <a:rPr lang="de-DE" b="1" dirty="0">
                <a:effectLst/>
                <a:ea typeface="Calibri" panose="020F0502020204030204" pitchFamily="34" charset="0"/>
                <a:cs typeface="Times New Roman" panose="02020603050405020304" pitchFamily="18" charset="0"/>
              </a:rPr>
              <a:t>Unterschlagung im Sinne von Artikel 314, Abs. 2, StGB </a:t>
            </a:r>
            <a:r>
              <a:rPr lang="de-DE" dirty="0">
                <a:effectLst/>
                <a:ea typeface="Calibri" panose="020F0502020204030204" pitchFamily="34" charset="0"/>
                <a:cs typeface="Times New Roman" panose="02020603050405020304" pitchFamily="18" charset="0"/>
              </a:rPr>
              <a:t>kann bei einer episodischen und gelegentlichen Nutzung eines Dienstwagens </a:t>
            </a:r>
            <a:r>
              <a:rPr lang="de-DE" b="1" dirty="0">
                <a:effectLst/>
                <a:ea typeface="Calibri" panose="020F0502020204030204" pitchFamily="34" charset="0"/>
                <a:cs typeface="Times New Roman" panose="02020603050405020304" pitchFamily="18" charset="0"/>
              </a:rPr>
              <a:t>nicht konfiguriert werden</a:t>
            </a:r>
            <a:r>
              <a:rPr lang="de-DE" dirty="0">
                <a:effectLst/>
                <a:ea typeface="Calibri" panose="020F0502020204030204" pitchFamily="34" charset="0"/>
                <a:cs typeface="Times New Roman" panose="02020603050405020304" pitchFamily="18" charset="0"/>
              </a:rPr>
              <a:t>, wenn folgende Bedingungen erfüllt sind:</a:t>
            </a:r>
            <a:endParaRPr lang="it-IT" dirty="0">
              <a:effectLst/>
              <a:ea typeface="Calibri" panose="020F0502020204030204" pitchFamily="34" charset="0"/>
              <a:cs typeface="Times New Roman" panose="02020603050405020304" pitchFamily="18" charset="0"/>
            </a:endParaRPr>
          </a:p>
          <a:p>
            <a:pPr marL="342900" lvl="0" indent="-342900">
              <a:lnSpc>
                <a:spcPct val="115000"/>
              </a:lnSpc>
              <a:buFont typeface="+mj-lt"/>
              <a:buAutoNum type="alphaLcParenR"/>
            </a:pPr>
            <a:r>
              <a:rPr lang="de-DE" b="1" dirty="0">
                <a:effectLst/>
                <a:ea typeface="MS Mincho" panose="02020609040205080304" pitchFamily="49" charset="-128"/>
                <a:cs typeface="Times New Roman" panose="02020603050405020304" pitchFamily="18" charset="0"/>
              </a:rPr>
              <a:t>wenn das Verhalten die Funktionsfähigkeit der öffentlichen Verwaltung nicht beeinträchtigt hat</a:t>
            </a:r>
            <a:r>
              <a:rPr lang="de-DE" dirty="0">
                <a:effectLst/>
                <a:ea typeface="MS Mincho" panose="02020609040205080304" pitchFamily="49" charset="-128"/>
                <a:cs typeface="Times New Roman" panose="02020603050405020304" pitchFamily="18" charset="0"/>
              </a:rPr>
              <a:t>, oder </a:t>
            </a:r>
            <a:endParaRPr lang="it-IT" dirty="0">
              <a:effectLst/>
              <a:ea typeface="MS Mincho" panose="02020609040205080304" pitchFamily="49" charset="-128"/>
              <a:cs typeface="Times New Roman" panose="02020603050405020304" pitchFamily="18" charset="0"/>
            </a:endParaRPr>
          </a:p>
          <a:p>
            <a:pPr marL="342900" lvl="0" indent="-342900">
              <a:lnSpc>
                <a:spcPct val="115000"/>
              </a:lnSpc>
              <a:spcAft>
                <a:spcPts val="1000"/>
              </a:spcAft>
              <a:buFont typeface="+mj-lt"/>
              <a:buAutoNum type="alphaLcParenR"/>
            </a:pPr>
            <a:r>
              <a:rPr lang="de-DE" b="1" dirty="0">
                <a:effectLst/>
                <a:ea typeface="MS Mincho" panose="02020609040205080304" pitchFamily="49" charset="-128"/>
                <a:cs typeface="Times New Roman" panose="02020603050405020304" pitchFamily="18" charset="0"/>
              </a:rPr>
              <a:t>wenn kein nennenswerter Vermögensschaden verursacht wurde</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In diesem Sinne, zuletzt, Strafkassation, Sektion V, 1. Juli 2019, Nr. 37186</a:t>
            </a:r>
            <a:endParaRPr lang="it-IT" dirty="0">
              <a:effectLst/>
              <a:ea typeface="MS Mincho" panose="02020609040205080304" pitchFamily="49" charset="-128"/>
              <a:cs typeface="Times New Roman" panose="02020603050405020304" pitchFamily="18" charset="0"/>
            </a:endParaRPr>
          </a:p>
          <a:p>
            <a:pPr marL="571500" indent="-342900">
              <a:buFont typeface="Wingdings" charset="2"/>
              <a:buChar char="ü"/>
            </a:pPr>
            <a:endParaRPr lang="it-IT" dirty="0"/>
          </a:p>
          <a:p>
            <a:pPr marL="571500" indent="-342900">
              <a:buFont typeface="Wingdings" charset="2"/>
              <a:buChar char="ü"/>
            </a:pP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5950" y="628152"/>
            <a:ext cx="2006050" cy="1359673"/>
          </a:xfrm>
          <a:prstGeom prst="rect">
            <a:avLst/>
          </a:prstGeom>
        </p:spPr>
      </p:pic>
    </p:spTree>
    <p:extLst>
      <p:ext uri="{BB962C8B-B14F-4D97-AF65-F5344CB8AC3E}">
        <p14:creationId xmlns:p14="http://schemas.microsoft.com/office/powerpoint/2010/main" val="3633568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de-DE" b="1" dirty="0">
                <a:effectLst/>
                <a:ea typeface="MS Mincho" panose="02020609040205080304" pitchFamily="49" charset="-128"/>
                <a:cs typeface="Times New Roman" panose="02020603050405020304" pitchFamily="18" charset="0"/>
              </a:rPr>
              <a:t>DIE „ERWEITERUNG“ DER ERPRESSUNG IM AMT </a:t>
            </a:r>
            <a:br>
              <a:rPr lang="it-IT" b="1" cap="all" dirty="0"/>
            </a:br>
            <a:r>
              <a:rPr lang="it-IT" cap="all" dirty="0"/>
              <a:t>(g. 190/2012)</a:t>
            </a:r>
            <a:endParaRPr lang="it-IT" b="1" dirty="0"/>
          </a:p>
        </p:txBody>
      </p:sp>
      <p:sp>
        <p:nvSpPr>
          <p:cNvPr id="3" name="Segnaposto contenuto 2"/>
          <p:cNvSpPr>
            <a:spLocks noGrp="1"/>
          </p:cNvSpPr>
          <p:nvPr>
            <p:ph idx="1"/>
          </p:nvPr>
        </p:nvSpPr>
        <p:spPr>
          <a:xfrm>
            <a:off x="114301" y="2336872"/>
            <a:ext cx="12077700" cy="4305227"/>
          </a:xfrm>
        </p:spPr>
        <p:txBody>
          <a:bodyPr>
            <a:normAutofit lnSpcReduction="10000"/>
          </a:bodyPr>
          <a:lstStyle/>
          <a:p>
            <a:pPr>
              <a:lnSpc>
                <a:spcPct val="115000"/>
              </a:lnSpc>
              <a:spcAft>
                <a:spcPts val="1000"/>
              </a:spcAft>
            </a:pPr>
            <a:r>
              <a:rPr lang="de-DE" dirty="0">
                <a:effectLst/>
                <a:ea typeface="MS Mincho" panose="02020609040205080304" pitchFamily="49" charset="-128"/>
                <a:cs typeface="Times New Roman" panose="02020603050405020304" pitchFamily="18" charset="0"/>
              </a:rPr>
              <a:t>Früher gab </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es einen einzigen Tatbestand (Art. 317 StGB), der eine einzige Strafe für die Fälle von </a:t>
            </a:r>
            <a:r>
              <a:rPr lang="de-DE" sz="2800" b="1" dirty="0">
                <a:effectLst/>
                <a:latin typeface="Calibri" panose="020F0502020204030204" pitchFamily="34" charset="0"/>
                <a:ea typeface="MS Mincho" panose="02020609040205080304" pitchFamily="49" charset="-128"/>
                <a:cs typeface="Times New Roman" panose="02020603050405020304" pitchFamily="18" charset="0"/>
              </a:rPr>
              <a:t>Nötigung</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und </a:t>
            </a:r>
            <a:r>
              <a:rPr lang="de-DE" sz="2800" b="1" dirty="0">
                <a:effectLst/>
                <a:latin typeface="Calibri" panose="020F0502020204030204" pitchFamily="34" charset="0"/>
                <a:ea typeface="MS Mincho" panose="02020609040205080304" pitchFamily="49" charset="-128"/>
                <a:cs typeface="Times New Roman" panose="02020603050405020304" pitchFamily="18" charset="0"/>
              </a:rPr>
              <a:t>Verleitung</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durch eine Amtsperson oder einen Beauftragten eines öffentlichen Dienstes vorsah, die sich - unter Missbrauch ihrer Eigenschaften oder Befugnisse - Geld oder andere Leistungen (Vorteile) geben oder versprechen ließen. </a:t>
            </a:r>
            <a:endParaRPr lang="it-IT" sz="2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latin typeface="Calibri" panose="020F0502020204030204" pitchFamily="34" charset="0"/>
                <a:ea typeface="MS Mincho" panose="02020609040205080304" pitchFamily="49" charset="-128"/>
                <a:cs typeface="Times New Roman" panose="02020603050405020304" pitchFamily="18" charset="0"/>
              </a:rPr>
              <a:t>Dieser Straftatbestand wurde auf internationaler Ebene kritisiert, wegen der </a:t>
            </a:r>
            <a:r>
              <a:rPr lang="de-DE" sz="2800" b="1" dirty="0">
                <a:effectLst/>
                <a:latin typeface="Calibri" panose="020F0502020204030204" pitchFamily="34" charset="0"/>
                <a:ea typeface="MS Mincho" panose="02020609040205080304" pitchFamily="49" charset="-128"/>
                <a:cs typeface="Times New Roman" panose="02020603050405020304" pitchFamily="18" charset="0"/>
              </a:rPr>
              <a:t>Straffreiheit</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welche der „</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Privatperson</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garantiert wurde, oftmals - </a:t>
            </a:r>
            <a:r>
              <a:rPr lang="de-DE" sz="2800" i="1" dirty="0">
                <a:effectLst/>
                <a:latin typeface="Calibri" panose="020F0502020204030204" pitchFamily="34" charset="0"/>
                <a:ea typeface="MS Mincho" panose="02020609040205080304" pitchFamily="49" charset="-128"/>
                <a:cs typeface="Times New Roman" panose="02020603050405020304" pitchFamily="18" charset="0"/>
              </a:rPr>
              <a:t>de facto </a:t>
            </a:r>
            <a:r>
              <a:rPr lang="de-DE" sz="2800" dirty="0">
                <a:effectLst/>
                <a:latin typeface="Calibri" panose="020F0502020204030204" pitchFamily="34" charset="0"/>
                <a:ea typeface="MS Mincho" panose="02020609040205080304" pitchFamily="49" charset="-128"/>
                <a:cs typeface="Times New Roman" panose="02020603050405020304" pitchFamily="18" charset="0"/>
              </a:rPr>
              <a:t>- Komplize des Amtsträgers – </a:t>
            </a:r>
            <a:r>
              <a:rPr lang="de-DE" sz="2800">
                <a:effectLst/>
                <a:latin typeface="Calibri" panose="020F0502020204030204" pitchFamily="34" charset="0"/>
                <a:ea typeface="MS Mincho" panose="02020609040205080304" pitchFamily="49" charset="-128"/>
                <a:cs typeface="Times New Roman" panose="02020603050405020304" pitchFamily="18" charset="0"/>
              </a:rPr>
              <a:t>„</a:t>
            </a:r>
            <a:r>
              <a:rPr lang="de-DE" sz="2800" i="1">
                <a:effectLst/>
                <a:latin typeface="Calibri" panose="020F0502020204030204" pitchFamily="34" charset="0"/>
                <a:ea typeface="MS Mincho" panose="02020609040205080304" pitchFamily="49" charset="-128"/>
                <a:cs typeface="Times New Roman" panose="02020603050405020304" pitchFamily="18" charset="0"/>
              </a:rPr>
              <a:t>Milieu-Erpressung</a:t>
            </a:r>
            <a:r>
              <a:rPr lang="de-DE" sz="2800" i="1" dirty="0">
                <a:latin typeface="Calibri" panose="020F0502020204030204" pitchFamily="34" charset="0"/>
                <a:ea typeface="MS Mincho" panose="02020609040205080304" pitchFamily="49" charset="-128"/>
                <a:cs typeface="Times New Roman" panose="02020603050405020304" pitchFamily="18" charset="0"/>
              </a:rPr>
              <a:t>“  (</a:t>
            </a:r>
            <a:r>
              <a:rPr lang="de-DE" sz="2800" i="1" dirty="0" err="1">
                <a:latin typeface="Calibri" panose="020F0502020204030204" pitchFamily="34" charset="0"/>
                <a:ea typeface="MS Mincho" panose="02020609040205080304" pitchFamily="49" charset="-128"/>
                <a:cs typeface="Times New Roman" panose="02020603050405020304" pitchFamily="18" charset="0"/>
              </a:rPr>
              <a:t>concussione</a:t>
            </a:r>
            <a:r>
              <a:rPr lang="de-DE" sz="2800" i="1" dirty="0">
                <a:latin typeface="Calibri" panose="020F0502020204030204" pitchFamily="34" charset="0"/>
                <a:ea typeface="MS Mincho" panose="02020609040205080304" pitchFamily="49" charset="-128"/>
                <a:cs typeface="Times New Roman" panose="02020603050405020304" pitchFamily="18" charset="0"/>
              </a:rPr>
              <a:t> </a:t>
            </a:r>
            <a:r>
              <a:rPr lang="de-DE" sz="2800" i="1" dirty="0" err="1">
                <a:latin typeface="Calibri" panose="020F0502020204030204" pitchFamily="34" charset="0"/>
                <a:ea typeface="MS Mincho" panose="02020609040205080304" pitchFamily="49" charset="-128"/>
                <a:cs typeface="Times New Roman" panose="02020603050405020304" pitchFamily="18" charset="0"/>
              </a:rPr>
              <a:t>ambientale</a:t>
            </a:r>
            <a:r>
              <a:rPr lang="de-DE" sz="2800" i="1" dirty="0">
                <a:latin typeface="Calibri" panose="020F0502020204030204" pitchFamily="34" charset="0"/>
                <a:ea typeface="MS Mincho" panose="02020609040205080304" pitchFamily="49" charset="-128"/>
                <a:cs typeface="Times New Roman" panose="02020603050405020304" pitchFamily="18" charset="0"/>
              </a:rPr>
              <a:t>)</a:t>
            </a:r>
            <a:endParaRPr lang="it-IT" sz="2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it-IT" dirty="0"/>
          </a:p>
        </p:txBody>
      </p:sp>
      <p:pic>
        <p:nvPicPr>
          <p:cNvPr id="14338" name="Picture 2" descr="Pacco regalo | Valverbe">
            <a:extLst>
              <a:ext uri="{FF2B5EF4-FFF2-40B4-BE49-F238E27FC236}">
                <a16:creationId xmlns:a16="http://schemas.microsoft.com/office/drawing/2014/main" id="{862518E0-DFC3-8912-AFC0-2A1EB8848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189" y="455709"/>
            <a:ext cx="1674811" cy="167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55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ERPRESSUNG IM AMT</a:t>
            </a:r>
            <a:r>
              <a:rPr lang="it-IT" dirty="0"/>
              <a:t> </a:t>
            </a:r>
            <a:r>
              <a:rPr lang="it-IT" b="1" dirty="0"/>
              <a:t>(ART. 317 STGB)</a:t>
            </a:r>
          </a:p>
        </p:txBody>
      </p:sp>
      <p:sp>
        <p:nvSpPr>
          <p:cNvPr id="3" name="Segnaposto contenuto 2"/>
          <p:cNvSpPr>
            <a:spLocks noGrp="1"/>
          </p:cNvSpPr>
          <p:nvPr>
            <p:ph idx="1"/>
          </p:nvPr>
        </p:nvSpPr>
        <p:spPr>
          <a:xfrm>
            <a:off x="0" y="2083888"/>
            <a:ext cx="12191999" cy="4647112"/>
          </a:xfrm>
        </p:spPr>
        <p:txBody>
          <a:bodyPr>
            <a:normAutofit fontScale="92500"/>
          </a:bodyPr>
          <a:lstStyle/>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Ein Amtsträger (Beamter) oder eine mit einer öffentlichen Dienstleistung beauftragte Person, der/die unter Missbrauch seiner Eigenschaften oder Befugnisse, jemanden zwingt, ihm/ihr oder einem Dritten unrechtmäßig Geld oder andere Leistungen  (Vorteile) zu geben oder zu versprechen, wird mit einer Freiheitsstrafe </a:t>
            </a:r>
            <a:r>
              <a:rPr lang="de-DE" b="1" dirty="0">
                <a:effectLst/>
                <a:ea typeface="MS Mincho" panose="02020609040205080304" pitchFamily="49" charset="-128"/>
                <a:cs typeface="Times New Roman" panose="02020603050405020304" pitchFamily="18" charset="0"/>
              </a:rPr>
              <a:t>von sechs bis zwölf Jahren </a:t>
            </a:r>
            <a:r>
              <a:rPr lang="de-DE" dirty="0">
                <a:effectLst/>
                <a:ea typeface="MS Mincho" panose="02020609040205080304" pitchFamily="49" charset="-128"/>
                <a:cs typeface="Times New Roman" panose="02020603050405020304" pitchFamily="18" charset="0"/>
              </a:rPr>
              <a:t>bestraft.</a:t>
            </a:r>
            <a:endParaRPr lang="it-IT" dirty="0">
              <a:effectLst/>
              <a:ea typeface="MS Mincho" panose="02020609040205080304" pitchFamily="49" charset="-128"/>
              <a:cs typeface="Times New Roman" panose="02020603050405020304" pitchFamily="18" charset="0"/>
            </a:endParaRPr>
          </a:p>
          <a:p>
            <a:pPr marL="0" indent="0" algn="just">
              <a:lnSpc>
                <a:spcPct val="115000"/>
              </a:lnSpc>
              <a:spcAft>
                <a:spcPts val="1000"/>
              </a:spcAft>
              <a:buNone/>
            </a:pPr>
            <a:r>
              <a:rPr lang="de-DE" i="1" dirty="0">
                <a:effectLst/>
                <a:ea typeface="MS Mincho" panose="02020609040205080304" pitchFamily="49" charset="-128"/>
                <a:cs typeface="Times New Roman" panose="02020603050405020304" pitchFamily="18" charset="0"/>
              </a:rPr>
              <a:t>MIT GESETZ 190/2012</a:t>
            </a:r>
            <a:endParaRPr lang="it-IT" i="1" dirty="0">
              <a:effectLst/>
              <a:ea typeface="MS Mincho" panose="02020609040205080304" pitchFamily="49" charset="-128"/>
              <a:cs typeface="Times New Roman" panose="02020603050405020304" pitchFamily="18" charset="0"/>
            </a:endParaRPr>
          </a:p>
          <a:p>
            <a:pPr algn="just">
              <a:lnSpc>
                <a:spcPct val="115000"/>
              </a:lnSpc>
              <a:spcAft>
                <a:spcPts val="1000"/>
              </a:spcAft>
            </a:pPr>
            <a:r>
              <a:rPr lang="de-DE" dirty="0">
                <a:effectLst/>
                <a:ea typeface="MS Mincho" panose="02020609040205080304" pitchFamily="49" charset="-128"/>
                <a:cs typeface="Times New Roman" panose="02020603050405020304" pitchFamily="18" charset="0"/>
              </a:rPr>
              <a:t>BLEIBT NUR DAS NÖTIGUNGSVERHALTEN</a:t>
            </a:r>
            <a:endParaRPr lang="it-IT" dirty="0">
              <a:effectLst/>
              <a:ea typeface="MS Mincho" panose="02020609040205080304" pitchFamily="49" charset="-128"/>
              <a:cs typeface="Times New Roman" panose="02020603050405020304" pitchFamily="18" charset="0"/>
            </a:endParaRPr>
          </a:p>
          <a:p>
            <a:pPr algn="just">
              <a:lnSpc>
                <a:spcPct val="115000"/>
              </a:lnSpc>
              <a:spcAft>
                <a:spcPts val="1000"/>
              </a:spcAft>
            </a:pPr>
            <a:r>
              <a:rPr lang="de-DE" dirty="0">
                <a:effectLst/>
                <a:ea typeface="MS Mincho" panose="02020609040205080304" pitchFamily="49" charset="-128"/>
                <a:cs typeface="Times New Roman" panose="02020603050405020304" pitchFamily="18" charset="0"/>
              </a:rPr>
              <a:t>DAS MINDESTSTRAFMASS WIRD ERHÖHT (6 JAHRE)</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DER BEAUFTRAGTE EINES OEFFENTLICHEN DIENSTES WIRD WIEDER EINGEFÜHRT (G. 69/2015)</a:t>
            </a:r>
            <a:endParaRPr lang="it-IT" dirty="0">
              <a:effectLst/>
              <a:ea typeface="MS Mincho" panose="02020609040205080304" pitchFamily="49" charset="-128"/>
              <a:cs typeface="Times New Roman" panose="02020603050405020304" pitchFamily="18" charset="0"/>
            </a:endParaRPr>
          </a:p>
          <a:p>
            <a:endParaRPr lang="it-IT" dirty="0"/>
          </a:p>
        </p:txBody>
      </p:sp>
      <p:pic>
        <p:nvPicPr>
          <p:cNvPr id="15364" name="Picture 4" descr="Concussione e induzione indebita, le SS.UU. dopo L. 190/2012 - Sentenze Tar">
            <a:extLst>
              <a:ext uri="{FF2B5EF4-FFF2-40B4-BE49-F238E27FC236}">
                <a16:creationId xmlns:a16="http://schemas.microsoft.com/office/drawing/2014/main" id="{BD263903-5235-AC5C-516D-0EE9810CE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600" y="503507"/>
            <a:ext cx="2184400" cy="158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89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400" b="1" dirty="0"/>
              <a:t>AUFFORDERUNG ZUR LEISTUNG ODER ZUM VERSPRECHEN EINES VORTEILS</a:t>
            </a:r>
            <a:br>
              <a:rPr lang="it-IT" sz="3400" b="1" dirty="0"/>
            </a:br>
            <a:r>
              <a:rPr lang="it-IT" sz="3400" b="1" dirty="0"/>
              <a:t>(ART. 319-</a:t>
            </a:r>
            <a:r>
              <a:rPr lang="it-IT" sz="3400" b="1" i="1" dirty="0"/>
              <a:t>QUATER</a:t>
            </a:r>
            <a:r>
              <a:rPr lang="it-IT" sz="3400" b="1" dirty="0"/>
              <a:t> STGB) </a:t>
            </a:r>
          </a:p>
        </p:txBody>
      </p:sp>
      <p:sp>
        <p:nvSpPr>
          <p:cNvPr id="3" name="Segnaposto contenuto 2"/>
          <p:cNvSpPr>
            <a:spLocks noGrp="1"/>
          </p:cNvSpPr>
          <p:nvPr>
            <p:ph idx="1"/>
          </p:nvPr>
        </p:nvSpPr>
        <p:spPr>
          <a:xfrm>
            <a:off x="0" y="2336872"/>
            <a:ext cx="12191999" cy="4254427"/>
          </a:xfrm>
        </p:spPr>
        <p:txBody>
          <a:bodyPr>
            <a:noAutofit/>
          </a:bodyPr>
          <a:lstStyle/>
          <a:p>
            <a:pPr indent="0">
              <a:buNone/>
            </a:pPr>
            <a:endParaRPr lang="it-IT" dirty="0"/>
          </a:p>
          <a:p>
            <a:pPr>
              <a:lnSpc>
                <a:spcPct val="115000"/>
              </a:lnSpc>
              <a:spcAft>
                <a:spcPts val="1000"/>
              </a:spcAft>
            </a:pPr>
            <a:r>
              <a:rPr lang="de-DE" dirty="0">
                <a:effectLst/>
                <a:ea typeface="MS Mincho" panose="02020609040205080304" pitchFamily="49" charset="-128"/>
                <a:cs typeface="Times New Roman" panose="02020603050405020304" pitchFamily="18" charset="0"/>
              </a:rPr>
              <a:t>(I) Ein Amtsträger (Beamter) oder ein Beauftragter eines öffentlichen Dienstes, der unter Missbrauch seiner Eigenschaften oder Befugnisse, eine Person dazu </a:t>
            </a:r>
            <a:r>
              <a:rPr lang="de-DE" b="1" dirty="0">
                <a:effectLst/>
                <a:ea typeface="MS Mincho" panose="02020609040205080304" pitchFamily="49" charset="-128"/>
                <a:cs typeface="Times New Roman" panose="02020603050405020304" pitchFamily="18" charset="0"/>
              </a:rPr>
              <a:t>verleitet</a:t>
            </a:r>
            <a:r>
              <a:rPr lang="de-DE" dirty="0">
                <a:effectLst/>
                <a:ea typeface="MS Mincho" panose="02020609040205080304" pitchFamily="49" charset="-128"/>
                <a:cs typeface="Times New Roman" panose="02020603050405020304" pitchFamily="18" charset="0"/>
              </a:rPr>
              <a:t>, ihm oder einem Dritten unberechtigterweise Geld oder andere Leistungen zu geben oder zu versprechen, wird mit einer Freiheitsstrafe </a:t>
            </a:r>
            <a:r>
              <a:rPr lang="de-DE" b="1" dirty="0">
                <a:effectLst/>
                <a:ea typeface="MS Mincho" panose="02020609040205080304" pitchFamily="49" charset="-128"/>
                <a:cs typeface="Times New Roman" panose="02020603050405020304" pitchFamily="18" charset="0"/>
              </a:rPr>
              <a:t>von sechs Jahren bis zu zehn Jahren und sechs Monaten </a:t>
            </a:r>
            <a:r>
              <a:rPr lang="de-DE" dirty="0">
                <a:effectLst/>
                <a:ea typeface="MS Mincho" panose="02020609040205080304" pitchFamily="49" charset="-128"/>
                <a:cs typeface="Times New Roman" panose="02020603050405020304" pitchFamily="18" charset="0"/>
              </a:rPr>
              <a:t>bestraft, außer die Handlung stellt eine schwerere Straftat dar.</a:t>
            </a:r>
            <a:endParaRPr lang="it-IT" dirty="0">
              <a:effectLst/>
              <a:ea typeface="MS Mincho" panose="02020609040205080304" pitchFamily="49" charset="-128"/>
              <a:cs typeface="Times New Roman" panose="02020603050405020304" pitchFamily="18" charset="0"/>
            </a:endParaRPr>
          </a:p>
          <a:p>
            <a:r>
              <a:rPr lang="de-DE" dirty="0">
                <a:effectLst/>
                <a:ea typeface="MS Mincho" panose="02020609040205080304" pitchFamily="49" charset="-128"/>
                <a:cs typeface="Times New Roman" panose="02020603050405020304" pitchFamily="18" charset="0"/>
              </a:rPr>
              <a:t>(II) In den gem</a:t>
            </a:r>
            <a:r>
              <a:rPr lang="de-DE" dirty="0">
                <a:effectLst/>
                <a:ea typeface="Segoe UI Symbol" panose="020B0502040204020203" pitchFamily="34" charset="0"/>
                <a:cs typeface="Times New Roman" panose="02020603050405020304" pitchFamily="18" charset="0"/>
              </a:rPr>
              <a:t>äß </a:t>
            </a:r>
            <a:r>
              <a:rPr lang="de-DE" dirty="0">
                <a:effectLst/>
                <a:ea typeface="MS Mincho" panose="02020609040205080304" pitchFamily="49" charset="-128"/>
                <a:cs typeface="Times New Roman" panose="02020603050405020304" pitchFamily="18" charset="0"/>
              </a:rPr>
              <a:t>Absatzes 1 vorgesehen Fällen, wird derjenige, der Geld oder andere Leistungen gewährt oder verspricht, mit einer Freiheitsstrafe </a:t>
            </a:r>
            <a:r>
              <a:rPr lang="de-DE" b="1" dirty="0">
                <a:effectLst/>
                <a:ea typeface="MS Mincho" panose="02020609040205080304" pitchFamily="49" charset="-128"/>
                <a:cs typeface="Times New Roman" panose="02020603050405020304" pitchFamily="18" charset="0"/>
              </a:rPr>
              <a:t>bis zu drei Jahren </a:t>
            </a:r>
            <a:r>
              <a:rPr lang="de-DE" dirty="0">
                <a:effectLst/>
                <a:ea typeface="MS Mincho" panose="02020609040205080304" pitchFamily="49" charset="-128"/>
                <a:cs typeface="Times New Roman" panose="02020603050405020304" pitchFamily="18" charset="0"/>
              </a:rPr>
              <a:t>bestraft</a:t>
            </a:r>
            <a:r>
              <a:rPr lang="it-IT" dirty="0">
                <a:effectLst/>
              </a:rPr>
              <a:t> (bis </a:t>
            </a:r>
            <a:r>
              <a:rPr lang="it-IT" dirty="0" err="1">
                <a:effectLst/>
              </a:rPr>
              <a:t>zu</a:t>
            </a:r>
            <a:r>
              <a:rPr lang="it-IT" dirty="0">
                <a:effectLst/>
              </a:rPr>
              <a:t> </a:t>
            </a:r>
            <a:r>
              <a:rPr lang="it-IT" dirty="0" err="1">
                <a:effectLst/>
              </a:rPr>
              <a:t>vier</a:t>
            </a:r>
            <a:r>
              <a:rPr lang="it-IT" dirty="0">
                <a:effectLst/>
              </a:rPr>
              <a:t> </a:t>
            </a:r>
            <a:r>
              <a:rPr lang="it-IT" dirty="0" err="1">
                <a:effectLst/>
              </a:rPr>
              <a:t>Jahren</a:t>
            </a:r>
            <a:r>
              <a:rPr lang="it-IT" dirty="0"/>
              <a:t>, </a:t>
            </a:r>
            <a:r>
              <a:rPr lang="it-IT" dirty="0" err="1"/>
              <a:t>wenn</a:t>
            </a:r>
            <a:r>
              <a:rPr lang="it-IT" dirty="0"/>
              <a:t> </a:t>
            </a:r>
            <a:r>
              <a:rPr lang="it-IT" dirty="0" err="1"/>
              <a:t>gegen</a:t>
            </a:r>
            <a:r>
              <a:rPr lang="it-IT" dirty="0"/>
              <a:t> die </a:t>
            </a:r>
            <a:r>
              <a:rPr lang="it-IT" dirty="0" err="1"/>
              <a:t>Finanz</a:t>
            </a:r>
            <a:r>
              <a:rPr lang="it-IT" dirty="0"/>
              <a:t> </a:t>
            </a:r>
            <a:r>
              <a:rPr lang="it-IT" dirty="0" err="1"/>
              <a:t>der</a:t>
            </a:r>
            <a:r>
              <a:rPr lang="it-IT" dirty="0"/>
              <a:t> EU)</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0034" y="510871"/>
            <a:ext cx="2091965" cy="1492858"/>
          </a:xfrm>
          <a:prstGeom prst="rect">
            <a:avLst/>
          </a:prstGeom>
        </p:spPr>
      </p:pic>
    </p:spTree>
    <p:extLst>
      <p:ext uri="{BB962C8B-B14F-4D97-AF65-F5344CB8AC3E}">
        <p14:creationId xmlns:p14="http://schemas.microsoft.com/office/powerpoint/2010/main" val="2609478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9821" y="753228"/>
            <a:ext cx="9613861" cy="1080938"/>
          </a:xfrm>
        </p:spPr>
        <p:txBody>
          <a:bodyPr>
            <a:normAutofit/>
          </a:bodyPr>
          <a:lstStyle/>
          <a:p>
            <a:pPr algn="ctr"/>
            <a:r>
              <a:rPr lang="de-DE" cap="all" dirty="0"/>
              <a:t>Neuigkeiten der strafbaren Handlung</a:t>
            </a:r>
            <a:br>
              <a:rPr lang="de-DE" cap="all" dirty="0"/>
            </a:br>
            <a:r>
              <a:rPr lang="de-DE" cap="all" dirty="0"/>
              <a:t>der </a:t>
            </a:r>
            <a:r>
              <a:rPr lang="de-DE" b="1" cap="all" dirty="0"/>
              <a:t>«</a:t>
            </a:r>
            <a:r>
              <a:rPr lang="de-DE" b="1" i="1" cap="all" dirty="0"/>
              <a:t>Unzulässigen VERANLASSUNG</a:t>
            </a:r>
            <a:r>
              <a:rPr lang="de-DE" b="1" cap="all" dirty="0"/>
              <a:t>»</a:t>
            </a:r>
            <a:endParaRPr lang="de-DE" cap="all" dirty="0"/>
          </a:p>
        </p:txBody>
      </p:sp>
      <p:sp>
        <p:nvSpPr>
          <p:cNvPr id="3" name="Segnaposto contenuto 2"/>
          <p:cNvSpPr>
            <a:spLocks noGrp="1"/>
          </p:cNvSpPr>
          <p:nvPr>
            <p:ph idx="1"/>
          </p:nvPr>
        </p:nvSpPr>
        <p:spPr>
          <a:xfrm>
            <a:off x="0" y="2336872"/>
            <a:ext cx="12191999" cy="4356028"/>
          </a:xfrm>
        </p:spPr>
        <p:txBody>
          <a:bodyPr>
            <a:normAutofit/>
          </a:bodyPr>
          <a:lstStyle/>
          <a:p>
            <a:pPr>
              <a:lnSpc>
                <a:spcPct val="115000"/>
              </a:lnSpc>
              <a:spcAft>
                <a:spcPts val="1000"/>
              </a:spcAft>
            </a:pPr>
            <a:r>
              <a:rPr lang="de-DE" dirty="0">
                <a:effectLst/>
                <a:ea typeface="MS Mincho" panose="02020609040205080304" pitchFamily="49" charset="-128"/>
                <a:cs typeface="Times New Roman" panose="02020603050405020304" pitchFamily="18" charset="0"/>
              </a:rPr>
              <a:t>Es besteht nur mehr das bewirkte Verhalten;</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Das Strafausmaß, das zunächst im Vergleich zur Erpressung im Amt gesenkt wurde (von drei auf acht Jahre), wurde dann (Gesetz 69/2015) von sechs Jahre auf zehn Jahre und sechs Monate erhöht;</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Dies führt zu einer erneuten Erhöhung der Verjährungsfristen;</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Zum ersten Mal ist </a:t>
            </a:r>
            <a:r>
              <a:rPr lang="de-DE" b="1" dirty="0">
                <a:effectLst/>
                <a:ea typeface="MS Mincho" panose="02020609040205080304" pitchFamily="49" charset="-128"/>
                <a:cs typeface="Times New Roman" panose="02020603050405020304" pitchFamily="18" charset="0"/>
              </a:rPr>
              <a:t>die Strafbarkeit der Privatperson</a:t>
            </a:r>
            <a:r>
              <a:rPr lang="de-DE" dirty="0">
                <a:effectLst/>
                <a:ea typeface="MS Mincho" panose="02020609040205080304" pitchFamily="49" charset="-128"/>
                <a:cs typeface="Times New Roman" panose="02020603050405020304" pitchFamily="18" charset="0"/>
              </a:rPr>
              <a:t>, die </a:t>
            </a:r>
            <a:r>
              <a:rPr lang="de-DE" b="1" dirty="0">
                <a:effectLst/>
                <a:ea typeface="MS Mincho" panose="02020609040205080304" pitchFamily="49" charset="-128"/>
                <a:cs typeface="Times New Roman" panose="02020603050405020304" pitchFamily="18" charset="0"/>
              </a:rPr>
              <a:t>gibt</a:t>
            </a:r>
            <a:r>
              <a:rPr lang="de-DE" dirty="0">
                <a:effectLst/>
                <a:ea typeface="MS Mincho" panose="02020609040205080304" pitchFamily="49" charset="-128"/>
                <a:cs typeface="Times New Roman" panose="02020603050405020304" pitchFamily="18" charset="0"/>
              </a:rPr>
              <a:t> oder </a:t>
            </a:r>
            <a:r>
              <a:rPr lang="de-DE" b="1" dirty="0">
                <a:effectLst/>
                <a:ea typeface="MS Mincho" panose="02020609040205080304" pitchFamily="49" charset="-128"/>
                <a:cs typeface="Times New Roman" panose="02020603050405020304" pitchFamily="18" charset="0"/>
              </a:rPr>
              <a:t>verspricht</a:t>
            </a:r>
            <a:r>
              <a:rPr lang="de-DE" dirty="0">
                <a:effectLst/>
                <a:ea typeface="MS Mincho" panose="02020609040205080304" pitchFamily="49" charset="-128"/>
                <a:cs typeface="Times New Roman" panose="02020603050405020304" pitchFamily="18" charset="0"/>
              </a:rPr>
              <a:t>, </a:t>
            </a:r>
            <a:r>
              <a:rPr lang="de-DE" b="1" dirty="0">
                <a:effectLst/>
                <a:ea typeface="MS Mincho" panose="02020609040205080304" pitchFamily="49" charset="-128"/>
                <a:cs typeface="Times New Roman" panose="02020603050405020304" pitchFamily="18" charset="0"/>
              </a:rPr>
              <a:t>vorgesehen</a:t>
            </a:r>
            <a:r>
              <a:rPr lang="de-DE" dirty="0">
                <a:effectLst/>
                <a:ea typeface="MS Mincho" panose="02020609040205080304" pitchFamily="49" charset="-128"/>
                <a:cs typeface="Times New Roman" panose="02020603050405020304" pitchFamily="18" charset="0"/>
              </a:rPr>
              <a:t> (wenn auch mit einer geringeren Strafe); die Absicht ist Verhaltensweisen für einen aktiven Widerstand gegen solche Phänomene zu schaffen. </a:t>
            </a:r>
            <a:endParaRPr lang="it-IT" dirty="0">
              <a:effectLst/>
              <a:ea typeface="MS Mincho" panose="02020609040205080304" pitchFamily="49" charset="-128"/>
              <a:cs typeface="Times New Roman" panose="02020603050405020304" pitchFamily="18" charset="0"/>
            </a:endParaRPr>
          </a:p>
          <a:p>
            <a:pPr marL="0" indent="0">
              <a:buNone/>
            </a:pPr>
            <a:endParaRPr lang="it-IT" dirty="0"/>
          </a:p>
        </p:txBody>
      </p:sp>
      <p:pic>
        <p:nvPicPr>
          <p:cNvPr id="16388" name="Picture 4" descr="Segno Punto Esclamativo Nel Triangolo Rosso Icona Vettoriale - Immagini  vettoriali stock e altre immagini di Pericolo - iStock">
            <a:extLst>
              <a:ext uri="{FF2B5EF4-FFF2-40B4-BE49-F238E27FC236}">
                <a16:creationId xmlns:a16="http://schemas.microsoft.com/office/drawing/2014/main" id="{1ECFBEEF-64E5-6E66-D295-7ECE0C9F8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599" y="328497"/>
            <a:ext cx="19304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599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1600" y="762000"/>
            <a:ext cx="10756900" cy="1059466"/>
          </a:xfrm>
        </p:spPr>
        <p:txBody>
          <a:bodyPr>
            <a:normAutofit/>
          </a:bodyPr>
          <a:lstStyle/>
          <a:p>
            <a:pPr algn="ctr"/>
            <a:r>
              <a:rPr lang="de-DE" sz="3000" b="1" dirty="0">
                <a:effectLst/>
                <a:ea typeface="MS Mincho" panose="02020609040205080304" pitchFamily="49" charset="-128"/>
                <a:cs typeface="Times New Roman" panose="02020603050405020304" pitchFamily="18" charset="0"/>
              </a:rPr>
              <a:t>SCHWERPUNKT ERPRESSUNG IM AMT </a:t>
            </a:r>
            <a:br>
              <a:rPr lang="de-DE" sz="3000" b="1" dirty="0">
                <a:effectLst/>
                <a:ea typeface="MS Mincho" panose="02020609040205080304" pitchFamily="49" charset="-128"/>
                <a:cs typeface="Times New Roman" panose="02020603050405020304" pitchFamily="18" charset="0"/>
              </a:rPr>
            </a:br>
            <a:r>
              <a:rPr lang="de-DE" sz="3000" b="1" dirty="0">
                <a:effectLst/>
                <a:ea typeface="MS Mincho" panose="02020609040205080304" pitchFamily="49" charset="-128"/>
                <a:cs typeface="Times New Roman" panose="02020603050405020304" pitchFamily="18" charset="0"/>
              </a:rPr>
              <a:t>UND UNZULÄSSIGE VERANLASSUNG</a:t>
            </a:r>
            <a:r>
              <a:rPr lang="it-IT" sz="3000" dirty="0">
                <a:effectLst/>
              </a:rPr>
              <a:t> </a:t>
            </a:r>
            <a:endParaRPr lang="it-IT" sz="3000" i="1" cap="all" dirty="0"/>
          </a:p>
        </p:txBody>
      </p:sp>
      <p:sp>
        <p:nvSpPr>
          <p:cNvPr id="3" name="Segnaposto contenuto 2"/>
          <p:cNvSpPr>
            <a:spLocks noGrp="1"/>
          </p:cNvSpPr>
          <p:nvPr>
            <p:ph idx="1"/>
          </p:nvPr>
        </p:nvSpPr>
        <p:spPr>
          <a:xfrm>
            <a:off x="1" y="2336872"/>
            <a:ext cx="12014200" cy="4368727"/>
          </a:xfrm>
        </p:spPr>
        <p:txBody>
          <a:bodyPr>
            <a:normAutofit fontScale="92500" lnSpcReduction="10000"/>
          </a:bodyPr>
          <a:lstStyle/>
          <a:p>
            <a:pPr>
              <a:lnSpc>
                <a:spcPct val="115000"/>
              </a:lnSpc>
              <a:spcAft>
                <a:spcPts val="1000"/>
              </a:spcAft>
            </a:pPr>
            <a:r>
              <a:rPr lang="de-DE" sz="2800" dirty="0">
                <a:effectLst/>
                <a:ea typeface="MS Mincho" panose="02020609040205080304" pitchFamily="49" charset="-128"/>
                <a:cs typeface="Times New Roman" panose="02020603050405020304" pitchFamily="18" charset="0"/>
              </a:rPr>
              <a:t>Kaum sechs (!) Monate nach dem Inkrafttreten der neuen Gesetzgebung (Gesetz 190/2012) hat es vor dem Kassationsgerichtshof (mit nicht weniger als drei verschiedenen Interpretationen) einen Kontrast über die Auslegung der beiden neuen „erweiterten“ Tatbestände der Erpressung im Amt gegeben.</a:t>
            </a:r>
            <a:endParaRPr lang="it-IT" sz="28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ea typeface="MS Mincho" panose="02020609040205080304" pitchFamily="49" charset="-128"/>
                <a:cs typeface="Times New Roman" panose="02020603050405020304" pitchFamily="18" charset="0"/>
              </a:rPr>
              <a:t>Die Angelegenheit wurde an die Vereinigten Sektionen übergeben, die aufgefordert wurden</a:t>
            </a:r>
            <a:r>
              <a:rPr lang="de-DE" sz="2800" u="sng" dirty="0">
                <a:effectLst/>
                <a:ea typeface="MS Mincho" panose="02020609040205080304" pitchFamily="49" charset="-128"/>
                <a:cs typeface="Times New Roman" panose="02020603050405020304" pitchFamily="18" charset="0"/>
              </a:rPr>
              <a:t>, die Grenze zwischen dem Tatbestand der Erpressung im Amt und dem neuen Tatbestand der unzulässigen Veranlassung zu ziehen</a:t>
            </a:r>
            <a:r>
              <a:rPr lang="de-DE" sz="2800" dirty="0">
                <a:effectLst/>
                <a:ea typeface="MS Mincho" panose="02020609040205080304" pitchFamily="49" charset="-128"/>
                <a:cs typeface="Times New Roman" panose="02020603050405020304" pitchFamily="18" charset="0"/>
              </a:rPr>
              <a:t>, insbesondere im Hinblick auf das Verhalten der </a:t>
            </a:r>
            <a:r>
              <a:rPr lang="de-DE" sz="2800" b="1" dirty="0">
                <a:effectLst/>
                <a:ea typeface="MS Mincho" panose="02020609040205080304" pitchFamily="49" charset="-128"/>
                <a:cs typeface="Times New Roman" panose="02020603050405020304" pitchFamily="18" charset="0"/>
              </a:rPr>
              <a:t>Nötigung</a:t>
            </a:r>
            <a:r>
              <a:rPr lang="de-DE" sz="2800" dirty="0">
                <a:effectLst/>
                <a:ea typeface="MS Mincho" panose="02020609040205080304" pitchFamily="49" charset="-128"/>
                <a:cs typeface="Times New Roman" panose="02020603050405020304" pitchFamily="18" charset="0"/>
              </a:rPr>
              <a:t> und </a:t>
            </a:r>
            <a:r>
              <a:rPr lang="de-DE" sz="2800" b="1" dirty="0">
                <a:effectLst/>
                <a:ea typeface="MS Mincho" panose="02020609040205080304" pitchFamily="49" charset="-128"/>
                <a:cs typeface="Times New Roman" panose="02020603050405020304" pitchFamily="18" charset="0"/>
              </a:rPr>
              <a:t>Veranlassung/Verleitung</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2542" y="614995"/>
            <a:ext cx="1750575" cy="1399922"/>
          </a:xfrm>
          <a:prstGeom prst="rect">
            <a:avLst/>
          </a:prstGeom>
        </p:spPr>
      </p:pic>
    </p:spTree>
    <p:extLst>
      <p:ext uri="{BB962C8B-B14F-4D97-AF65-F5344CB8AC3E}">
        <p14:creationId xmlns:p14="http://schemas.microsoft.com/office/powerpoint/2010/main" val="3365453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3201" y="753228"/>
            <a:ext cx="10090982" cy="1080938"/>
          </a:xfrm>
        </p:spPr>
        <p:txBody>
          <a:bodyPr>
            <a:noAutofit/>
          </a:bodyPr>
          <a:lstStyle/>
          <a:p>
            <a:pPr algn="ctr">
              <a:lnSpc>
                <a:spcPct val="115000"/>
              </a:lnSpc>
              <a:spcAft>
                <a:spcPts val="1000"/>
              </a:spcAft>
            </a:pPr>
            <a:r>
              <a:rPr lang="de-DE" sz="2800" b="1" dirty="0">
                <a:effectLst/>
                <a:ea typeface="MS Mincho" panose="02020609040205080304" pitchFamily="49" charset="-128"/>
                <a:cs typeface="Times New Roman" panose="02020603050405020304" pitchFamily="18" charset="0"/>
              </a:rPr>
              <a:t>DIE LÖSUNG DES KASSATIONSGERICHTSHOFES:</a:t>
            </a:r>
            <a:br>
              <a:rPr lang="it-IT" sz="2800"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STRAFKASSATION, Vereinigte Sektionen,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24. Oktober 2013, Nr. 12228</a:t>
            </a:r>
            <a:r>
              <a:rPr lang="it-IT" sz="2800" dirty="0">
                <a:effectLst/>
              </a:rPr>
              <a:t> </a:t>
            </a:r>
            <a:endParaRPr lang="it-IT" sz="2800" b="1" dirty="0"/>
          </a:p>
        </p:txBody>
      </p:sp>
      <p:sp>
        <p:nvSpPr>
          <p:cNvPr id="3" name="Segnaposto contenuto 2"/>
          <p:cNvSpPr>
            <a:spLocks noGrp="1"/>
          </p:cNvSpPr>
          <p:nvPr>
            <p:ph idx="1"/>
          </p:nvPr>
        </p:nvSpPr>
        <p:spPr>
          <a:xfrm>
            <a:off x="1" y="2336872"/>
            <a:ext cx="12192000" cy="4343327"/>
          </a:xfrm>
        </p:spPr>
        <p:txBody>
          <a:bodyPr>
            <a:normAutofit lnSpcReduction="10000"/>
          </a:bodyPr>
          <a:lstStyle/>
          <a:p>
            <a:pPr marL="0" indent="0">
              <a:lnSpc>
                <a:spcPct val="115000"/>
              </a:lnSpc>
              <a:spcAft>
                <a:spcPts val="1000"/>
              </a:spcAft>
              <a:buNone/>
            </a:pPr>
            <a:r>
              <a:rPr lang="de-DE" sz="2800" dirty="0">
                <a:effectLst/>
                <a:ea typeface="MS Mincho" panose="02020609040205080304" pitchFamily="49" charset="-128"/>
                <a:cs typeface="Times New Roman" panose="02020603050405020304" pitchFamily="18" charset="0"/>
              </a:rPr>
              <a:t>Die neue „</a:t>
            </a:r>
            <a:r>
              <a:rPr lang="de-DE" sz="2800" b="1" dirty="0">
                <a:effectLst/>
                <a:ea typeface="MS Mincho" panose="02020609040205080304" pitchFamily="49" charset="-128"/>
                <a:cs typeface="Times New Roman" panose="02020603050405020304" pitchFamily="18" charset="0"/>
              </a:rPr>
              <a:t>Erpressung im Amt</a:t>
            </a:r>
            <a:r>
              <a:rPr lang="de-DE" sz="2800" dirty="0">
                <a:effectLst/>
                <a:ea typeface="MS Mincho" panose="02020609040205080304" pitchFamily="49" charset="-128"/>
                <a:cs typeface="Times New Roman" panose="02020603050405020304" pitchFamily="18" charset="0"/>
              </a:rPr>
              <a:t>“ (</a:t>
            </a:r>
            <a:r>
              <a:rPr lang="de-DE" sz="2800" b="1" dirty="0">
                <a:effectLst/>
                <a:ea typeface="MS Mincho" panose="02020609040205080304" pitchFamily="49" charset="-128"/>
                <a:cs typeface="Times New Roman" panose="02020603050405020304" pitchFamily="18" charset="0"/>
              </a:rPr>
              <a:t>Art. 317 StGB</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sz="2800" dirty="0">
                <a:effectLst/>
                <a:ea typeface="MS Mincho" panose="02020609040205080304" pitchFamily="49" charset="-128"/>
                <a:cs typeface="Times New Roman" panose="02020603050405020304" pitchFamily="18" charset="0"/>
              </a:rPr>
              <a:t>„... </a:t>
            </a:r>
            <a:r>
              <a:rPr lang="de-DE" sz="2800" i="1" dirty="0">
                <a:effectLst/>
                <a:ea typeface="MS Mincho" panose="02020609040205080304" pitchFamily="49" charset="-128"/>
                <a:cs typeface="Times New Roman" panose="02020603050405020304" pitchFamily="18" charset="0"/>
              </a:rPr>
              <a:t>sie erfolgt </a:t>
            </a:r>
            <a:r>
              <a:rPr lang="de-DE" sz="2800" b="1" i="1" dirty="0">
                <a:effectLst/>
                <a:ea typeface="MS Mincho" panose="02020609040205080304" pitchFamily="49" charset="-128"/>
                <a:cs typeface="Times New Roman" panose="02020603050405020304" pitchFamily="18" charset="0"/>
              </a:rPr>
              <a:t>durch Gewalt </a:t>
            </a:r>
            <a:r>
              <a:rPr lang="de-DE" sz="2800" i="1" dirty="0">
                <a:effectLst/>
                <a:ea typeface="MS Mincho" panose="02020609040205080304" pitchFamily="49" charset="-128"/>
                <a:cs typeface="Times New Roman" panose="02020603050405020304" pitchFamily="18" charset="0"/>
              </a:rPr>
              <a:t>oder, </a:t>
            </a:r>
            <a:r>
              <a:rPr lang="de-DE" sz="2800" b="1" i="1" dirty="0">
                <a:effectLst/>
                <a:ea typeface="MS Mincho" panose="02020609040205080304" pitchFamily="49" charset="-128"/>
                <a:cs typeface="Times New Roman" panose="02020603050405020304" pitchFamily="18" charset="0"/>
              </a:rPr>
              <a:t>häufiger</a:t>
            </a:r>
            <a:r>
              <a:rPr lang="de-DE" sz="2800" i="1" dirty="0">
                <a:effectLst/>
                <a:ea typeface="MS Mincho" panose="02020609040205080304" pitchFamily="49" charset="-128"/>
                <a:cs typeface="Times New Roman" panose="02020603050405020304" pitchFamily="18" charset="0"/>
              </a:rPr>
              <a:t>, durch </a:t>
            </a:r>
            <a:r>
              <a:rPr lang="de-DE" sz="2800" b="1" i="1" dirty="0">
                <a:effectLst/>
                <a:ea typeface="MS Mincho" panose="02020609040205080304" pitchFamily="49" charset="-128"/>
                <a:cs typeface="Times New Roman" panose="02020603050405020304" pitchFamily="18" charset="0"/>
              </a:rPr>
              <a:t>ausdrückliche oder stillschweigende Drohungen</a:t>
            </a:r>
            <a:r>
              <a:rPr lang="de-DE" sz="2800" i="1" dirty="0">
                <a:effectLst/>
                <a:ea typeface="MS Mincho" panose="02020609040205080304" pitchFamily="49" charset="-128"/>
                <a:cs typeface="Times New Roman" panose="02020603050405020304" pitchFamily="18" charset="0"/>
              </a:rPr>
              <a:t> </a:t>
            </a:r>
            <a:r>
              <a:rPr lang="de-DE" sz="2800" b="1" i="1" dirty="0">
                <a:effectLst/>
                <a:ea typeface="MS Mincho" panose="02020609040205080304" pitchFamily="49" charset="-128"/>
                <a:cs typeface="Times New Roman" panose="02020603050405020304" pitchFamily="18" charset="0"/>
              </a:rPr>
              <a:t>eines gesetzeswidrigen Schadens </a:t>
            </a:r>
            <a:r>
              <a:rPr lang="de-DE" sz="2800" i="1" dirty="0">
                <a:effectLst/>
                <a:ea typeface="MS Mincho" panose="02020609040205080304" pitchFamily="49" charset="-128"/>
                <a:cs typeface="Times New Roman" panose="02020603050405020304" pitchFamily="18" charset="0"/>
              </a:rPr>
              <a:t>(contra ius), woraus sich </a:t>
            </a:r>
            <a:r>
              <a:rPr lang="de-DE" sz="2800" b="1" i="1" dirty="0">
                <a:effectLst/>
                <a:ea typeface="MS Mincho" panose="02020609040205080304" pitchFamily="49" charset="-128"/>
                <a:cs typeface="Times New Roman" panose="02020603050405020304" pitchFamily="18" charset="0"/>
              </a:rPr>
              <a:t>eine schwerwiegende Einschränkung der Freiheit über</a:t>
            </a:r>
            <a:r>
              <a:rPr lang="de-DE" sz="2800" i="1" dirty="0">
                <a:effectLst/>
                <a:ea typeface="MS Mincho" panose="02020609040205080304" pitchFamily="49" charset="-128"/>
                <a:cs typeface="Times New Roman" panose="02020603050405020304" pitchFamily="18" charset="0"/>
              </a:rPr>
              <a:t> </a:t>
            </a:r>
            <a:r>
              <a:rPr lang="de-DE" sz="2800" b="1" i="1" dirty="0">
                <a:effectLst/>
                <a:ea typeface="MS Mincho" panose="02020609040205080304" pitchFamily="49" charset="-128"/>
                <a:cs typeface="Times New Roman" panose="02020603050405020304" pitchFamily="18" charset="0"/>
              </a:rPr>
              <a:t>die Selbstbestimmung </a:t>
            </a:r>
            <a:r>
              <a:rPr lang="de-DE" sz="2800" i="1" dirty="0">
                <a:effectLst/>
                <a:ea typeface="MS Mincho" panose="02020609040205080304" pitchFamily="49" charset="-128"/>
                <a:cs typeface="Times New Roman" panose="02020603050405020304" pitchFamily="18" charset="0"/>
              </a:rPr>
              <a:t>des Empfängers ergibt, die jedoch </a:t>
            </a:r>
            <a:r>
              <a:rPr lang="de-DE" sz="2800" b="1" i="1" dirty="0">
                <a:effectLst/>
                <a:ea typeface="MS Mincho" panose="02020609040205080304" pitchFamily="49" charset="-128"/>
                <a:cs typeface="Times New Roman" panose="02020603050405020304" pitchFamily="18" charset="0"/>
              </a:rPr>
              <a:t>nicht völlig annulliert </a:t>
            </a:r>
            <a:r>
              <a:rPr lang="de-DE" sz="2800" i="1" dirty="0">
                <a:effectLst/>
                <a:ea typeface="MS Mincho" panose="02020609040205080304" pitchFamily="49" charset="-128"/>
                <a:cs typeface="Times New Roman" panose="02020603050405020304" pitchFamily="18" charset="0"/>
              </a:rPr>
              <a:t>wird, der, ohne dass ihm ein unrechtmäßiger Vorteil erwächst, vor </a:t>
            </a:r>
            <a:r>
              <a:rPr lang="de-DE" sz="2800" b="1" i="1" dirty="0">
                <a:effectLst/>
                <a:ea typeface="MS Mincho" panose="02020609040205080304" pitchFamily="49" charset="-128"/>
                <a:cs typeface="Times New Roman" panose="02020603050405020304" pitchFamily="18" charset="0"/>
              </a:rPr>
              <a:t>die Alternative </a:t>
            </a:r>
            <a:r>
              <a:rPr lang="de-DE" sz="2800" i="1" dirty="0">
                <a:effectLst/>
                <a:ea typeface="MS Mincho" panose="02020609040205080304" pitchFamily="49" charset="-128"/>
                <a:cs typeface="Times New Roman" panose="02020603050405020304" pitchFamily="18" charset="0"/>
              </a:rPr>
              <a:t>gestellt wird </a:t>
            </a:r>
            <a:r>
              <a:rPr lang="de-DE" sz="2800" b="1" i="1" dirty="0">
                <a:effectLst/>
                <a:ea typeface="MS Mincho" panose="02020609040205080304" pitchFamily="49" charset="-128"/>
                <a:cs typeface="Times New Roman" panose="02020603050405020304" pitchFamily="18" charset="0"/>
              </a:rPr>
              <a:t>das dargelegte Übel zu erleiden </a:t>
            </a:r>
            <a:r>
              <a:rPr lang="de-DE" sz="2800" i="1" dirty="0">
                <a:effectLst/>
                <a:ea typeface="MS Mincho" panose="02020609040205080304" pitchFamily="49" charset="-128"/>
                <a:cs typeface="Times New Roman" panose="02020603050405020304" pitchFamily="18" charset="0"/>
              </a:rPr>
              <a:t>oder es </a:t>
            </a:r>
            <a:r>
              <a:rPr lang="de-DE" sz="2800" b="1" i="1" dirty="0">
                <a:effectLst/>
                <a:ea typeface="MS Mincho" panose="02020609040205080304" pitchFamily="49" charset="-128"/>
                <a:cs typeface="Times New Roman" panose="02020603050405020304" pitchFamily="18" charset="0"/>
              </a:rPr>
              <a:t>durch das Geben/Versprechen des Unrechtmäßigen zu vermeiden</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endParaRPr lang="it-IT" dirty="0"/>
          </a:p>
        </p:txBody>
      </p:sp>
      <p:pic>
        <p:nvPicPr>
          <p:cNvPr id="17410" name="Picture 2" descr="Martello-giudice - ADM Associati">
            <a:extLst>
              <a:ext uri="{FF2B5EF4-FFF2-40B4-BE49-F238E27FC236}">
                <a16:creationId xmlns:a16="http://schemas.microsoft.com/office/drawing/2014/main" id="{B8A51A90-12F0-C0D0-1C9D-0DF803596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9200" y="523420"/>
            <a:ext cx="20828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25400" y="753228"/>
            <a:ext cx="6975335" cy="1080938"/>
          </a:xfrm>
        </p:spPr>
        <p:txBody>
          <a:bodyPr>
            <a:noAutofit/>
          </a:bodyPr>
          <a:lstStyle/>
          <a:p>
            <a:pPr marL="0" indent="0">
              <a:lnSpc>
                <a:spcPts val="2600"/>
              </a:lnSpc>
              <a:spcBef>
                <a:spcPts val="1400"/>
              </a:spcBef>
              <a:defRPr sz="1800"/>
            </a:pPr>
            <a:r>
              <a:rPr lang="de-DE" sz="3200" b="1" dirty="0">
                <a:effectLst/>
                <a:latin typeface="Calibri" panose="020F0502020204030204" pitchFamily="34" charset="0"/>
                <a:ea typeface="MS Mincho" panose="02020609040205080304" pitchFamily="49" charset="-128"/>
                <a:cs typeface="Times New Roman" panose="02020603050405020304" pitchFamily="18" charset="0"/>
              </a:rPr>
              <a:t>  GRUNDSTÄTZE DES STRAFRECHTS</a:t>
            </a:r>
            <a:r>
              <a:rPr lang="it-IT" sz="2800" dirty="0">
                <a:effectLst/>
              </a:rPr>
              <a:t>   </a:t>
            </a:r>
            <a:endParaRPr lang="it-IT" sz="2700"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2" y="1050938"/>
            <a:ext cx="11379198" cy="5209152"/>
          </a:xfrm>
        </p:spPr>
        <p:txBody>
          <a:bodyPr>
            <a:noAutofit/>
          </a:bodyPr>
          <a:lstStyle/>
          <a:p>
            <a:pPr marL="0" indent="0">
              <a:buNone/>
            </a:pPr>
            <a:r>
              <a:rPr lang="it-IT" sz="2000" dirty="0"/>
              <a:t>    </a:t>
            </a:r>
          </a:p>
          <a:p>
            <a:pPr lvl="0" algn="just"/>
            <a:endParaRPr lang="it-IT" sz="2800" u="sng" dirty="0"/>
          </a:p>
          <a:p>
            <a:pPr algn="just">
              <a:lnSpc>
                <a:spcPct val="115000"/>
              </a:lnSpc>
              <a:spcAft>
                <a:spcPts val="1000"/>
              </a:spcAft>
            </a:pPr>
            <a:r>
              <a:rPr lang="de-DE" sz="2300" dirty="0">
                <a:effectLst/>
                <a:latin typeface="Calibri" panose="020F0502020204030204" pitchFamily="34" charset="0"/>
                <a:ea typeface="MS Mincho" panose="02020609040205080304" pitchFamily="49" charset="-128"/>
                <a:cs typeface="Calibri" panose="020F0502020204030204" pitchFamily="34" charset="0"/>
              </a:rPr>
              <a:t>Im Allgemeinen sieht das Strafrecht </a:t>
            </a:r>
            <a:r>
              <a:rPr lang="de-DE" sz="2300" b="1" dirty="0">
                <a:effectLst/>
                <a:latin typeface="Calibri" panose="020F0502020204030204" pitchFamily="34" charset="0"/>
                <a:ea typeface="MS Mincho" panose="02020609040205080304" pitchFamily="49" charset="-128"/>
                <a:cs typeface="Calibri" panose="020F0502020204030204" pitchFamily="34" charset="0"/>
              </a:rPr>
              <a:t>verbotene Verhaltensweisen („Straftaten“) </a:t>
            </a:r>
            <a:r>
              <a:rPr lang="de-DE" sz="2300" dirty="0">
                <a:effectLst/>
                <a:latin typeface="Calibri" panose="020F0502020204030204" pitchFamily="34" charset="0"/>
                <a:ea typeface="MS Mincho" panose="02020609040205080304" pitchFamily="49" charset="-128"/>
                <a:cs typeface="Calibri" panose="020F0502020204030204" pitchFamily="34" charset="0"/>
              </a:rPr>
              <a:t>vor, die in „</a:t>
            </a:r>
            <a:r>
              <a:rPr lang="de-DE" sz="2300" b="1" dirty="0">
                <a:effectLst/>
                <a:latin typeface="Calibri" panose="020F0502020204030204" pitchFamily="34" charset="0"/>
                <a:ea typeface="MS Mincho" panose="02020609040205080304" pitchFamily="49" charset="-128"/>
                <a:cs typeface="Calibri" panose="020F0502020204030204" pitchFamily="34" charset="0"/>
              </a:rPr>
              <a:t>Verbrechen</a:t>
            </a:r>
            <a:r>
              <a:rPr lang="de-DE" sz="2300" dirty="0">
                <a:effectLst/>
                <a:latin typeface="Calibri" panose="020F0502020204030204" pitchFamily="34" charset="0"/>
                <a:ea typeface="MS Mincho" panose="02020609040205080304" pitchFamily="49" charset="-128"/>
                <a:cs typeface="Calibri" panose="020F0502020204030204" pitchFamily="34" charset="0"/>
              </a:rPr>
              <a:t>“ und „</a:t>
            </a:r>
            <a:r>
              <a:rPr lang="de-DE" sz="2300" b="1" dirty="0">
                <a:effectLst/>
                <a:latin typeface="Calibri" panose="020F0502020204030204" pitchFamily="34" charset="0"/>
                <a:ea typeface="MS Mincho" panose="02020609040205080304" pitchFamily="49" charset="-128"/>
                <a:cs typeface="Calibri" panose="020F0502020204030204" pitchFamily="34" charset="0"/>
              </a:rPr>
              <a:t>Übertretungen</a:t>
            </a:r>
            <a:r>
              <a:rPr lang="de-DE" sz="2300" dirty="0">
                <a:effectLst/>
                <a:latin typeface="Calibri" panose="020F0502020204030204" pitchFamily="34" charset="0"/>
                <a:ea typeface="MS Mincho" panose="02020609040205080304" pitchFamily="49" charset="-128"/>
                <a:cs typeface="Calibri" panose="020F0502020204030204" pitchFamily="34" charset="0"/>
              </a:rPr>
              <a:t>“ (</a:t>
            </a:r>
            <a:r>
              <a:rPr lang="de-DE" sz="2300" dirty="0" err="1">
                <a:latin typeface="Calibri" panose="020F0502020204030204" pitchFamily="34" charset="0"/>
                <a:ea typeface="MS Mincho" panose="02020609040205080304" pitchFamily="49" charset="-128"/>
                <a:cs typeface="Calibri" panose="020F0502020204030204" pitchFamily="34" charset="0"/>
              </a:rPr>
              <a:t>deut</a:t>
            </a:r>
            <a:r>
              <a:rPr lang="de-DE" sz="2300" dirty="0">
                <a:latin typeface="Calibri" panose="020F0502020204030204" pitchFamily="34" charset="0"/>
                <a:ea typeface="MS Mincho" panose="02020609040205080304" pitchFamily="49" charset="-128"/>
                <a:cs typeface="Calibri" panose="020F0502020204030204" pitchFamily="34" charset="0"/>
              </a:rPr>
              <a:t>. und österr. Strafrecht </a:t>
            </a:r>
            <a:r>
              <a:rPr lang="de-DE" sz="2300" i="1" dirty="0">
                <a:latin typeface="Calibri" panose="020F0502020204030204" pitchFamily="34" charset="0"/>
                <a:ea typeface="MS Mincho" panose="02020609040205080304" pitchFamily="49" charset="-128"/>
                <a:cs typeface="Calibri" panose="020F0502020204030204" pitchFamily="34" charset="0"/>
              </a:rPr>
              <a:t>„Vergehen“</a:t>
            </a:r>
            <a:r>
              <a:rPr lang="de-DE" sz="2300" dirty="0">
                <a:latin typeface="Calibri" panose="020F0502020204030204" pitchFamily="34" charset="0"/>
                <a:ea typeface="MS Mincho" panose="02020609040205080304" pitchFamily="49" charset="-128"/>
                <a:cs typeface="Calibri" panose="020F0502020204030204" pitchFamily="34" charset="0"/>
              </a:rPr>
              <a:t>)</a:t>
            </a:r>
            <a:r>
              <a:rPr lang="de-DE" sz="2300" i="1" dirty="0">
                <a:latin typeface="Calibri" panose="020F0502020204030204" pitchFamily="34" charset="0"/>
                <a:ea typeface="MS Mincho" panose="02020609040205080304" pitchFamily="49" charset="-128"/>
                <a:cs typeface="Calibri" panose="020F0502020204030204" pitchFamily="34" charset="0"/>
              </a:rPr>
              <a:t> </a:t>
            </a:r>
            <a:r>
              <a:rPr lang="de-DE" sz="2300" dirty="0">
                <a:effectLst/>
                <a:latin typeface="Calibri" panose="020F0502020204030204" pitchFamily="34" charset="0"/>
                <a:ea typeface="MS Mincho" panose="02020609040205080304" pitchFamily="49" charset="-128"/>
                <a:cs typeface="Calibri" panose="020F0502020204030204" pitchFamily="34" charset="0"/>
              </a:rPr>
              <a:t>unterteilt sind, die mit </a:t>
            </a:r>
            <a:r>
              <a:rPr lang="de-DE" sz="2300" b="1" dirty="0">
                <a:effectLst/>
                <a:latin typeface="Calibri" panose="020F0502020204030204" pitchFamily="34" charset="0"/>
                <a:ea typeface="MS Mincho" panose="02020609040205080304" pitchFamily="49" charset="-128"/>
                <a:cs typeface="Calibri" panose="020F0502020204030204" pitchFamily="34" charset="0"/>
              </a:rPr>
              <a:t>Freiheitsstrafen</a:t>
            </a:r>
            <a:r>
              <a:rPr lang="de-DE" sz="2300" dirty="0">
                <a:effectLst/>
                <a:latin typeface="Calibri" panose="020F0502020204030204" pitchFamily="34" charset="0"/>
                <a:ea typeface="MS Mincho" panose="02020609040205080304" pitchFamily="49" charset="-128"/>
                <a:cs typeface="Calibri" panose="020F0502020204030204" pitchFamily="34" charset="0"/>
              </a:rPr>
              <a:t> (lebenslange Freiheitsstrafe, Gefängnisstrafe, Haftstrafe) oder </a:t>
            </a:r>
            <a:r>
              <a:rPr lang="de-DE" sz="2300" b="1" dirty="0">
                <a:effectLst/>
                <a:latin typeface="Calibri" panose="020F0502020204030204" pitchFamily="34" charset="0"/>
                <a:ea typeface="MS Mincho" panose="02020609040205080304" pitchFamily="49" charset="-128"/>
                <a:cs typeface="Calibri" panose="020F0502020204030204" pitchFamily="34" charset="0"/>
              </a:rPr>
              <a:t>Geldstrafen</a:t>
            </a:r>
            <a:r>
              <a:rPr lang="de-DE" sz="2300" dirty="0">
                <a:effectLst/>
                <a:latin typeface="Calibri" panose="020F0502020204030204" pitchFamily="34" charset="0"/>
                <a:ea typeface="MS Mincho" panose="02020609040205080304" pitchFamily="49" charset="-128"/>
                <a:cs typeface="Calibri" panose="020F0502020204030204" pitchFamily="34" charset="0"/>
              </a:rPr>
              <a:t> (Geldstrafe, Geldbuße) geahndet werden und die </a:t>
            </a:r>
            <a:r>
              <a:rPr lang="de-DE" sz="2300" b="1" dirty="0">
                <a:effectLst/>
                <a:latin typeface="Calibri" panose="020F0502020204030204" pitchFamily="34" charset="0"/>
                <a:ea typeface="MS Mincho" panose="02020609040205080304" pitchFamily="49" charset="-128"/>
                <a:cs typeface="Calibri" panose="020F0502020204030204" pitchFamily="34" charset="0"/>
              </a:rPr>
              <a:t>im Rahmen eines Strafverfahrens </a:t>
            </a:r>
            <a:r>
              <a:rPr lang="de-DE" sz="2300" dirty="0">
                <a:effectLst/>
                <a:latin typeface="Calibri" panose="020F0502020204030204" pitchFamily="34" charset="0"/>
                <a:ea typeface="MS Mincho" panose="02020609040205080304" pitchFamily="49" charset="-128"/>
                <a:cs typeface="Calibri" panose="020F0502020204030204" pitchFamily="34" charset="0"/>
              </a:rPr>
              <a:t>mit bestimmten Garantien festgestellt werden;</a:t>
            </a:r>
            <a:endParaRPr lang="it-IT" sz="2300" dirty="0">
              <a:effectLst/>
              <a:latin typeface="Calibri" panose="020F0502020204030204" pitchFamily="34" charset="0"/>
              <a:ea typeface="MS Mincho" panose="02020609040205080304" pitchFamily="49" charset="-128"/>
              <a:cs typeface="Calibri" panose="020F0502020204030204" pitchFamily="34" charset="0"/>
            </a:endParaRPr>
          </a:p>
          <a:p>
            <a:pPr algn="just">
              <a:lnSpc>
                <a:spcPct val="115000"/>
              </a:lnSpc>
              <a:spcAft>
                <a:spcPts val="1000"/>
              </a:spcAft>
            </a:pPr>
            <a:r>
              <a:rPr lang="de-DE" sz="2300" dirty="0">
                <a:effectLst/>
                <a:latin typeface="Calibri" panose="020F0502020204030204" pitchFamily="34" charset="0"/>
                <a:ea typeface="MS Mincho" panose="02020609040205080304" pitchFamily="49" charset="-128"/>
                <a:cs typeface="Calibri" panose="020F0502020204030204" pitchFamily="34" charset="0"/>
              </a:rPr>
              <a:t>Es in einem </a:t>
            </a:r>
            <a:r>
              <a:rPr lang="de-DE" sz="2300" b="1" dirty="0">
                <a:effectLst/>
                <a:latin typeface="Calibri" panose="020F0502020204030204" pitchFamily="34" charset="0"/>
                <a:ea typeface="MS Mincho" panose="02020609040205080304" pitchFamily="49" charset="-128"/>
                <a:cs typeface="Calibri" panose="020F0502020204030204" pitchFamily="34" charset="0"/>
              </a:rPr>
              <a:t>allgemeinen Teil des Gesetzbuches </a:t>
            </a:r>
            <a:r>
              <a:rPr lang="de-DE" sz="2300" dirty="0">
                <a:effectLst/>
                <a:latin typeface="Calibri" panose="020F0502020204030204" pitchFamily="34" charset="0"/>
                <a:ea typeface="MS Mincho" panose="02020609040205080304" pitchFamily="49" charset="-128"/>
                <a:cs typeface="Calibri" panose="020F0502020204030204" pitchFamily="34" charset="0"/>
              </a:rPr>
              <a:t>(Art. 1 – 240-</a:t>
            </a:r>
            <a:r>
              <a:rPr lang="de-DE" sz="2300" i="1" dirty="0">
                <a:effectLst/>
                <a:latin typeface="Calibri" panose="020F0502020204030204" pitchFamily="34" charset="0"/>
                <a:ea typeface="MS Mincho" panose="02020609040205080304" pitchFamily="49" charset="-128"/>
                <a:cs typeface="Calibri" panose="020F0502020204030204" pitchFamily="34" charset="0"/>
              </a:rPr>
              <a:t>bis</a:t>
            </a:r>
            <a:r>
              <a:rPr lang="de-DE" sz="2300" dirty="0">
                <a:effectLst/>
                <a:latin typeface="Calibri" panose="020F0502020204030204" pitchFamily="34" charset="0"/>
                <a:ea typeface="MS Mincho" panose="02020609040205080304" pitchFamily="49" charset="-128"/>
                <a:cs typeface="Calibri" panose="020F0502020204030204" pitchFamily="34" charset="0"/>
              </a:rPr>
              <a:t> des Strafgesetzbuches) und in einem </a:t>
            </a:r>
            <a:r>
              <a:rPr lang="de-DE" sz="2300" b="1" dirty="0">
                <a:effectLst/>
                <a:latin typeface="Calibri" panose="020F0502020204030204" pitchFamily="34" charset="0"/>
                <a:ea typeface="MS Mincho" panose="02020609040205080304" pitchFamily="49" charset="-128"/>
                <a:cs typeface="Calibri" panose="020F0502020204030204" pitchFamily="34" charset="0"/>
              </a:rPr>
              <a:t>besonderen Teil</a:t>
            </a:r>
            <a:r>
              <a:rPr lang="de-DE" sz="2300" dirty="0">
                <a:effectLst/>
                <a:latin typeface="Calibri" panose="020F0502020204030204" pitchFamily="34" charset="0"/>
                <a:ea typeface="MS Mincho" panose="02020609040205080304" pitchFamily="49" charset="-128"/>
                <a:cs typeface="Calibri" panose="020F0502020204030204" pitchFamily="34" charset="0"/>
              </a:rPr>
              <a:t>, in dem die einzelnen Straftaten vorgesehen sind, gegliedert; in Italien gibt es schätzungsweise über 6.000 Straftatbestände (nicht nur im Strafgesetzbuch!);</a:t>
            </a:r>
            <a:endParaRPr lang="it-IT" sz="2300" dirty="0">
              <a:effectLst/>
              <a:latin typeface="Calibri" panose="020F0502020204030204" pitchFamily="34" charset="0"/>
              <a:ea typeface="MS Mincho" panose="02020609040205080304" pitchFamily="49" charset="-128"/>
              <a:cs typeface="Calibri" panose="020F0502020204030204" pitchFamily="34" charset="0"/>
            </a:endParaRPr>
          </a:p>
          <a:p>
            <a:r>
              <a:rPr lang="de-DE" sz="2300" dirty="0">
                <a:effectLst/>
                <a:latin typeface="Calibri" panose="020F0502020204030204" pitchFamily="34" charset="0"/>
                <a:ea typeface="MS Mincho" panose="02020609040205080304" pitchFamily="49" charset="-128"/>
                <a:cs typeface="Calibri" panose="020F0502020204030204" pitchFamily="34" charset="0"/>
              </a:rPr>
              <a:t>Das Strafrecht ist </a:t>
            </a:r>
            <a:r>
              <a:rPr lang="de-DE" sz="2300" b="1" dirty="0">
                <a:effectLst/>
                <a:latin typeface="Calibri" panose="020F0502020204030204" pitchFamily="34" charset="0"/>
                <a:ea typeface="MS Mincho" panose="02020609040205080304" pitchFamily="49" charset="-128"/>
                <a:cs typeface="Calibri" panose="020F0502020204030204" pitchFamily="34" charset="0"/>
              </a:rPr>
              <a:t>das Äußerste Mittel der Bestrafung </a:t>
            </a:r>
            <a:r>
              <a:rPr lang="de-DE" sz="2300" i="1" dirty="0">
                <a:effectLst/>
                <a:latin typeface="Calibri" panose="020F0502020204030204" pitchFamily="34" charset="0"/>
                <a:ea typeface="MS Mincho" panose="02020609040205080304" pitchFamily="49" charset="-128"/>
                <a:cs typeface="Calibri" panose="020F0502020204030204" pitchFamily="34" charset="0"/>
              </a:rPr>
              <a:t>(</a:t>
            </a:r>
            <a:r>
              <a:rPr lang="de-DE" sz="2300" i="1" dirty="0" err="1">
                <a:effectLst/>
                <a:latin typeface="Calibri" panose="020F0502020204030204" pitchFamily="34" charset="0"/>
                <a:ea typeface="MS Mincho" panose="02020609040205080304" pitchFamily="49" charset="-128"/>
                <a:cs typeface="Calibri" panose="020F0502020204030204" pitchFamily="34" charset="0"/>
              </a:rPr>
              <a:t>extrema</a:t>
            </a:r>
            <a:r>
              <a:rPr lang="de-DE" sz="2300" i="1" dirty="0">
                <a:effectLst/>
                <a:latin typeface="Calibri" panose="020F0502020204030204" pitchFamily="34" charset="0"/>
                <a:ea typeface="MS Mincho" panose="02020609040205080304" pitchFamily="49" charset="-128"/>
                <a:cs typeface="Calibri" panose="020F0502020204030204" pitchFamily="34" charset="0"/>
              </a:rPr>
              <a:t> </a:t>
            </a:r>
            <a:r>
              <a:rPr lang="de-DE" sz="2300" i="1" dirty="0" err="1">
                <a:effectLst/>
                <a:latin typeface="Calibri" panose="020F0502020204030204" pitchFamily="34" charset="0"/>
                <a:ea typeface="MS Mincho" panose="02020609040205080304" pitchFamily="49" charset="-128"/>
                <a:cs typeface="Calibri" panose="020F0502020204030204" pitchFamily="34" charset="0"/>
              </a:rPr>
              <a:t>ratio</a:t>
            </a:r>
            <a:r>
              <a:rPr lang="de-DE" sz="2300" i="1" dirty="0">
                <a:effectLst/>
                <a:latin typeface="Calibri" panose="020F0502020204030204" pitchFamily="34" charset="0"/>
                <a:ea typeface="MS Mincho" panose="02020609040205080304" pitchFamily="49" charset="-128"/>
                <a:cs typeface="Calibri" panose="020F0502020204030204" pitchFamily="34" charset="0"/>
              </a:rPr>
              <a:t>)</a:t>
            </a:r>
            <a:r>
              <a:rPr lang="de-DE" sz="2300" b="1" dirty="0">
                <a:effectLst/>
                <a:latin typeface="Calibri" panose="020F0502020204030204" pitchFamily="34" charset="0"/>
                <a:ea typeface="MS Mincho" panose="02020609040205080304" pitchFamily="49" charset="-128"/>
                <a:cs typeface="Calibri" panose="020F0502020204030204" pitchFamily="34" charset="0"/>
              </a:rPr>
              <a:t> </a:t>
            </a:r>
            <a:r>
              <a:rPr lang="de-DE" sz="2300" dirty="0">
                <a:effectLst/>
                <a:latin typeface="Calibri" panose="020F0502020204030204" pitchFamily="34" charset="0"/>
                <a:ea typeface="MS Mincho" panose="02020609040205080304" pitchFamily="49" charset="-128"/>
                <a:cs typeface="Calibri" panose="020F0502020204030204" pitchFamily="34" charset="0"/>
              </a:rPr>
              <a:t>und zielt darauf ab, die so genannten „</a:t>
            </a:r>
            <a:r>
              <a:rPr lang="de-DE" sz="2300" b="1" dirty="0">
                <a:effectLst/>
                <a:latin typeface="Calibri" panose="020F0502020204030204" pitchFamily="34" charset="0"/>
                <a:ea typeface="MS Mincho" panose="02020609040205080304" pitchFamily="49" charset="-128"/>
                <a:cs typeface="Calibri" panose="020F0502020204030204" pitchFamily="34" charset="0"/>
              </a:rPr>
              <a:t>Rechtsgüter</a:t>
            </a:r>
            <a:r>
              <a:rPr lang="de-DE" sz="2300" dirty="0">
                <a:effectLst/>
                <a:latin typeface="Calibri" panose="020F0502020204030204" pitchFamily="34" charset="0"/>
                <a:ea typeface="MS Mincho" panose="02020609040205080304" pitchFamily="49" charset="-128"/>
                <a:cs typeface="Calibri" panose="020F0502020204030204" pitchFamily="34" charset="0"/>
              </a:rPr>
              <a:t>“ (Leben, Eigentum, aber auch </a:t>
            </a:r>
            <a:r>
              <a:rPr lang="de-DE" sz="2300" b="1" dirty="0">
                <a:effectLst/>
                <a:latin typeface="Calibri" panose="020F0502020204030204" pitchFamily="34" charset="0"/>
                <a:ea typeface="MS Mincho" panose="02020609040205080304" pitchFamily="49" charset="-128"/>
                <a:cs typeface="Calibri" panose="020F0502020204030204" pitchFamily="34" charset="0"/>
              </a:rPr>
              <a:t>den guten Ablauf der öffentlichen Verwaltung</a:t>
            </a:r>
            <a:r>
              <a:rPr lang="de-DE" sz="2300" dirty="0">
                <a:effectLst/>
                <a:latin typeface="Calibri" panose="020F0502020204030204" pitchFamily="34" charset="0"/>
                <a:ea typeface="MS Mincho" panose="02020609040205080304" pitchFamily="49" charset="-128"/>
                <a:cs typeface="Calibri" panose="020F0502020204030204" pitchFamily="34" charset="0"/>
              </a:rPr>
              <a:t>) zu schützen.</a:t>
            </a:r>
            <a:r>
              <a:rPr lang="it-IT" sz="2300" dirty="0">
                <a:effectLst/>
                <a:latin typeface="Calibri" panose="020F0502020204030204" pitchFamily="34" charset="0"/>
                <a:cs typeface="Calibri" panose="020F0502020204030204" pitchFamily="34" charset="0"/>
              </a:rPr>
              <a:t> </a:t>
            </a:r>
            <a:endParaRPr lang="it-IT" sz="2300" dirty="0">
              <a:latin typeface="Calibri" panose="020F0502020204030204" pitchFamily="34" charset="0"/>
              <a:cs typeface="Calibri" panose="020F0502020204030204" pitchFamily="34" charset="0"/>
            </a:endParaRPr>
          </a:p>
          <a:p>
            <a:pPr>
              <a:buFontTx/>
              <a:buChar char="-"/>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spTree>
    <p:extLst>
      <p:ext uri="{BB962C8B-B14F-4D97-AF65-F5344CB8AC3E}">
        <p14:creationId xmlns:p14="http://schemas.microsoft.com/office/powerpoint/2010/main" val="2595509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de-DE" sz="3600" b="1" dirty="0">
                <a:effectLst/>
                <a:ea typeface="MS Mincho" panose="02020609040205080304" pitchFamily="49" charset="-128"/>
                <a:cs typeface="Times New Roman" panose="02020603050405020304" pitchFamily="18" charset="0"/>
              </a:rPr>
              <a:t>DIE LÖSUNG DES KASSATIONSGERICHTSHOFES:</a:t>
            </a:r>
            <a:br>
              <a:rPr lang="it-IT" sz="3600" dirty="0">
                <a:effectLst/>
                <a:ea typeface="MS Mincho" panose="02020609040205080304" pitchFamily="49" charset="-128"/>
                <a:cs typeface="Times New Roman" panose="02020603050405020304" pitchFamily="18" charset="0"/>
              </a:rPr>
            </a:br>
            <a:r>
              <a:rPr lang="de-DE" sz="3600" b="1" dirty="0">
                <a:effectLst/>
                <a:ea typeface="MS Mincho" panose="02020609040205080304" pitchFamily="49" charset="-128"/>
                <a:cs typeface="Times New Roman" panose="02020603050405020304" pitchFamily="18" charset="0"/>
              </a:rPr>
              <a:t>STRAFKASSATION, Vereinigte Sektionen, </a:t>
            </a:r>
            <a:br>
              <a:rPr lang="de-DE" sz="3600" b="1" dirty="0">
                <a:effectLst/>
                <a:ea typeface="MS Mincho" panose="02020609040205080304" pitchFamily="49" charset="-128"/>
                <a:cs typeface="Times New Roman" panose="02020603050405020304" pitchFamily="18" charset="0"/>
              </a:rPr>
            </a:br>
            <a:r>
              <a:rPr lang="de-DE" sz="3600" b="1" dirty="0">
                <a:effectLst/>
                <a:ea typeface="MS Mincho" panose="02020609040205080304" pitchFamily="49" charset="-128"/>
                <a:cs typeface="Times New Roman" panose="02020603050405020304" pitchFamily="18" charset="0"/>
              </a:rPr>
              <a:t>24. Oktober 2013, Nr. 12228</a:t>
            </a:r>
            <a:r>
              <a:rPr lang="it-IT" sz="3600" dirty="0">
                <a:effectLst/>
              </a:rPr>
              <a:t> </a:t>
            </a:r>
            <a:endParaRPr lang="it-IT" sz="3100" b="1" dirty="0"/>
          </a:p>
        </p:txBody>
      </p:sp>
      <p:sp>
        <p:nvSpPr>
          <p:cNvPr id="3" name="Segnaposto contenuto 2"/>
          <p:cNvSpPr>
            <a:spLocks noGrp="1"/>
          </p:cNvSpPr>
          <p:nvPr>
            <p:ph idx="1"/>
          </p:nvPr>
        </p:nvSpPr>
        <p:spPr>
          <a:xfrm>
            <a:off x="1" y="2336872"/>
            <a:ext cx="12103100" cy="4216328"/>
          </a:xfrm>
        </p:spPr>
        <p:txBody>
          <a:bodyPr>
            <a:normAutofit fontScale="92500"/>
          </a:bodyPr>
          <a:lstStyle/>
          <a:p>
            <a:pPr marL="0" indent="0">
              <a:lnSpc>
                <a:spcPct val="115000"/>
              </a:lnSpc>
              <a:spcAft>
                <a:spcPts val="1000"/>
              </a:spcAft>
              <a:buNone/>
            </a:pPr>
            <a:r>
              <a:rPr lang="de-DE" sz="2800" dirty="0">
                <a:effectLst/>
                <a:ea typeface="MS Mincho" panose="02020609040205080304" pitchFamily="49" charset="-128"/>
                <a:cs typeface="Times New Roman" panose="02020603050405020304" pitchFamily="18" charset="0"/>
              </a:rPr>
              <a:t>Die neue „</a:t>
            </a:r>
            <a:r>
              <a:rPr lang="de-DE" sz="2800" b="1" dirty="0">
                <a:effectLst/>
                <a:ea typeface="MS Mincho" panose="02020609040205080304" pitchFamily="49" charset="-128"/>
                <a:cs typeface="Times New Roman" panose="02020603050405020304" pitchFamily="18" charset="0"/>
              </a:rPr>
              <a:t>UNZULÄSSIGE VERANLASSUNG</a:t>
            </a:r>
            <a:r>
              <a:rPr lang="de-DE" sz="2800" dirty="0">
                <a:effectLst/>
                <a:ea typeface="MS Mincho" panose="02020609040205080304" pitchFamily="49" charset="-128"/>
                <a:cs typeface="Times New Roman" panose="02020603050405020304" pitchFamily="18" charset="0"/>
              </a:rPr>
              <a:t>“ (</a:t>
            </a:r>
            <a:r>
              <a:rPr lang="de-DE" sz="2800" b="1" dirty="0">
                <a:effectLst/>
                <a:ea typeface="MS Mincho" panose="02020609040205080304" pitchFamily="49" charset="-128"/>
                <a:cs typeface="Times New Roman" panose="02020603050405020304" pitchFamily="18" charset="0"/>
              </a:rPr>
              <a:t>Art. 319-</a:t>
            </a:r>
            <a:r>
              <a:rPr lang="de-DE" sz="2800" b="1" i="1" dirty="0">
                <a:effectLst/>
                <a:ea typeface="MS Mincho" panose="02020609040205080304" pitchFamily="49" charset="-128"/>
                <a:cs typeface="Times New Roman" panose="02020603050405020304" pitchFamily="18" charset="0"/>
              </a:rPr>
              <a:t>quater</a:t>
            </a:r>
            <a:r>
              <a:rPr lang="de-DE" sz="2800" b="1" dirty="0">
                <a:effectLst/>
                <a:ea typeface="MS Mincho" panose="02020609040205080304" pitchFamily="49" charset="-128"/>
                <a:cs typeface="Times New Roman" panose="02020603050405020304" pitchFamily="18" charset="0"/>
              </a:rPr>
              <a:t> StGB</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sz="2800" dirty="0">
                <a:effectLst/>
                <a:ea typeface="MS Mincho" panose="02020609040205080304" pitchFamily="49" charset="-128"/>
                <a:cs typeface="Times New Roman" panose="02020603050405020304" pitchFamily="18" charset="0"/>
              </a:rPr>
              <a:t>„... </a:t>
            </a:r>
            <a:r>
              <a:rPr lang="de-DE" sz="2800" i="1" dirty="0">
                <a:effectLst/>
                <a:ea typeface="MS Mincho" panose="02020609040205080304" pitchFamily="49" charset="-128"/>
                <a:cs typeface="Times New Roman" panose="02020603050405020304" pitchFamily="18" charset="0"/>
              </a:rPr>
              <a:t>[besteht] in einem Verhalten der </a:t>
            </a:r>
            <a:r>
              <a:rPr lang="de-DE" sz="2800" b="1" i="1" dirty="0">
                <a:effectLst/>
                <a:ea typeface="MS Mincho" panose="02020609040205080304" pitchFamily="49" charset="-128"/>
                <a:cs typeface="Times New Roman" panose="02020603050405020304" pitchFamily="18" charset="0"/>
              </a:rPr>
              <a:t>Überredung</a:t>
            </a:r>
            <a:r>
              <a:rPr lang="de-DE" sz="2800" i="1" dirty="0">
                <a:effectLst/>
                <a:ea typeface="MS Mincho" panose="02020609040205080304" pitchFamily="49" charset="-128"/>
                <a:cs typeface="Times New Roman" panose="02020603050405020304" pitchFamily="18" charset="0"/>
              </a:rPr>
              <a:t>, der </a:t>
            </a:r>
            <a:r>
              <a:rPr lang="de-DE" sz="2800" b="1" i="1" dirty="0">
                <a:effectLst/>
                <a:ea typeface="MS Mincho" panose="02020609040205080304" pitchFamily="49" charset="-128"/>
                <a:cs typeface="Times New Roman" panose="02020603050405020304" pitchFamily="18" charset="0"/>
              </a:rPr>
              <a:t>Suggestion</a:t>
            </a:r>
            <a:r>
              <a:rPr lang="de-DE" sz="2800" i="1" dirty="0">
                <a:effectLst/>
                <a:ea typeface="MS Mincho" panose="02020609040205080304" pitchFamily="49" charset="-128"/>
                <a:cs typeface="Times New Roman" panose="02020603050405020304" pitchFamily="18" charset="0"/>
              </a:rPr>
              <a:t>, der </a:t>
            </a:r>
            <a:r>
              <a:rPr lang="de-DE" sz="2800" b="1" i="1" dirty="0">
                <a:effectLst/>
                <a:ea typeface="MS Mincho" panose="02020609040205080304" pitchFamily="49" charset="-128"/>
                <a:cs typeface="Times New Roman" panose="02020603050405020304" pitchFamily="18" charset="0"/>
              </a:rPr>
              <a:t>Täuschung</a:t>
            </a:r>
            <a:r>
              <a:rPr lang="de-DE" sz="2800" i="1" dirty="0">
                <a:effectLst/>
                <a:ea typeface="MS Mincho" panose="02020609040205080304" pitchFamily="49" charset="-128"/>
                <a:cs typeface="Times New Roman" panose="02020603050405020304" pitchFamily="18" charset="0"/>
              </a:rPr>
              <a:t> ..., des </a:t>
            </a:r>
            <a:r>
              <a:rPr lang="de-DE" sz="2800" b="1" i="1" dirty="0">
                <a:effectLst/>
                <a:ea typeface="MS Mincho" panose="02020609040205080304" pitchFamily="49" charset="-128"/>
                <a:cs typeface="Times New Roman" panose="02020603050405020304" pitchFamily="18" charset="0"/>
              </a:rPr>
              <a:t>moralischen Drucks </a:t>
            </a:r>
            <a:r>
              <a:rPr lang="de-DE" sz="2800" i="1" dirty="0">
                <a:effectLst/>
                <a:ea typeface="MS Mincho" panose="02020609040205080304" pitchFamily="49" charset="-128"/>
                <a:cs typeface="Times New Roman" panose="02020603050405020304" pitchFamily="18" charset="0"/>
              </a:rPr>
              <a:t>(mit geringerem Wert) die </a:t>
            </a:r>
            <a:r>
              <a:rPr lang="de-DE" sz="2800" b="1" i="1" dirty="0">
                <a:effectLst/>
                <a:ea typeface="MS Mincho" panose="02020609040205080304" pitchFamily="49" charset="-128"/>
                <a:cs typeface="Times New Roman" panose="02020603050405020304" pitchFamily="18" charset="0"/>
              </a:rPr>
              <a:t>Selbstbestimmungsfreiheit</a:t>
            </a:r>
            <a:r>
              <a:rPr lang="de-DE" sz="2800" i="1" dirty="0">
                <a:effectLst/>
                <a:ea typeface="MS Mincho" panose="02020609040205080304" pitchFamily="49" charset="-128"/>
                <a:cs typeface="Times New Roman" panose="02020603050405020304" pitchFamily="18" charset="0"/>
              </a:rPr>
              <a:t> </a:t>
            </a:r>
            <a:r>
              <a:rPr lang="de-DE" sz="2800" b="1" i="1" dirty="0">
                <a:effectLst/>
                <a:ea typeface="MS Mincho" panose="02020609040205080304" pitchFamily="49" charset="-128"/>
                <a:cs typeface="Times New Roman" panose="02020603050405020304" pitchFamily="18" charset="0"/>
              </a:rPr>
              <a:t>des Empfängers </a:t>
            </a:r>
            <a:r>
              <a:rPr lang="de-DE" sz="2800" i="1" dirty="0">
                <a:effectLst/>
                <a:ea typeface="MS Mincho" panose="02020609040205080304" pitchFamily="49" charset="-128"/>
                <a:cs typeface="Times New Roman" panose="02020603050405020304" pitchFamily="18" charset="0"/>
              </a:rPr>
              <a:t>beeinträchtigend, welcher, da er über einen größeren Entscheidungsspielraum verfügt, schließlich dem Antrag auf eine nicht geschuldete Leistung zustimmt, </a:t>
            </a:r>
            <a:r>
              <a:rPr lang="de-DE" sz="2800" b="1" i="1" dirty="0">
                <a:effectLst/>
                <a:ea typeface="MS Mincho" panose="02020609040205080304" pitchFamily="49" charset="-128"/>
                <a:cs typeface="Times New Roman" panose="02020603050405020304" pitchFamily="18" charset="0"/>
              </a:rPr>
              <a:t>weil er durch die Aussicht auf einen unzulässigen persönlichen Vorteil motiviert ist</a:t>
            </a:r>
            <a:r>
              <a:rPr lang="de-DE" sz="2800" i="1" dirty="0">
                <a:effectLst/>
                <a:ea typeface="MS Mincho" panose="02020609040205080304" pitchFamily="49" charset="-128"/>
                <a:cs typeface="Times New Roman" panose="02020603050405020304" pitchFamily="18" charset="0"/>
              </a:rPr>
              <a:t>, was ihn in eine Position der </a:t>
            </a:r>
            <a:r>
              <a:rPr lang="de-DE" sz="2800" b="1" i="1" dirty="0">
                <a:effectLst/>
                <a:ea typeface="MS Mincho" panose="02020609040205080304" pitchFamily="49" charset="-128"/>
                <a:cs typeface="Times New Roman" panose="02020603050405020304" pitchFamily="18" charset="0"/>
              </a:rPr>
              <a:t>Mittäterschaft</a:t>
            </a:r>
            <a:r>
              <a:rPr lang="de-DE" sz="2800" i="1" dirty="0">
                <a:effectLst/>
                <a:ea typeface="MS Mincho" panose="02020609040205080304" pitchFamily="49" charset="-128"/>
                <a:cs typeface="Times New Roman" panose="02020603050405020304" pitchFamily="18" charset="0"/>
              </a:rPr>
              <a:t> mit dem öffentlichen Bediensteten versetzt</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endParaRPr lang="it-IT" dirty="0"/>
          </a:p>
        </p:txBody>
      </p:sp>
      <p:pic>
        <p:nvPicPr>
          <p:cNvPr id="4" name="Picture 2" descr="Martello-giudice - ADM Associati">
            <a:extLst>
              <a:ext uri="{FF2B5EF4-FFF2-40B4-BE49-F238E27FC236}">
                <a16:creationId xmlns:a16="http://schemas.microsoft.com/office/drawing/2014/main" id="{B71FA362-315B-5305-FE50-FA915051B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9200" y="523420"/>
            <a:ext cx="20828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223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8521" y="744950"/>
            <a:ext cx="9882166" cy="1080938"/>
          </a:xfrm>
        </p:spPr>
        <p:txBody>
          <a:bodyPr>
            <a:normAutofit fontScale="90000"/>
          </a:bodyPr>
          <a:lstStyle/>
          <a:p>
            <a:pPr algn="ctr">
              <a:lnSpc>
                <a:spcPct val="115000"/>
              </a:lnSpc>
              <a:spcAft>
                <a:spcPts val="1000"/>
              </a:spcAft>
            </a:pPr>
            <a:br>
              <a:rPr lang="it-IT" dirty="0"/>
            </a:br>
            <a:r>
              <a:rPr lang="de-DE" sz="3100" b="1" dirty="0">
                <a:effectLst/>
                <a:ea typeface="MS Mincho" panose="02020609040205080304" pitchFamily="49" charset="-128"/>
                <a:cs typeface="Times New Roman" panose="02020603050405020304" pitchFamily="18" charset="0"/>
              </a:rPr>
              <a:t>BESTECHUNG FÜR DIE AUSÜBUNG DER FUNKTION</a:t>
            </a:r>
            <a:br>
              <a:rPr lang="de-DE" sz="3100" b="1" dirty="0">
                <a:effectLst/>
                <a:ea typeface="MS Mincho" panose="02020609040205080304" pitchFamily="49" charset="-128"/>
                <a:cs typeface="Times New Roman" panose="02020603050405020304" pitchFamily="18" charset="0"/>
              </a:rPr>
            </a:br>
            <a:r>
              <a:rPr lang="de-DE" sz="2700" b="1" i="1" dirty="0">
                <a:effectLst/>
                <a:ea typeface="MS Mincho" panose="02020609040205080304" pitchFamily="49" charset="-128"/>
                <a:cs typeface="Times New Roman" panose="02020603050405020304" pitchFamily="18" charset="0"/>
              </a:rPr>
              <a:t>vorher </a:t>
            </a:r>
            <a:r>
              <a:rPr lang="de-DE" sz="2700" b="1" dirty="0">
                <a:effectLst/>
                <a:ea typeface="MS Mincho" panose="02020609040205080304" pitchFamily="49" charset="-128"/>
                <a:cs typeface="Times New Roman" panose="02020603050405020304" pitchFamily="18" charset="0"/>
              </a:rPr>
              <a:t>BESTECHUNG ZUR VORNAHME EINER AMTSHANDLUNG</a:t>
            </a:r>
            <a:br>
              <a:rPr lang="it-IT" sz="3100" dirty="0">
                <a:effectLst/>
                <a:ea typeface="MS Mincho" panose="02020609040205080304" pitchFamily="49" charset="-128"/>
                <a:cs typeface="Times New Roman" panose="02020603050405020304" pitchFamily="18" charset="0"/>
              </a:rPr>
            </a:br>
            <a:r>
              <a:rPr lang="de-DE" sz="3100" b="1" dirty="0">
                <a:effectLst/>
                <a:ea typeface="MS Mincho" panose="02020609040205080304" pitchFamily="49" charset="-128"/>
                <a:cs typeface="Times New Roman" panose="02020603050405020304" pitchFamily="18" charset="0"/>
              </a:rPr>
              <a:t>(Art. 318 StGB)</a:t>
            </a:r>
            <a:br>
              <a:rPr lang="it-IT" sz="3100" dirty="0">
                <a:effectLst/>
                <a:ea typeface="MS Mincho" panose="02020609040205080304" pitchFamily="49" charset="-128"/>
                <a:cs typeface="Times New Roman" panose="02020603050405020304" pitchFamily="18" charset="0"/>
              </a:rPr>
            </a:br>
            <a:endParaRPr lang="it-IT" sz="3100" b="1" dirty="0"/>
          </a:p>
        </p:txBody>
      </p:sp>
      <p:sp>
        <p:nvSpPr>
          <p:cNvPr id="3" name="Segnaposto contenuto 2"/>
          <p:cNvSpPr>
            <a:spLocks noGrp="1"/>
          </p:cNvSpPr>
          <p:nvPr>
            <p:ph idx="1"/>
          </p:nvPr>
        </p:nvSpPr>
        <p:spPr>
          <a:xfrm>
            <a:off x="1" y="2336872"/>
            <a:ext cx="12192000" cy="4279827"/>
          </a:xfrm>
        </p:spPr>
        <p:txBody>
          <a:bodyPr>
            <a:normAutofit lnSpcReduction="10000"/>
          </a:bodyPr>
          <a:lstStyle/>
          <a:p>
            <a:pPr marL="0" indent="0">
              <a:buNone/>
            </a:pPr>
            <a:endParaRPr lang="it-IT" sz="2800" dirty="0"/>
          </a:p>
          <a:p>
            <a:pPr>
              <a:lnSpc>
                <a:spcPct val="115000"/>
              </a:lnSpc>
              <a:spcAft>
                <a:spcPts val="1000"/>
              </a:spcAft>
            </a:pPr>
            <a:r>
              <a:rPr lang="de-DE" sz="2800" dirty="0">
                <a:effectLst/>
                <a:ea typeface="MS Mincho" panose="02020609040205080304" pitchFamily="49" charset="-128"/>
                <a:cs typeface="Times New Roman" panose="02020603050405020304" pitchFamily="18" charset="0"/>
              </a:rPr>
              <a:t>Ein Amtsträger (Beamter), der für die Ausübung </a:t>
            </a:r>
            <a:r>
              <a:rPr lang="de-DE" sz="2800" b="1" dirty="0">
                <a:effectLst/>
                <a:ea typeface="MS Mincho" panose="02020609040205080304" pitchFamily="49" charset="-128"/>
                <a:cs typeface="Times New Roman" panose="02020603050405020304" pitchFamily="18" charset="0"/>
              </a:rPr>
              <a:t>seines Amtes </a:t>
            </a:r>
            <a:r>
              <a:rPr lang="de-DE" sz="2800" dirty="0">
                <a:effectLst/>
                <a:ea typeface="MS Mincho" panose="02020609040205080304" pitchFamily="49" charset="-128"/>
                <a:cs typeface="Times New Roman" panose="02020603050405020304" pitchFamily="18" charset="0"/>
              </a:rPr>
              <a:t>oder seiner </a:t>
            </a:r>
            <a:r>
              <a:rPr lang="de-DE" sz="2800" b="1" dirty="0">
                <a:effectLst/>
                <a:ea typeface="MS Mincho" panose="02020609040205080304" pitchFamily="49" charset="-128"/>
                <a:cs typeface="Times New Roman" panose="02020603050405020304" pitchFamily="18" charset="0"/>
              </a:rPr>
              <a:t>Befugnisse</a:t>
            </a:r>
            <a:r>
              <a:rPr lang="de-DE" sz="2800" dirty="0">
                <a:effectLst/>
                <a:ea typeface="MS Mincho" panose="02020609040205080304" pitchFamily="49" charset="-128"/>
                <a:cs typeface="Times New Roman" panose="02020603050405020304" pitchFamily="18" charset="0"/>
              </a:rPr>
              <a:t>, für sich oder einen Dritten, unrechtmäßig Geld oder andere Vorteile bekommt oder das diesbezügliche Versprechen annimmt, wird mit einer Freiheitsstrafe </a:t>
            </a:r>
            <a:r>
              <a:rPr lang="de-DE" sz="2800" b="1" dirty="0">
                <a:effectLst/>
                <a:ea typeface="MS Mincho" panose="02020609040205080304" pitchFamily="49" charset="-128"/>
                <a:cs typeface="Times New Roman" panose="02020603050405020304" pitchFamily="18" charset="0"/>
              </a:rPr>
              <a:t>von drei bis acht Jahren </a:t>
            </a:r>
            <a:r>
              <a:rPr lang="de-DE" sz="2800" dirty="0">
                <a:effectLst/>
                <a:ea typeface="MS Mincho" panose="02020609040205080304" pitchFamily="49" charset="-128"/>
                <a:cs typeface="Times New Roman" panose="02020603050405020304" pitchFamily="18" charset="0"/>
              </a:rPr>
              <a:t>bestraft.</a:t>
            </a:r>
            <a:endParaRPr lang="it-IT" sz="28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ea typeface="MS Mincho" panose="02020609040205080304" pitchFamily="49" charset="-128"/>
                <a:cs typeface="Times New Roman" panose="02020603050405020304" pitchFamily="18" charset="0"/>
              </a:rPr>
              <a:t>Der Straftatbestand wurde nach dem Gesetz 190/2012 völlig neu formuliert (und das Strafausmaß wurde durch das Gesetz 69/2015 und das Gesetz 3/2019 erhöht).</a:t>
            </a:r>
            <a:endParaRPr lang="it-IT" sz="2800" dirty="0">
              <a:effectLst/>
              <a:ea typeface="MS Mincho" panose="02020609040205080304" pitchFamily="49" charset="-128"/>
              <a:cs typeface="Times New Roman" panose="02020603050405020304" pitchFamily="18" charset="0"/>
            </a:endParaRPr>
          </a:p>
          <a:p>
            <a:pPr marL="0" indent="0" algn="just">
              <a:buNone/>
            </a:pPr>
            <a:endParaRPr lang="it-IT" dirty="0"/>
          </a:p>
        </p:txBody>
      </p:sp>
      <p:pic>
        <p:nvPicPr>
          <p:cNvPr id="19458" name="Picture 2" descr="La corruzione: cause di un fenomeno dilagante | Salvis Juribus">
            <a:extLst>
              <a:ext uri="{FF2B5EF4-FFF2-40B4-BE49-F238E27FC236}">
                <a16:creationId xmlns:a16="http://schemas.microsoft.com/office/drawing/2014/main" id="{56F3E395-5C6D-AC42-AA68-13091B488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687" y="596973"/>
            <a:ext cx="2061313" cy="137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33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8521" y="744950"/>
            <a:ext cx="9882166" cy="1080938"/>
          </a:xfrm>
        </p:spPr>
        <p:txBody>
          <a:bodyPr>
            <a:normAutofit fontScale="90000"/>
          </a:bodyPr>
          <a:lstStyle/>
          <a:p>
            <a:pPr algn="ctr">
              <a:lnSpc>
                <a:spcPct val="115000"/>
              </a:lnSpc>
              <a:spcAft>
                <a:spcPts val="1000"/>
              </a:spcAft>
            </a:pPr>
            <a:br>
              <a:rPr lang="it-IT" dirty="0"/>
            </a:br>
            <a:r>
              <a:rPr lang="de-DE" sz="3100" b="1" dirty="0">
                <a:effectLst/>
                <a:ea typeface="MS Mincho" panose="02020609040205080304" pitchFamily="49" charset="-128"/>
                <a:cs typeface="Times New Roman" panose="02020603050405020304" pitchFamily="18" charset="0"/>
              </a:rPr>
              <a:t>BESTECHUNG FÜR DIE AUSÜBUNG DER FUNKTION</a:t>
            </a:r>
            <a:br>
              <a:rPr lang="it-IT" sz="3100" dirty="0">
                <a:effectLst/>
                <a:ea typeface="MS Mincho" panose="02020609040205080304" pitchFamily="49" charset="-128"/>
                <a:cs typeface="Times New Roman" panose="02020603050405020304" pitchFamily="18" charset="0"/>
              </a:rPr>
            </a:br>
            <a:r>
              <a:rPr lang="de-DE" sz="3100" b="1" dirty="0">
                <a:effectLst/>
                <a:ea typeface="MS Mincho" panose="02020609040205080304" pitchFamily="49" charset="-128"/>
                <a:cs typeface="Times New Roman" panose="02020603050405020304" pitchFamily="18" charset="0"/>
              </a:rPr>
              <a:t>(</a:t>
            </a:r>
            <a:r>
              <a:rPr lang="de-DE" sz="3100" b="1" i="1" dirty="0">
                <a:effectLst/>
                <a:ea typeface="MS Mincho" panose="02020609040205080304" pitchFamily="49" charset="-128"/>
                <a:cs typeface="Times New Roman" panose="02020603050405020304" pitchFamily="18" charset="0"/>
              </a:rPr>
              <a:t>Fortsetzung</a:t>
            </a:r>
            <a:r>
              <a:rPr lang="de-DE" sz="3100" b="1" dirty="0">
                <a:effectLst/>
                <a:ea typeface="MS Mincho" panose="02020609040205080304" pitchFamily="49" charset="-128"/>
                <a:cs typeface="Times New Roman" panose="02020603050405020304" pitchFamily="18" charset="0"/>
              </a:rPr>
              <a:t>)</a:t>
            </a:r>
            <a:br>
              <a:rPr lang="it-IT" sz="3100" dirty="0">
                <a:effectLst/>
                <a:ea typeface="MS Mincho" panose="02020609040205080304" pitchFamily="49" charset="-128"/>
                <a:cs typeface="Times New Roman" panose="02020603050405020304" pitchFamily="18" charset="0"/>
              </a:rPr>
            </a:br>
            <a:endParaRPr lang="it-IT" sz="3100" b="1" dirty="0"/>
          </a:p>
        </p:txBody>
      </p:sp>
      <p:sp>
        <p:nvSpPr>
          <p:cNvPr id="3" name="Segnaposto contenuto 2"/>
          <p:cNvSpPr>
            <a:spLocks noGrp="1"/>
          </p:cNvSpPr>
          <p:nvPr>
            <p:ph idx="1"/>
          </p:nvPr>
        </p:nvSpPr>
        <p:spPr>
          <a:xfrm>
            <a:off x="0" y="2336872"/>
            <a:ext cx="12357099" cy="4521128"/>
          </a:xfrm>
        </p:spPr>
        <p:txBody>
          <a:bodyPr>
            <a:normAutofit lnSpcReduction="10000"/>
          </a:bodyPr>
          <a:lstStyle/>
          <a:p>
            <a:pPr>
              <a:lnSpc>
                <a:spcPct val="115000"/>
              </a:lnSpc>
              <a:spcAft>
                <a:spcPts val="1000"/>
              </a:spcAft>
            </a:pPr>
            <a:r>
              <a:rPr lang="de-DE" dirty="0">
                <a:effectLst/>
                <a:ea typeface="MS Mincho" panose="02020609040205080304" pitchFamily="49" charset="-128"/>
                <a:cs typeface="Times New Roman" panose="02020603050405020304" pitchFamily="18" charset="0"/>
              </a:rPr>
              <a:t>Die </a:t>
            </a:r>
            <a:r>
              <a:rPr lang="de-DE" b="1" dirty="0">
                <a:effectLst/>
                <a:ea typeface="MS Mincho" panose="02020609040205080304" pitchFamily="49" charset="-128"/>
                <a:cs typeface="Times New Roman" panose="02020603050405020304" pitchFamily="18" charset="0"/>
              </a:rPr>
              <a:t>Unterscheidung</a:t>
            </a:r>
            <a:r>
              <a:rPr lang="de-DE" dirty="0">
                <a:effectLst/>
                <a:ea typeface="MS Mincho" panose="02020609040205080304" pitchFamily="49" charset="-128"/>
                <a:cs typeface="Times New Roman" panose="02020603050405020304" pitchFamily="18" charset="0"/>
              </a:rPr>
              <a:t> zwischen </a:t>
            </a:r>
            <a:r>
              <a:rPr lang="de-DE" b="1" dirty="0">
                <a:effectLst/>
                <a:ea typeface="MS Mincho" panose="02020609040205080304" pitchFamily="49" charset="-128"/>
                <a:cs typeface="Times New Roman" panose="02020603050405020304" pitchFamily="18" charset="0"/>
              </a:rPr>
              <a:t>vorhergehender</a:t>
            </a:r>
            <a:r>
              <a:rPr lang="de-DE" dirty="0">
                <a:effectLst/>
                <a:ea typeface="MS Mincho" panose="02020609040205080304" pitchFamily="49" charset="-128"/>
                <a:cs typeface="Times New Roman" panose="02020603050405020304" pitchFamily="18" charset="0"/>
              </a:rPr>
              <a:t> und </a:t>
            </a:r>
            <a:r>
              <a:rPr lang="de-DE" b="1" dirty="0">
                <a:effectLst/>
                <a:ea typeface="MS Mincho" panose="02020609040205080304" pitchFamily="49" charset="-128"/>
                <a:cs typeface="Times New Roman" panose="02020603050405020304" pitchFamily="18" charset="0"/>
              </a:rPr>
              <a:t>nachfolgender</a:t>
            </a:r>
            <a:r>
              <a:rPr lang="de-DE" dirty="0">
                <a:effectLst/>
                <a:ea typeface="MS Mincho" panose="02020609040205080304" pitchFamily="49" charset="-128"/>
                <a:cs typeface="Times New Roman" panose="02020603050405020304" pitchFamily="18" charset="0"/>
              </a:rPr>
              <a:t> </a:t>
            </a:r>
            <a:r>
              <a:rPr lang="de-DE" b="1" dirty="0">
                <a:effectLst/>
                <a:ea typeface="MS Mincho" panose="02020609040205080304" pitchFamily="49" charset="-128"/>
                <a:cs typeface="Times New Roman" panose="02020603050405020304" pitchFamily="18" charset="0"/>
              </a:rPr>
              <a:t>Bestechung</a:t>
            </a:r>
            <a:r>
              <a:rPr lang="de-DE" dirty="0">
                <a:effectLst/>
                <a:ea typeface="MS Mincho" panose="02020609040205080304" pitchFamily="49" charset="-128"/>
                <a:cs typeface="Times New Roman" panose="02020603050405020304" pitchFamily="18" charset="0"/>
              </a:rPr>
              <a:t> wird </a:t>
            </a:r>
            <a:r>
              <a:rPr lang="de-DE" b="1" dirty="0">
                <a:effectLst/>
                <a:ea typeface="MS Mincho" panose="02020609040205080304" pitchFamily="49" charset="-128"/>
                <a:cs typeface="Times New Roman" panose="02020603050405020304" pitchFamily="18" charset="0"/>
              </a:rPr>
              <a:t>gestrichen</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Auch der </a:t>
            </a:r>
            <a:r>
              <a:rPr lang="de-DE" b="1" dirty="0">
                <a:effectLst/>
                <a:ea typeface="MS Mincho" panose="02020609040205080304" pitchFamily="49" charset="-128"/>
                <a:cs typeface="Times New Roman" panose="02020603050405020304" pitchFamily="18" charset="0"/>
              </a:rPr>
              <a:t>private Bestechende </a:t>
            </a:r>
            <a:r>
              <a:rPr lang="de-DE" dirty="0">
                <a:effectLst/>
                <a:ea typeface="MS Mincho" panose="02020609040205080304" pitchFamily="49" charset="-128"/>
                <a:cs typeface="Times New Roman" panose="02020603050405020304" pitchFamily="18" charset="0"/>
              </a:rPr>
              <a:t>ist immer strafbar (Artikel 321 StGB);</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Nach der Reform </a:t>
            </a:r>
            <a:r>
              <a:rPr lang="de-DE" b="1" dirty="0">
                <a:effectLst/>
                <a:ea typeface="MS Mincho" panose="02020609040205080304" pitchFamily="49" charset="-128"/>
                <a:cs typeface="Times New Roman" panose="02020603050405020304" pitchFamily="18" charset="0"/>
              </a:rPr>
              <a:t>wird</a:t>
            </a:r>
            <a:r>
              <a:rPr lang="de-DE" dirty="0">
                <a:effectLst/>
                <a:ea typeface="MS Mincho" panose="02020609040205080304" pitchFamily="49" charset="-128"/>
                <a:cs typeface="Times New Roman" panose="02020603050405020304" pitchFamily="18" charset="0"/>
              </a:rPr>
              <a:t> </a:t>
            </a:r>
            <a:r>
              <a:rPr lang="de-DE" b="1" dirty="0">
                <a:effectLst/>
                <a:ea typeface="MS Mincho" panose="02020609040205080304" pitchFamily="49" charset="-128"/>
                <a:cs typeface="Times New Roman" panose="02020603050405020304" pitchFamily="18" charset="0"/>
              </a:rPr>
              <a:t>nicht mehr von der „Handlung“, sondern von der „Funktion“ gesprochen</a:t>
            </a:r>
            <a:r>
              <a:rPr lang="de-DE" dirty="0">
                <a:effectLst/>
                <a:ea typeface="MS Mincho" panose="02020609040205080304" pitchFamily="49" charset="-128"/>
                <a:cs typeface="Times New Roman" panose="02020603050405020304" pitchFamily="18" charset="0"/>
              </a:rPr>
              <a:t>: es ist nicht mehr erforderlich die vom Amtsträger (Beamten) oder vom Beauftragten eines öffentlichen Dienstes begangene Handlung zu ermitteln: </a:t>
            </a:r>
            <a:r>
              <a:rPr lang="de-DE" b="1" dirty="0">
                <a:effectLst/>
                <a:ea typeface="MS Mincho" panose="02020609040205080304" pitchFamily="49" charset="-128"/>
                <a:cs typeface="Times New Roman" panose="02020603050405020304" pitchFamily="18" charset="0"/>
              </a:rPr>
              <a:t>es soll vermieden werden, dass die Funktion privaten Interessen untergeordnet wird</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Durch die Korruptionsvereinbarung verpflichtet sich der Amtsträger (Beamte), </a:t>
            </a:r>
            <a:r>
              <a:rPr lang="de-DE" b="1" dirty="0">
                <a:effectLst/>
                <a:ea typeface="MS Mincho" panose="02020609040205080304" pitchFamily="49" charset="-128"/>
                <a:cs typeface="Times New Roman" panose="02020603050405020304" pitchFamily="18" charset="0"/>
              </a:rPr>
              <a:t>eine unbestimmte Reihe von Handlungen vorzunehmen oder zu unterlassen</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a:p>
            <a:pPr marL="0" indent="0" algn="just">
              <a:buNone/>
            </a:pPr>
            <a:endParaRPr lang="it-IT" dirty="0"/>
          </a:p>
        </p:txBody>
      </p:sp>
      <p:pic>
        <p:nvPicPr>
          <p:cNvPr id="19458" name="Picture 2" descr="La corruzione: cause di un fenomeno dilagante | Salvis Juribus">
            <a:extLst>
              <a:ext uri="{FF2B5EF4-FFF2-40B4-BE49-F238E27FC236}">
                <a16:creationId xmlns:a16="http://schemas.microsoft.com/office/drawing/2014/main" id="{56F3E395-5C6D-AC42-AA68-13091B488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687" y="596973"/>
            <a:ext cx="2061313" cy="137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07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621" y="753228"/>
            <a:ext cx="9613861" cy="1080938"/>
          </a:xfrm>
        </p:spPr>
        <p:txBody>
          <a:bodyPr>
            <a:normAutofit/>
          </a:bodyPr>
          <a:lstStyle/>
          <a:p>
            <a:pPr algn="ctr">
              <a:lnSpc>
                <a:spcPct val="115000"/>
              </a:lnSpc>
              <a:spcAft>
                <a:spcPts val="1000"/>
              </a:spcAft>
            </a:pPr>
            <a:r>
              <a:rPr lang="de-DE" sz="3200" b="1" dirty="0">
                <a:effectLst/>
                <a:ea typeface="MS Mincho" panose="02020609040205080304" pitchFamily="49" charset="-128"/>
                <a:cs typeface="Times New Roman" panose="02020603050405020304" pitchFamily="18" charset="0"/>
              </a:rPr>
              <a:t>DER BEGRIFF DER „</a:t>
            </a:r>
            <a:r>
              <a:rPr lang="de-DE" sz="3200" b="1" i="1" dirty="0">
                <a:effectLst/>
                <a:ea typeface="MS Mincho" panose="02020609040205080304" pitchFamily="49" charset="-128"/>
                <a:cs typeface="Times New Roman" panose="02020603050405020304" pitchFamily="18" charset="0"/>
              </a:rPr>
              <a:t>ANDEREN VORTEILE</a:t>
            </a:r>
            <a:r>
              <a:rPr lang="de-DE" sz="3200" b="1" dirty="0">
                <a:effectLst/>
                <a:ea typeface="MS Mincho" panose="02020609040205080304" pitchFamily="49" charset="-128"/>
                <a:cs typeface="Times New Roman" panose="02020603050405020304" pitchFamily="18" charset="0"/>
              </a:rPr>
              <a:t>“</a:t>
            </a:r>
            <a:endParaRPr lang="it-IT" sz="32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1" y="2565399"/>
            <a:ext cx="12103100" cy="4101677"/>
          </a:xfrm>
        </p:spPr>
        <p:txBody>
          <a:bodyPr>
            <a:normAutofit/>
          </a:bodyPr>
          <a:lstStyle/>
          <a:p>
            <a:pPr>
              <a:lnSpc>
                <a:spcPct val="115000"/>
              </a:lnSpc>
              <a:spcAft>
                <a:spcPts val="1000"/>
              </a:spcAft>
            </a:pPr>
            <a:r>
              <a:rPr lang="de-DE" dirty="0">
                <a:effectLst/>
                <a:ea typeface="MS Mincho" panose="02020609040205080304" pitchFamily="49" charset="-128"/>
                <a:cs typeface="Times New Roman" panose="02020603050405020304" pitchFamily="18" charset="0"/>
              </a:rPr>
              <a:t>Die </a:t>
            </a:r>
            <a:r>
              <a:rPr lang="de-DE" b="1" dirty="0">
                <a:effectLst/>
                <a:ea typeface="MS Mincho" panose="02020609040205080304" pitchFamily="49" charset="-128"/>
                <a:cs typeface="Times New Roman" panose="02020603050405020304" pitchFamily="18" charset="0"/>
              </a:rPr>
              <a:t>Rechtsprechung</a:t>
            </a:r>
            <a:r>
              <a:rPr lang="de-DE" dirty="0">
                <a:effectLst/>
                <a:ea typeface="MS Mincho" panose="02020609040205080304" pitchFamily="49" charset="-128"/>
                <a:cs typeface="Times New Roman" panose="02020603050405020304" pitchFamily="18" charset="0"/>
              </a:rPr>
              <a:t> umfasst </a:t>
            </a:r>
            <a:r>
              <a:rPr lang="de-DE" b="1" dirty="0">
                <a:effectLst/>
                <a:ea typeface="MS Mincho" panose="02020609040205080304" pitchFamily="49" charset="-128"/>
                <a:cs typeface="Times New Roman" panose="02020603050405020304" pitchFamily="18" charset="0"/>
              </a:rPr>
              <a:t>alle Arten von Vorteilen</a:t>
            </a:r>
            <a:r>
              <a:rPr lang="de-DE" dirty="0">
                <a:effectLst/>
                <a:ea typeface="MS Mincho" panose="02020609040205080304" pitchFamily="49" charset="-128"/>
                <a:cs typeface="Times New Roman" panose="02020603050405020304" pitchFamily="18" charset="0"/>
              </a:rPr>
              <a:t>, auch </a:t>
            </a:r>
            <a:r>
              <a:rPr lang="de-DE" b="1" dirty="0">
                <a:effectLst/>
                <a:ea typeface="MS Mincho" panose="02020609040205080304" pitchFamily="49" charset="-128"/>
                <a:cs typeface="Times New Roman" panose="02020603050405020304" pitchFamily="18" charset="0"/>
              </a:rPr>
              <a:t>nicht finanzieller Art</a:t>
            </a:r>
            <a:r>
              <a:rPr lang="de-DE" dirty="0">
                <a:effectLst/>
                <a:ea typeface="MS Mincho" panose="02020609040205080304" pitchFamily="49" charset="-128"/>
                <a:cs typeface="Times New Roman" panose="02020603050405020304" pitchFamily="18" charset="0"/>
              </a:rPr>
              <a:t>: z. B. </a:t>
            </a:r>
            <a:r>
              <a:rPr lang="de-DE" b="1" dirty="0">
                <a:effectLst/>
                <a:ea typeface="MS Mincho" panose="02020609040205080304" pitchFamily="49" charset="-128"/>
                <a:cs typeface="Times New Roman" panose="02020603050405020304" pitchFamily="18" charset="0"/>
              </a:rPr>
              <a:t>sexuelle Dienstleistungen </a:t>
            </a:r>
            <a:r>
              <a:rPr lang="de-DE" dirty="0">
                <a:effectLst/>
                <a:ea typeface="MS Mincho" panose="02020609040205080304" pitchFamily="49" charset="-128"/>
                <a:cs typeface="Times New Roman" panose="02020603050405020304" pitchFamily="18" charset="0"/>
              </a:rPr>
              <a:t>(Kassationsgerichtshof 9528/2009), die Möglichkeit, ein </a:t>
            </a:r>
            <a:r>
              <a:rPr lang="de-DE" b="1" dirty="0">
                <a:effectLst/>
                <a:ea typeface="MS Mincho" panose="02020609040205080304" pitchFamily="49" charset="-128"/>
                <a:cs typeface="Times New Roman" panose="02020603050405020304" pitchFamily="18" charset="0"/>
              </a:rPr>
              <a:t>Auto</a:t>
            </a:r>
            <a:r>
              <a:rPr lang="de-DE" dirty="0">
                <a:effectLst/>
                <a:ea typeface="MS Mincho" panose="02020609040205080304" pitchFamily="49" charset="-128"/>
                <a:cs typeface="Times New Roman" panose="02020603050405020304" pitchFamily="18" charset="0"/>
              </a:rPr>
              <a:t> oder eine </a:t>
            </a:r>
            <a:r>
              <a:rPr lang="de-DE" b="1" dirty="0">
                <a:effectLst/>
                <a:ea typeface="MS Mincho" panose="02020609040205080304" pitchFamily="49" charset="-128"/>
                <a:cs typeface="Times New Roman" panose="02020603050405020304" pitchFamily="18" charset="0"/>
              </a:rPr>
              <a:t>Wohnung</a:t>
            </a:r>
            <a:r>
              <a:rPr lang="de-DE" dirty="0">
                <a:effectLst/>
                <a:ea typeface="MS Mincho" panose="02020609040205080304" pitchFamily="49" charset="-128"/>
                <a:cs typeface="Times New Roman" panose="02020603050405020304" pitchFamily="18" charset="0"/>
              </a:rPr>
              <a:t> zu nutzen;</a:t>
            </a:r>
            <a:endParaRPr lang="it-IT"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dirty="0">
                <a:effectLst/>
                <a:ea typeface="MS Mincho" panose="02020609040205080304" pitchFamily="49" charset="-128"/>
                <a:cs typeface="Times New Roman" panose="02020603050405020304" pitchFamily="18" charset="0"/>
              </a:rPr>
              <a:t>Der </a:t>
            </a:r>
            <a:r>
              <a:rPr lang="de-DE" b="1" dirty="0">
                <a:effectLst/>
                <a:ea typeface="MS Mincho" panose="02020609040205080304" pitchFamily="49" charset="-128"/>
                <a:cs typeface="Times New Roman" panose="02020603050405020304" pitchFamily="18" charset="0"/>
              </a:rPr>
              <a:t>Verhaltenskodex</a:t>
            </a:r>
            <a:r>
              <a:rPr lang="de-DE" dirty="0">
                <a:effectLst/>
                <a:ea typeface="MS Mincho" panose="02020609040205080304" pitchFamily="49" charset="-128"/>
                <a:cs typeface="Times New Roman" panose="02020603050405020304" pitchFamily="18" charset="0"/>
              </a:rPr>
              <a:t> für die öffentliche Verwaltung (Dekret des Staatspräsidenten 62/2013): </a:t>
            </a:r>
            <a:r>
              <a:rPr lang="de-DE" b="1" dirty="0">
                <a:effectLst/>
                <a:ea typeface="MS Mincho" panose="02020609040205080304" pitchFamily="49" charset="-128"/>
                <a:cs typeface="Times New Roman" panose="02020603050405020304" pitchFamily="18" charset="0"/>
              </a:rPr>
              <a:t>es ist verboten Geschenke, Entschädigungen oder andere Vorteile anzufordern/anzunehmen</a:t>
            </a:r>
            <a:r>
              <a:rPr lang="de-DE" dirty="0">
                <a:effectLst/>
                <a:ea typeface="MS Mincho" panose="02020609040205080304" pitchFamily="49" charset="-128"/>
                <a:cs typeface="Times New Roman" panose="02020603050405020304" pitchFamily="18" charset="0"/>
              </a:rPr>
              <a:t>, außer es handelt sich um </a:t>
            </a:r>
            <a:r>
              <a:rPr lang="de-DE" b="1" dirty="0">
                <a:effectLst/>
                <a:ea typeface="MS Mincho" panose="02020609040205080304" pitchFamily="49" charset="-128"/>
                <a:cs typeface="Times New Roman" panose="02020603050405020304" pitchFamily="18" charset="0"/>
              </a:rPr>
              <a:t>Geschenke von geringem Wert (nicht mehr als 150 Euro)</a:t>
            </a:r>
            <a:r>
              <a:rPr lang="de-DE" dirty="0">
                <a:effectLst/>
                <a:ea typeface="MS Mincho" panose="02020609040205080304" pitchFamily="49" charset="-128"/>
                <a:cs typeface="Times New Roman" panose="02020603050405020304" pitchFamily="18" charset="0"/>
              </a:rPr>
              <a:t>, auch in Form eines Rabatts. Die Geschenke und anderen Vorteile, die trotzdem erhalten werden, sind der Verwaltung unverzüglich zur Verfügung zu stellen.</a:t>
            </a:r>
            <a:endParaRPr lang="it-IT" dirty="0">
              <a:effectLst/>
              <a:ea typeface="MS Mincho" panose="02020609040205080304" pitchFamily="49" charset="-128"/>
              <a:cs typeface="Times New Roman" panose="02020603050405020304" pitchFamily="18" charset="0"/>
            </a:endParaRPr>
          </a:p>
        </p:txBody>
      </p:sp>
      <p:pic>
        <p:nvPicPr>
          <p:cNvPr id="21506" name="Picture 2" descr="Oro da investimento: scopri la selezione | Bolaffi">
            <a:extLst>
              <a:ext uri="{FF2B5EF4-FFF2-40B4-BE49-F238E27FC236}">
                <a16:creationId xmlns:a16="http://schemas.microsoft.com/office/drawing/2014/main" id="{AA1A988F-8653-04C9-AC95-0D6ECFFBF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650" y="190923"/>
            <a:ext cx="1784350" cy="220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042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lnSpc>
                <a:spcPct val="115000"/>
              </a:lnSpc>
              <a:spcAft>
                <a:spcPts val="1000"/>
              </a:spcAft>
            </a:pPr>
            <a:r>
              <a:rPr lang="de-DE" sz="2800" b="1" dirty="0">
                <a:effectLst/>
                <a:ea typeface="MS Mincho" panose="02020609040205080304" pitchFamily="49" charset="-128"/>
                <a:cs typeface="Times New Roman" panose="02020603050405020304" pitchFamily="18" charset="0"/>
              </a:rPr>
              <a:t>BESTECHUNG </a:t>
            </a:r>
            <a:r>
              <a:rPr lang="de-DE" sz="2800" b="1" dirty="0">
                <a:ea typeface="MS Mincho" panose="02020609040205080304" pitchFamily="49" charset="-128"/>
                <a:cs typeface="Times New Roman" panose="02020603050405020304" pitchFamily="18" charset="0"/>
              </a:rPr>
              <a:t>ZUR VORNAHME EINER GEGEN DIE AMTSPFLICHTEN </a:t>
            </a:r>
            <a:r>
              <a:rPr lang="de-DE" sz="2800" b="1" dirty="0" err="1">
                <a:ea typeface="MS Mincho" panose="02020609040205080304" pitchFamily="49" charset="-128"/>
                <a:cs typeface="Times New Roman" panose="02020603050405020304" pitchFamily="18" charset="0"/>
              </a:rPr>
              <a:t>VERSTOßENDEN</a:t>
            </a:r>
            <a:r>
              <a:rPr lang="de-DE" sz="2800" b="1" dirty="0">
                <a:ea typeface="MS Mincho" panose="02020609040205080304" pitchFamily="49" charset="-128"/>
                <a:cs typeface="Times New Roman" panose="02020603050405020304" pitchFamily="18" charset="0"/>
              </a:rPr>
              <a:t> HANDLUNG</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(Art. 319 StGB)</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368301" y="2616273"/>
            <a:ext cx="11671300" cy="3599316"/>
          </a:xfrm>
        </p:spPr>
        <p:txBody>
          <a:bodyPr>
            <a:noAutofit/>
          </a:bodyPr>
          <a:lstStyle/>
          <a:p>
            <a:pPr marL="0" indent="0">
              <a:lnSpc>
                <a:spcPct val="115000"/>
              </a:lnSpc>
              <a:spcAft>
                <a:spcPts val="1000"/>
              </a:spcAft>
              <a:buNone/>
            </a:pPr>
            <a:r>
              <a:rPr lang="de-DE" sz="2800" dirty="0">
                <a:effectLst/>
                <a:ea typeface="MS Mincho" panose="02020609040205080304" pitchFamily="49" charset="-128"/>
                <a:cs typeface="Times New Roman" panose="02020603050405020304" pitchFamily="18" charset="0"/>
              </a:rPr>
              <a:t>Der Amtsträger, der für sich oder einen Dritten Geld oder andere Vorteile bekommt oder sich versprechen lässt, um eine Amtshandlung zu unterlassen oder zu verzögern oder um eine Amtshandlung unterlassen oder verzögert zu haben, oder um eine den Dienstpflichten widerrechtliche Handlung </a:t>
            </a:r>
            <a:r>
              <a:rPr lang="de-DE" sz="2800" i="1" dirty="0">
                <a:effectLst/>
                <a:ea typeface="MS Mincho" panose="02020609040205080304" pitchFamily="49" charset="-128"/>
                <a:cs typeface="Times New Roman" panose="02020603050405020304" pitchFamily="18" charset="0"/>
              </a:rPr>
              <a:t>(gegen ihre Amtspflichten verstoßende Handlung)</a:t>
            </a:r>
            <a:r>
              <a:rPr lang="de-DE" sz="2800" dirty="0">
                <a:effectLst/>
                <a:ea typeface="MS Mincho" panose="02020609040205080304" pitchFamily="49" charset="-128"/>
                <a:cs typeface="Times New Roman" panose="02020603050405020304" pitchFamily="18" charset="0"/>
              </a:rPr>
              <a:t> vorzunehmen oder vorgenommen zu haben, wird mit einer Freiheitsstrafe </a:t>
            </a:r>
            <a:r>
              <a:rPr lang="de-DE" sz="2800" b="1" dirty="0">
                <a:effectLst/>
                <a:ea typeface="MS Mincho" panose="02020609040205080304" pitchFamily="49" charset="-128"/>
                <a:cs typeface="Times New Roman" panose="02020603050405020304" pitchFamily="18" charset="0"/>
              </a:rPr>
              <a:t>von sechs bis zehn Jahren </a:t>
            </a:r>
            <a:r>
              <a:rPr lang="de-DE" sz="2800" dirty="0">
                <a:effectLst/>
                <a:ea typeface="MS Mincho" panose="02020609040205080304" pitchFamily="49" charset="-128"/>
                <a:cs typeface="Times New Roman" panose="02020603050405020304" pitchFamily="18" charset="0"/>
              </a:rPr>
              <a:t>bestraft.</a:t>
            </a:r>
            <a:endParaRPr lang="it-IT" sz="2800" dirty="0">
              <a:effectLst/>
              <a:ea typeface="MS Mincho" panose="02020609040205080304" pitchFamily="49" charset="-128"/>
              <a:cs typeface="Times New Roman" panose="02020603050405020304" pitchFamily="18" charset="0"/>
            </a:endParaRPr>
          </a:p>
        </p:txBody>
      </p:sp>
      <p:pic>
        <p:nvPicPr>
          <p:cNvPr id="22530" name="Picture 2" descr="bocchiglieresi... fore e a ruga: Il punto interrogativo">
            <a:extLst>
              <a:ext uri="{FF2B5EF4-FFF2-40B4-BE49-F238E27FC236}">
                <a16:creationId xmlns:a16="http://schemas.microsoft.com/office/drawing/2014/main" id="{075D88EE-8E8A-2FF5-E3AF-54F1525A1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245947"/>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768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lnSpc>
                <a:spcPct val="115000"/>
              </a:lnSpc>
              <a:spcAft>
                <a:spcPts val="1000"/>
              </a:spcAft>
            </a:pPr>
            <a:r>
              <a:rPr lang="de-DE" sz="2800" b="1" dirty="0">
                <a:effectLst/>
                <a:ea typeface="MS Mincho" panose="02020609040205080304" pitchFamily="49" charset="-128"/>
                <a:cs typeface="Times New Roman" panose="02020603050405020304" pitchFamily="18" charset="0"/>
              </a:rPr>
              <a:t>BESTECHUNG FÜR EINE HANDLUNG,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DIE GEGEN DIE AMTSPFLICHTEN </a:t>
            </a:r>
            <a:r>
              <a:rPr lang="de-DE" sz="2800" b="1" dirty="0" err="1">
                <a:effectLst/>
                <a:ea typeface="MS Mincho" panose="02020609040205080304" pitchFamily="49" charset="-128"/>
                <a:cs typeface="Times New Roman" panose="02020603050405020304" pitchFamily="18" charset="0"/>
              </a:rPr>
              <a:t>VERSTÖßT</a:t>
            </a:r>
            <a:r>
              <a:rPr lang="de-DE" sz="2800" b="1" dirty="0">
                <a:effectLst/>
                <a:ea typeface="MS Mincho" panose="02020609040205080304" pitchFamily="49" charset="-128"/>
                <a:cs typeface="Times New Roman" panose="02020603050405020304" pitchFamily="18" charset="0"/>
              </a:rPr>
              <a:t>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a:t>
            </a:r>
            <a:r>
              <a:rPr lang="de-DE" sz="2800" b="1" i="1" dirty="0">
                <a:effectLst/>
                <a:ea typeface="MS Mincho" panose="02020609040205080304" pitchFamily="49" charset="-128"/>
                <a:cs typeface="Times New Roman" panose="02020603050405020304" pitchFamily="18" charset="0"/>
              </a:rPr>
              <a:t>Fortsetzung</a:t>
            </a:r>
            <a:r>
              <a:rPr lang="de-DE" sz="2800" b="1"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88900" y="2616273"/>
            <a:ext cx="11950701" cy="3599316"/>
          </a:xfrm>
        </p:spPr>
        <p:txBody>
          <a:bodyPr>
            <a:noAutofit/>
          </a:bodyPr>
          <a:lstStyle/>
          <a:p>
            <a:pPr>
              <a:lnSpc>
                <a:spcPct val="115000"/>
              </a:lnSpc>
              <a:spcAft>
                <a:spcPts val="1000"/>
              </a:spcAft>
            </a:pPr>
            <a:r>
              <a:rPr lang="de-DE" sz="2800" dirty="0">
                <a:effectLst/>
                <a:ea typeface="MS Mincho" panose="02020609040205080304" pitchFamily="49" charset="-128"/>
                <a:cs typeface="Times New Roman" panose="02020603050405020304" pitchFamily="18" charset="0"/>
              </a:rPr>
              <a:t>Es handelt sich um die sogenannte „</a:t>
            </a:r>
            <a:r>
              <a:rPr lang="de-DE" sz="2800" b="1" dirty="0">
                <a:effectLst/>
                <a:ea typeface="MS Mincho" panose="02020609040205080304" pitchFamily="49" charset="-128"/>
                <a:cs typeface="Times New Roman" panose="02020603050405020304" pitchFamily="18" charset="0"/>
              </a:rPr>
              <a:t>eigene“ (</a:t>
            </a:r>
            <a:r>
              <a:rPr lang="de-DE" sz="2800" b="1" i="1" dirty="0">
                <a:effectLst/>
                <a:ea typeface="MS Mincho" panose="02020609040205080304" pitchFamily="49" charset="-128"/>
                <a:cs typeface="Times New Roman" panose="02020603050405020304" pitchFamily="18" charset="0"/>
              </a:rPr>
              <a:t>propria</a:t>
            </a:r>
            <a:r>
              <a:rPr lang="de-DE" sz="2800" b="1" dirty="0">
                <a:effectLst/>
                <a:ea typeface="MS Mincho" panose="02020609040205080304" pitchFamily="49" charset="-128"/>
                <a:cs typeface="Times New Roman" panose="02020603050405020304" pitchFamily="18" charset="0"/>
              </a:rPr>
              <a:t>) Bestechung</a:t>
            </a:r>
            <a:r>
              <a:rPr lang="de-DE" sz="2800" dirty="0">
                <a:effectLst/>
                <a:ea typeface="MS Mincho" panose="02020609040205080304" pitchFamily="49" charset="-128"/>
                <a:cs typeface="Times New Roman" panose="02020603050405020304" pitchFamily="18" charset="0"/>
              </a:rPr>
              <a:t>;</a:t>
            </a:r>
            <a:endParaRPr lang="it-IT" sz="2800" dirty="0">
              <a:effectLst/>
              <a:ea typeface="MS Mincho" panose="02020609040205080304" pitchFamily="49" charset="-128"/>
              <a:cs typeface="Times New Roman" panose="02020603050405020304" pitchFamily="18" charset="0"/>
            </a:endParaRPr>
          </a:p>
          <a:p>
            <a:pPr>
              <a:lnSpc>
                <a:spcPct val="115000"/>
              </a:lnSpc>
              <a:spcAft>
                <a:spcPts val="1000"/>
              </a:spcAft>
            </a:pPr>
            <a:r>
              <a:rPr lang="de-DE" sz="2800" dirty="0">
                <a:effectLst/>
                <a:ea typeface="MS Mincho" panose="02020609040205080304" pitchFamily="49" charset="-128"/>
                <a:cs typeface="Times New Roman" panose="02020603050405020304" pitchFamily="18" charset="0"/>
              </a:rPr>
              <a:t>Die so genannte „pflichtwidrige Vornahme einer Amtshandlung“ </a:t>
            </a:r>
            <a:r>
              <a:rPr lang="de-DE" sz="2800" i="1" dirty="0">
                <a:effectLst/>
                <a:ea typeface="MS Mincho" panose="02020609040205080304" pitchFamily="49" charset="-128"/>
                <a:cs typeface="Times New Roman" panose="02020603050405020304" pitchFamily="18" charset="0"/>
              </a:rPr>
              <a:t>(</a:t>
            </a:r>
            <a:r>
              <a:rPr lang="de-DE" sz="2800" i="1" dirty="0" err="1">
                <a:effectLst/>
                <a:ea typeface="MS Mincho" panose="02020609040205080304" pitchFamily="49" charset="-128"/>
                <a:cs typeface="Times New Roman" panose="02020603050405020304" pitchFamily="18" charset="0"/>
              </a:rPr>
              <a:t>atto</a:t>
            </a:r>
            <a:r>
              <a:rPr lang="de-DE" sz="2800" i="1" dirty="0">
                <a:effectLst/>
                <a:ea typeface="MS Mincho" panose="02020609040205080304" pitchFamily="49" charset="-128"/>
                <a:cs typeface="Times New Roman" panose="02020603050405020304" pitchFamily="18" charset="0"/>
              </a:rPr>
              <a:t> contrario)</a:t>
            </a:r>
            <a:r>
              <a:rPr lang="de-DE" sz="2800" dirty="0">
                <a:effectLst/>
                <a:ea typeface="MS Mincho" panose="02020609040205080304" pitchFamily="49" charset="-128"/>
                <a:cs typeface="Times New Roman" panose="02020603050405020304" pitchFamily="18" charset="0"/>
              </a:rPr>
              <a:t> verstößt nicht nur gegen eine spezifische Pflicht des öffentlichen Bediensteten, sondern </a:t>
            </a:r>
            <a:r>
              <a:rPr lang="de-DE" sz="2800" b="1" dirty="0">
                <a:effectLst/>
                <a:ea typeface="MS Mincho" panose="02020609040205080304" pitchFamily="49" charset="-128"/>
                <a:cs typeface="Times New Roman" panose="02020603050405020304" pitchFamily="18" charset="0"/>
              </a:rPr>
              <a:t>auch gegen die allgemeinen Pflichten der Treue, Gehorsam, Verschwiegenheit, Unparteilichkeit, Ehrlichkeit und der Wachsamkeit der öffentlichen Amtsperson</a:t>
            </a:r>
            <a:r>
              <a:rPr lang="de-DE" sz="2800" dirty="0">
                <a:effectLst/>
                <a:ea typeface="MS Mincho" panose="02020609040205080304" pitchFamily="49" charset="-128"/>
                <a:cs typeface="Times New Roman" panose="02020603050405020304" pitchFamily="18" charset="0"/>
              </a:rPr>
              <a:t>, wobei jedoch die pflichtwidrige Vornahme einer Amtshandlung nur von der Pflicht der Korrektheit ausgeschlossen ist.</a:t>
            </a:r>
            <a:endParaRPr lang="it-IT" sz="2800"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endParaRPr lang="it-IT" sz="2800" dirty="0">
              <a:effectLst/>
              <a:ea typeface="MS Mincho" panose="02020609040205080304" pitchFamily="49" charset="-128"/>
              <a:cs typeface="Times New Roman" panose="02020603050405020304" pitchFamily="18" charset="0"/>
            </a:endParaRPr>
          </a:p>
        </p:txBody>
      </p:sp>
      <p:pic>
        <p:nvPicPr>
          <p:cNvPr id="22530" name="Picture 2" descr="bocchiglieresi... fore e a ruga: Il punto interrogativo">
            <a:extLst>
              <a:ext uri="{FF2B5EF4-FFF2-40B4-BE49-F238E27FC236}">
                <a16:creationId xmlns:a16="http://schemas.microsoft.com/office/drawing/2014/main" id="{075D88EE-8E8A-2FF5-E3AF-54F1525A1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245947"/>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504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97569"/>
            <a:ext cx="9613861" cy="1080938"/>
          </a:xfrm>
        </p:spPr>
        <p:txBody>
          <a:bodyPr>
            <a:normAutofit fontScale="90000"/>
          </a:bodyPr>
          <a:lstStyle/>
          <a:p>
            <a:pPr algn="ctr">
              <a:lnSpc>
                <a:spcPct val="115000"/>
              </a:lnSpc>
              <a:spcAft>
                <a:spcPts val="1000"/>
              </a:spcAft>
            </a:pPr>
            <a:r>
              <a:rPr lang="de-DE" sz="2800" b="1" dirty="0">
                <a:effectLst/>
                <a:ea typeface="MS Mincho" panose="02020609040205080304" pitchFamily="49" charset="-128"/>
                <a:cs typeface="Times New Roman" panose="02020603050405020304" pitchFamily="18" charset="0"/>
              </a:rPr>
              <a:t>SCHWERPUNKT AUF BESTECHUNG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ZUR PFLICHTWIDRIGEN VORNAHME EINER AMTSHANDLUNG</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190500" y="2032000"/>
            <a:ext cx="11861799" cy="4826000"/>
          </a:xfrm>
        </p:spPr>
        <p:txBody>
          <a:bodyPr>
            <a:normAutofit/>
          </a:bodyPr>
          <a:lstStyle/>
          <a:p>
            <a:pPr marL="0" indent="0">
              <a:buNone/>
            </a:pPr>
            <a:endParaRPr lang="it-IT" sz="2800" dirty="0"/>
          </a:p>
          <a:p>
            <a:pPr marL="0" indent="0">
              <a:buNone/>
            </a:pPr>
            <a:endParaRPr lang="it-IT" sz="2800" dirty="0"/>
          </a:p>
          <a:p>
            <a:pPr marL="0" indent="0">
              <a:buNone/>
            </a:pPr>
            <a:r>
              <a:rPr lang="de-DE" sz="2800" dirty="0"/>
              <a:t>Die Rechtsprechung zur sogenannten </a:t>
            </a:r>
            <a:r>
              <a:rPr lang="de-DE" sz="2800" b="1" dirty="0"/>
              <a:t>Unterordnung der Funktion </a:t>
            </a:r>
            <a:r>
              <a:rPr lang="de-DE" sz="2800" dirty="0"/>
              <a:t>ist unterschiedlich:</a:t>
            </a:r>
          </a:p>
          <a:p>
            <a:pPr marL="0" indent="0">
              <a:buNone/>
            </a:pPr>
            <a:r>
              <a:rPr lang="de-DE" sz="2800" dirty="0"/>
              <a:t>Sie fällt unter der schwereren Annahme des </a:t>
            </a:r>
            <a:r>
              <a:rPr lang="de-DE" sz="2800" b="1" dirty="0"/>
              <a:t>Artikels 319 StGB </a:t>
            </a:r>
            <a:r>
              <a:rPr lang="de-DE" sz="2800" dirty="0"/>
              <a:t>und nicht des </a:t>
            </a:r>
            <a:r>
              <a:rPr lang="de-DE" sz="2800" b="1" dirty="0"/>
              <a:t>Artikels 318 StGB </a:t>
            </a:r>
            <a:r>
              <a:rPr lang="de-DE" sz="2800" dirty="0"/>
              <a:t>(Kassationsgerichtshof 9883/2014);</a:t>
            </a:r>
          </a:p>
          <a:p>
            <a:pPr marL="0" indent="0">
              <a:buNone/>
            </a:pPr>
            <a:r>
              <a:rPr lang="de-DE" sz="2800" dirty="0"/>
              <a:t>Nach der Reform von 2012 fällt sie unter der milderen Annahme des </a:t>
            </a:r>
            <a:r>
              <a:rPr lang="de-DE" sz="2800" b="1" dirty="0"/>
              <a:t>Artikels 318 StGB </a:t>
            </a:r>
            <a:r>
              <a:rPr lang="de-DE" sz="2800" dirty="0"/>
              <a:t>(Kassationsgerichtshof 49226/2014);</a:t>
            </a:r>
          </a:p>
          <a:p>
            <a:pPr marL="0" indent="0">
              <a:buNone/>
            </a:pPr>
            <a:endParaRPr lang="it-IT" dirty="0"/>
          </a:p>
          <a:p>
            <a:pPr marL="0" indent="0" algn="just">
              <a:buNone/>
            </a:pP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550" y="415455"/>
            <a:ext cx="2838450" cy="1882140"/>
          </a:xfrm>
          <a:prstGeom prst="rect">
            <a:avLst/>
          </a:prstGeom>
        </p:spPr>
      </p:pic>
    </p:spTree>
    <p:extLst>
      <p:ext uri="{BB962C8B-B14F-4D97-AF65-F5344CB8AC3E}">
        <p14:creationId xmlns:p14="http://schemas.microsoft.com/office/powerpoint/2010/main" val="706587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97569"/>
            <a:ext cx="9613861" cy="1080938"/>
          </a:xfrm>
        </p:spPr>
        <p:txBody>
          <a:bodyPr>
            <a:normAutofit fontScale="90000"/>
          </a:bodyPr>
          <a:lstStyle/>
          <a:p>
            <a:pPr algn="ctr">
              <a:lnSpc>
                <a:spcPct val="115000"/>
              </a:lnSpc>
              <a:spcAft>
                <a:spcPts val="1000"/>
              </a:spcAft>
            </a:pPr>
            <a:r>
              <a:rPr lang="de-DE" sz="2800" b="1" dirty="0">
                <a:effectLst/>
                <a:ea typeface="MS Mincho" panose="02020609040205080304" pitchFamily="49" charset="-128"/>
                <a:cs typeface="Times New Roman" panose="02020603050405020304" pitchFamily="18" charset="0"/>
              </a:rPr>
              <a:t>SCHWERPUNKT AUF BESTECHUNG </a:t>
            </a:r>
            <a:br>
              <a:rPr lang="de-DE" sz="2800" b="1" dirty="0">
                <a:effectLst/>
                <a:ea typeface="MS Mincho" panose="02020609040205080304" pitchFamily="49" charset="-128"/>
                <a:cs typeface="Times New Roman" panose="02020603050405020304" pitchFamily="18" charset="0"/>
              </a:rPr>
            </a:br>
            <a:r>
              <a:rPr lang="de-DE" sz="2800" b="1" dirty="0">
                <a:effectLst/>
                <a:ea typeface="MS Mincho" panose="02020609040205080304" pitchFamily="49" charset="-128"/>
                <a:cs typeface="Times New Roman" panose="02020603050405020304" pitchFamily="18" charset="0"/>
              </a:rPr>
              <a:t>ZUR PFLICHTWIDRIGEN VORNAHME EINER AMTSHANDLUNG</a:t>
            </a:r>
            <a:endParaRPr lang="it-IT" sz="28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0" y="2032000"/>
            <a:ext cx="12192000" cy="5346700"/>
          </a:xfrm>
        </p:spPr>
        <p:txBody>
          <a:bodyPr>
            <a:noAutofit/>
          </a:bodyPr>
          <a:lstStyle/>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Neuigkeiten 2019:  </a:t>
            </a:r>
            <a:endParaRPr lang="it-IT"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Die Unterscheidung konzentriert sich auf den Gegenstand der Vereinbarung, der nach Artikel 319 StGB eine identifizierte oder identifizierbare Handlung umfassen muss. Im Detail, um den schwereren Straftatbestand laut Artikel 319 StGB festzulegen, reicht es nicht aus, dass der Amtsträger dem Willen des Bestechenden dauerhaft unterworfen ist. Vielmehr sind zwei weitere und unfehlbare Voraussetzungen erforderlich:</a:t>
            </a:r>
            <a:endParaRPr lang="it-IT" dirty="0">
              <a:effectLst/>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pPr>
            <a:r>
              <a:rPr lang="de-DE" dirty="0">
                <a:effectLst/>
                <a:ea typeface="MS Mincho" panose="02020609040205080304" pitchFamily="49" charset="-128"/>
                <a:cs typeface="Times New Roman" panose="02020603050405020304" pitchFamily="18" charset="0"/>
              </a:rPr>
              <a:t>dass zum Zeitpunkt der Vereinbarung die pflichtwidrige Vornahme einer Amtshandlung konkret erkannt oder erkennbar ist;</a:t>
            </a:r>
            <a:endParaRPr lang="it-IT" dirty="0">
              <a:effectLst/>
              <a:ea typeface="MS Mincho" panose="02020609040205080304" pitchFamily="49" charset="-128"/>
              <a:cs typeface="Times New Roman" panose="02020603050405020304" pitchFamily="18" charset="0"/>
            </a:endParaRPr>
          </a:p>
          <a:p>
            <a:pPr marL="342900" lvl="0" indent="-342900">
              <a:lnSpc>
                <a:spcPct val="115000"/>
              </a:lnSpc>
              <a:spcAft>
                <a:spcPts val="1000"/>
              </a:spcAft>
              <a:buFont typeface="+mj-lt"/>
              <a:buAutoNum type="arabicPeriod"/>
            </a:pPr>
            <a:r>
              <a:rPr lang="de-DE" dirty="0">
                <a:effectLst/>
                <a:ea typeface="MS Mincho" panose="02020609040205080304" pitchFamily="49" charset="-128"/>
                <a:cs typeface="Times New Roman" panose="02020603050405020304" pitchFamily="18" charset="0"/>
              </a:rPr>
              <a:t>dass die Leistung in einem synallagmatischen Zusammenhang mit der Handlung steht (s. KGH 4486/2019)</a:t>
            </a:r>
            <a:r>
              <a:rPr lang="it-IT" dirty="0">
                <a:effectLst/>
              </a:rPr>
              <a:t> </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550" y="415455"/>
            <a:ext cx="2838450" cy="1882140"/>
          </a:xfrm>
          <a:prstGeom prst="rect">
            <a:avLst/>
          </a:prstGeom>
        </p:spPr>
      </p:pic>
    </p:spTree>
    <p:extLst>
      <p:ext uri="{BB962C8B-B14F-4D97-AF65-F5344CB8AC3E}">
        <p14:creationId xmlns:p14="http://schemas.microsoft.com/office/powerpoint/2010/main" val="387708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40528"/>
            <a:ext cx="9613861" cy="1080938"/>
          </a:xfrm>
        </p:spPr>
        <p:txBody>
          <a:bodyPr>
            <a:normAutofit/>
          </a:bodyPr>
          <a:lstStyle/>
          <a:p>
            <a:pPr algn="ctr">
              <a:lnSpc>
                <a:spcPct val="115000"/>
              </a:lnSpc>
              <a:spcAft>
                <a:spcPts val="1000"/>
              </a:spcAft>
            </a:pPr>
            <a:r>
              <a:rPr lang="de-DE" sz="3200" b="1" dirty="0">
                <a:effectLst/>
                <a:ea typeface="MS Mincho" panose="02020609040205080304" pitchFamily="49" charset="-128"/>
                <a:cs typeface="Times New Roman" panose="02020603050405020304" pitchFamily="18" charset="0"/>
              </a:rPr>
              <a:t>DER BESTECHENDE</a:t>
            </a:r>
            <a:endParaRPr lang="it-IT" sz="3200" dirty="0">
              <a:effectLst/>
              <a:ea typeface="MS Mincho" panose="02020609040205080304" pitchFamily="49" charset="-128"/>
              <a:cs typeface="Times New Roman" panose="02020603050405020304" pitchFamily="18" charset="0"/>
            </a:endParaRPr>
          </a:p>
        </p:txBody>
      </p:sp>
      <p:sp>
        <p:nvSpPr>
          <p:cNvPr id="3" name="Segnaposto contenuto 2"/>
          <p:cNvSpPr>
            <a:spLocks noGrp="1"/>
          </p:cNvSpPr>
          <p:nvPr>
            <p:ph idx="1"/>
          </p:nvPr>
        </p:nvSpPr>
        <p:spPr>
          <a:xfrm>
            <a:off x="1" y="2095572"/>
            <a:ext cx="12192000" cy="4368727"/>
          </a:xfrm>
        </p:spPr>
        <p:txBody>
          <a:bodyPr>
            <a:noAutofit/>
          </a:bodyPr>
          <a:lstStyle/>
          <a:p>
            <a:pPr marL="0" indent="0">
              <a:lnSpc>
                <a:spcPct val="115000"/>
              </a:lnSpc>
              <a:spcAft>
                <a:spcPts val="1000"/>
              </a:spcAft>
              <a:buNone/>
            </a:pPr>
            <a:endParaRPr lang="de-DE" sz="800"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In </a:t>
            </a:r>
            <a:r>
              <a:rPr lang="de-DE" b="1" u="sng" dirty="0">
                <a:effectLst/>
                <a:ea typeface="MS Mincho" panose="02020609040205080304" pitchFamily="49" charset="-128"/>
                <a:cs typeface="Times New Roman" panose="02020603050405020304" pitchFamily="18" charset="0"/>
              </a:rPr>
              <a:t>Artikel 321 StGB wird auch der Bestechende mit denselben Strafen belegt wie der Amtsträger oder der Beauftragte eines öffentlichen Dienstes - unter anderem - bei den in den Artikeln 318 und 319 StGB genannten Straftaten</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Der </a:t>
            </a:r>
            <a:r>
              <a:rPr lang="de-DE" b="1" dirty="0">
                <a:effectLst/>
                <a:ea typeface="MS Mincho" panose="02020609040205080304" pitchFamily="49" charset="-128"/>
                <a:cs typeface="Times New Roman" panose="02020603050405020304" pitchFamily="18" charset="0"/>
              </a:rPr>
              <a:t>Artikel 322, Abs. 1 und 2, StGB </a:t>
            </a:r>
            <a:r>
              <a:rPr lang="de-DE" dirty="0">
                <a:effectLst/>
                <a:ea typeface="MS Mincho" panose="02020609040205080304" pitchFamily="49" charset="-128"/>
                <a:cs typeface="Times New Roman" panose="02020603050405020304" pitchFamily="18" charset="0"/>
              </a:rPr>
              <a:t>bestraft die </a:t>
            </a:r>
            <a:r>
              <a:rPr lang="de-DE" b="1" u="sng" dirty="0">
                <a:effectLst/>
                <a:ea typeface="MS Mincho" panose="02020609040205080304" pitchFamily="49" charset="-128"/>
                <a:cs typeface="Times New Roman" panose="02020603050405020304" pitchFamily="18" charset="0"/>
              </a:rPr>
              <a:t>Aufforderung zur Bestechung</a:t>
            </a:r>
            <a:r>
              <a:rPr lang="de-DE" b="1" dirty="0">
                <a:effectLst/>
                <a:ea typeface="MS Mincho" panose="02020609040205080304" pitchFamily="49" charset="-128"/>
                <a:cs typeface="Times New Roman" panose="02020603050405020304" pitchFamily="18" charset="0"/>
              </a:rPr>
              <a:t> </a:t>
            </a:r>
            <a:r>
              <a:rPr lang="de-DE" dirty="0">
                <a:effectLst/>
                <a:ea typeface="MS Mincho" panose="02020609040205080304" pitchFamily="49" charset="-128"/>
                <a:cs typeface="Times New Roman" panose="02020603050405020304" pitchFamily="18" charset="0"/>
              </a:rPr>
              <a:t>mit Strafen, die, im Vergleich zu den in den Artikeln 318 und 319 StGB genannten Straftaten, um ein Drittel reduziert sind;</a:t>
            </a:r>
            <a:endParaRPr lang="it-IT" dirty="0">
              <a:effectLst/>
              <a:ea typeface="MS Mincho" panose="02020609040205080304" pitchFamily="49" charset="-128"/>
              <a:cs typeface="Times New Roman" panose="02020603050405020304" pitchFamily="18" charset="0"/>
            </a:endParaRPr>
          </a:p>
          <a:p>
            <a:pPr marL="0" indent="0">
              <a:lnSpc>
                <a:spcPct val="115000"/>
              </a:lnSpc>
              <a:spcAft>
                <a:spcPts val="1000"/>
              </a:spcAft>
              <a:buNone/>
            </a:pPr>
            <a:r>
              <a:rPr lang="de-DE" dirty="0">
                <a:effectLst/>
                <a:ea typeface="MS Mincho" panose="02020609040205080304" pitchFamily="49" charset="-128"/>
                <a:cs typeface="Times New Roman" panose="02020603050405020304" pitchFamily="18" charset="0"/>
              </a:rPr>
              <a:t>Artikel 322, Abs. 3 und 4, StGB bestraft auch den Amtsträger, den Beauftragten eines öffentlichen Dienstes,</a:t>
            </a:r>
            <a:r>
              <a:rPr lang="it-IT" dirty="0">
                <a:ea typeface="MS Mincho" panose="02020609040205080304" pitchFamily="49" charset="-128"/>
                <a:cs typeface="Times New Roman" panose="02020603050405020304" pitchFamily="18" charset="0"/>
              </a:rPr>
              <a:t> </a:t>
            </a:r>
            <a:r>
              <a:rPr lang="de-DE" dirty="0">
                <a:effectLst/>
                <a:ea typeface="MS Mincho" panose="02020609040205080304" pitchFamily="49" charset="-128"/>
                <a:cs typeface="Times New Roman" panose="02020603050405020304" pitchFamily="18" charset="0"/>
              </a:rPr>
              <a:t>der das Geben von Geld oder anderer Vorteile anregt.</a:t>
            </a:r>
            <a:endParaRPr lang="it-IT" dirty="0">
              <a:effectLst/>
              <a:ea typeface="MS Mincho" panose="02020609040205080304" pitchFamily="49" charset="-128"/>
              <a:cs typeface="Times New Roman" panose="02020603050405020304" pitchFamily="18" charset="0"/>
            </a:endParaRPr>
          </a:p>
        </p:txBody>
      </p:sp>
      <p:pic>
        <p:nvPicPr>
          <p:cNvPr id="4" name="Immagine 3" descr="le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300" y="393702"/>
            <a:ext cx="3060700" cy="1721644"/>
          </a:xfrm>
          <a:prstGeom prst="rect">
            <a:avLst/>
          </a:prstGeom>
        </p:spPr>
      </p:pic>
    </p:spTree>
    <p:extLst>
      <p:ext uri="{BB962C8B-B14F-4D97-AF65-F5344CB8AC3E}">
        <p14:creationId xmlns:p14="http://schemas.microsoft.com/office/powerpoint/2010/main" val="1551339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lstStyle/>
          <a:p>
            <a:pPr algn="ctr"/>
            <a:r>
              <a:rPr lang="it-IT" dirty="0"/>
              <a:t>DER NEUE </a:t>
            </a:r>
            <a:r>
              <a:rPr lang="it-IT" b="1" dirty="0"/>
              <a:t>AMTSMISSBRAUCH</a:t>
            </a:r>
            <a:r>
              <a:rPr lang="it-IT" dirty="0"/>
              <a:t> (G.D. 76/2020)</a:t>
            </a:r>
          </a:p>
        </p:txBody>
      </p:sp>
      <p:sp>
        <p:nvSpPr>
          <p:cNvPr id="3" name="Segnaposto contenuto 2"/>
          <p:cNvSpPr>
            <a:spLocks noGrp="1"/>
          </p:cNvSpPr>
          <p:nvPr>
            <p:ph idx="1"/>
          </p:nvPr>
        </p:nvSpPr>
        <p:spPr>
          <a:xfrm>
            <a:off x="0" y="2095572"/>
            <a:ext cx="12192000" cy="4368727"/>
          </a:xfrm>
        </p:spPr>
        <p:txBody>
          <a:bodyPr>
            <a:noAutofit/>
          </a:bodyPr>
          <a:lstStyle/>
          <a:p>
            <a:pPr marL="0" indent="0" algn="just">
              <a:lnSpc>
                <a:spcPct val="115000"/>
              </a:lnSpc>
              <a:spcBef>
                <a:spcPts val="1200"/>
              </a:spcBef>
              <a:spcAft>
                <a:spcPts val="1000"/>
              </a:spcAft>
              <a:buNone/>
            </a:pPr>
            <a:endParaRPr lang="de-DE" sz="9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lnSpc>
                <a:spcPct val="115000"/>
              </a:lnSpc>
              <a:spcBef>
                <a:spcPts val="1200"/>
              </a:spcBef>
              <a:spcAft>
                <a:spcPts val="1000"/>
              </a:spcAft>
              <a:buNone/>
            </a:pPr>
            <a:r>
              <a:rPr lang="de-DE" dirty="0">
                <a:effectLst/>
                <a:ea typeface="MS Mincho" panose="02020609040205080304" pitchFamily="49" charset="-128"/>
                <a:cs typeface="Times New Roman" panose="02020603050405020304" pitchFamily="18" charset="0"/>
              </a:rPr>
              <a:t>Mit dem </a:t>
            </a:r>
            <a:r>
              <a:rPr lang="de-DE" b="1" dirty="0">
                <a:effectLst/>
                <a:ea typeface="MS Mincho" panose="02020609040205080304" pitchFamily="49" charset="-128"/>
                <a:cs typeface="Times New Roman" panose="02020603050405020304" pitchFamily="18" charset="0"/>
              </a:rPr>
              <a:t>Gesetzesdekret Nr. 76 vom 16. Juli 2020 </a:t>
            </a:r>
            <a:r>
              <a:rPr lang="de-DE" dirty="0">
                <a:effectLst/>
                <a:ea typeface="MS Mincho" panose="02020609040205080304" pitchFamily="49" charset="-128"/>
                <a:cs typeface="Times New Roman" panose="02020603050405020304" pitchFamily="18" charset="0"/>
              </a:rPr>
              <a:t>wurde der Straftatbestand des </a:t>
            </a:r>
            <a:r>
              <a:rPr lang="de-DE" b="1" dirty="0">
                <a:effectLst/>
                <a:ea typeface="MS Mincho" panose="02020609040205080304" pitchFamily="49" charset="-128"/>
                <a:cs typeface="Times New Roman" panose="02020603050405020304" pitchFamily="18" charset="0"/>
              </a:rPr>
              <a:t>Amtsmissbrauchs</a:t>
            </a:r>
            <a:r>
              <a:rPr lang="de-DE" dirty="0">
                <a:effectLst/>
                <a:ea typeface="MS Mincho" panose="02020609040205080304" pitchFamily="49" charset="-128"/>
                <a:cs typeface="Times New Roman" panose="02020603050405020304" pitchFamily="18" charset="0"/>
              </a:rPr>
              <a:t> (</a:t>
            </a:r>
            <a:r>
              <a:rPr lang="de-DE" b="1" dirty="0">
                <a:effectLst/>
                <a:ea typeface="MS Mincho" panose="02020609040205080304" pitchFamily="49" charset="-128"/>
                <a:cs typeface="Times New Roman" panose="02020603050405020304" pitchFamily="18" charset="0"/>
              </a:rPr>
              <a:t>Art. 323 StGB</a:t>
            </a:r>
            <a:r>
              <a:rPr lang="de-DE" dirty="0">
                <a:effectLst/>
                <a:ea typeface="MS Mincho" panose="02020609040205080304" pitchFamily="49" charset="-128"/>
                <a:cs typeface="Times New Roman" panose="02020603050405020304" pitchFamily="18" charset="0"/>
              </a:rPr>
              <a:t>) </a:t>
            </a:r>
            <a:r>
              <a:rPr lang="de-DE" b="1" dirty="0">
                <a:effectLst/>
                <a:ea typeface="MS Mincho" panose="02020609040205080304" pitchFamily="49" charset="-128"/>
                <a:cs typeface="Times New Roman" panose="02020603050405020304" pitchFamily="18" charset="0"/>
              </a:rPr>
              <a:t>geändert</a:t>
            </a:r>
            <a:r>
              <a:rPr lang="de-DE" dirty="0">
                <a:effectLst/>
                <a:ea typeface="MS Mincho" panose="02020609040205080304" pitchFamily="49" charset="-128"/>
                <a:cs typeface="Times New Roman" panose="02020603050405020304" pitchFamily="18" charset="0"/>
              </a:rPr>
              <a:t>, indem die Formulierung „</a:t>
            </a:r>
            <a:r>
              <a:rPr lang="de-DE" i="1" dirty="0">
                <a:effectLst/>
                <a:ea typeface="MS Mincho" panose="02020609040205080304" pitchFamily="49" charset="-128"/>
                <a:cs typeface="Times New Roman" panose="02020603050405020304" pitchFamily="18" charset="0"/>
              </a:rPr>
              <a:t>unter Verletzung von Rechts- und Verordnungsvorschriften</a:t>
            </a:r>
            <a:r>
              <a:rPr lang="de-DE" dirty="0">
                <a:effectLst/>
                <a:ea typeface="MS Mincho" panose="02020609040205080304" pitchFamily="49" charset="-128"/>
                <a:cs typeface="Times New Roman" panose="02020603050405020304" pitchFamily="18" charset="0"/>
              </a:rPr>
              <a:t>“ durch die Formulierung „</a:t>
            </a:r>
            <a:r>
              <a:rPr lang="de-DE" b="1" i="1" u="sng" dirty="0">
                <a:effectLst/>
                <a:ea typeface="MS Mincho" panose="02020609040205080304" pitchFamily="49" charset="-128"/>
                <a:cs typeface="Times New Roman" panose="02020603050405020304" pitchFamily="18" charset="0"/>
              </a:rPr>
              <a:t>unter Verletzung spezifischer Verhaltensregeln, die ausdrücklich vom Gesetz oder von Rechtsakten mit Gesetzeskraft vorgesehen sind und keinen Ermessensspielraum zulassen</a:t>
            </a:r>
            <a:r>
              <a:rPr lang="de-DE" dirty="0">
                <a:effectLst/>
                <a:ea typeface="MS Mincho" panose="02020609040205080304" pitchFamily="49" charset="-128"/>
                <a:cs typeface="Times New Roman" panose="02020603050405020304" pitchFamily="18" charset="0"/>
              </a:rPr>
              <a:t>“ ersetzt wurde. </a:t>
            </a:r>
            <a:endParaRPr lang="it-IT" dirty="0">
              <a:effectLst/>
              <a:ea typeface="MS Mincho" panose="02020609040205080304" pitchFamily="49" charset="-128"/>
              <a:cs typeface="Times New Roman" panose="02020603050405020304" pitchFamily="18" charset="0"/>
            </a:endParaRPr>
          </a:p>
          <a:p>
            <a:pPr marL="0" indent="0">
              <a:lnSpc>
                <a:spcPct val="115000"/>
              </a:lnSpc>
              <a:spcBef>
                <a:spcPts val="1200"/>
              </a:spcBef>
              <a:spcAft>
                <a:spcPts val="1000"/>
              </a:spcAft>
              <a:buNone/>
            </a:pPr>
            <a:r>
              <a:rPr lang="de-DE" dirty="0">
                <a:effectLst/>
                <a:ea typeface="MS Mincho" panose="02020609040205080304" pitchFamily="49" charset="-128"/>
                <a:cs typeface="Times New Roman" panose="02020603050405020304" pitchFamily="18" charset="0"/>
              </a:rPr>
              <a:t>Die Änderung zielt darauf ab, </a:t>
            </a:r>
            <a:r>
              <a:rPr lang="de-DE" b="1" dirty="0">
                <a:effectLst/>
                <a:ea typeface="MS Mincho" panose="02020609040205080304" pitchFamily="49" charset="-128"/>
                <a:cs typeface="Times New Roman" panose="02020603050405020304" pitchFamily="18" charset="0"/>
              </a:rPr>
              <a:t>den Bereich der Typizität des Falles einzugrenzen</a:t>
            </a:r>
            <a:r>
              <a:rPr lang="de-DE" dirty="0">
                <a:effectLst/>
                <a:ea typeface="MS Mincho" panose="02020609040205080304" pitchFamily="49" charset="-128"/>
                <a:cs typeface="Times New Roman" panose="02020603050405020304" pitchFamily="18" charset="0"/>
              </a:rPr>
              <a:t>, um die Fälle, in denen öffentliche Verwalter strafrechtlich verfolgt werden können, zu reduzieren (um die s.g. „</a:t>
            </a:r>
            <a:r>
              <a:rPr lang="de-DE" i="1" dirty="0">
                <a:ea typeface="MS Mincho" panose="02020609040205080304" pitchFamily="49" charset="-128"/>
                <a:cs typeface="Times New Roman" panose="02020603050405020304" pitchFamily="18" charset="0"/>
              </a:rPr>
              <a:t>Angst vor Unterschrift</a:t>
            </a:r>
            <a:r>
              <a:rPr lang="de-DE" dirty="0">
                <a:ea typeface="MS Mincho" panose="02020609040205080304" pitchFamily="49" charset="-128"/>
                <a:cs typeface="Times New Roman" panose="02020603050405020304" pitchFamily="18" charset="0"/>
              </a:rPr>
              <a:t>“</a:t>
            </a:r>
            <a:r>
              <a:rPr lang="de-DE" i="1" dirty="0">
                <a:ea typeface="MS Mincho" panose="02020609040205080304" pitchFamily="49" charset="-128"/>
                <a:cs typeface="Times New Roman" panose="02020603050405020304" pitchFamily="18" charset="0"/>
              </a:rPr>
              <a:t> – </a:t>
            </a:r>
            <a:r>
              <a:rPr lang="de-DE" i="1" dirty="0" err="1">
                <a:ea typeface="MS Mincho" panose="02020609040205080304" pitchFamily="49" charset="-128"/>
                <a:cs typeface="Times New Roman" panose="02020603050405020304" pitchFamily="18" charset="0"/>
              </a:rPr>
              <a:t>paura</a:t>
            </a:r>
            <a:r>
              <a:rPr lang="de-DE" i="1" dirty="0">
                <a:ea typeface="MS Mincho" panose="02020609040205080304" pitchFamily="49" charset="-128"/>
                <a:cs typeface="Times New Roman" panose="02020603050405020304" pitchFamily="18" charset="0"/>
              </a:rPr>
              <a:t> della </a:t>
            </a:r>
            <a:r>
              <a:rPr lang="de-DE" i="1" dirty="0" err="1">
                <a:ea typeface="MS Mincho" panose="02020609040205080304" pitchFamily="49" charset="-128"/>
                <a:cs typeface="Times New Roman" panose="02020603050405020304" pitchFamily="18" charset="0"/>
              </a:rPr>
              <a:t>firma</a:t>
            </a:r>
            <a:r>
              <a:rPr lang="de-DE" i="1" dirty="0">
                <a:ea typeface="MS Mincho" panose="02020609040205080304" pitchFamily="49" charset="-128"/>
                <a:cs typeface="Times New Roman" panose="02020603050405020304" pitchFamily="18" charset="0"/>
              </a:rPr>
              <a:t> </a:t>
            </a:r>
            <a:r>
              <a:rPr lang="de-DE" dirty="0">
                <a:ea typeface="MS Mincho" panose="02020609040205080304" pitchFamily="49" charset="-128"/>
                <a:cs typeface="Times New Roman" panose="02020603050405020304" pitchFamily="18" charset="0"/>
              </a:rPr>
              <a:t>zu vermeiden</a:t>
            </a:r>
            <a:r>
              <a:rPr lang="de-DE" dirty="0">
                <a:effectLst/>
                <a:ea typeface="MS Mincho" panose="02020609040205080304" pitchFamily="49" charset="-128"/>
                <a:cs typeface="Times New Roman" panose="02020603050405020304" pitchFamily="18" charset="0"/>
              </a:rPr>
              <a:t>).</a:t>
            </a:r>
            <a:endParaRPr lang="it-IT" dirty="0">
              <a:effectLst/>
              <a:ea typeface="MS Mincho" panose="02020609040205080304" pitchFamily="49" charset="-128"/>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861" y="376813"/>
            <a:ext cx="2578139" cy="1718759"/>
          </a:xfrm>
          <a:prstGeom prst="rect">
            <a:avLst/>
          </a:prstGeom>
        </p:spPr>
      </p:pic>
    </p:spTree>
    <p:extLst>
      <p:ext uri="{BB962C8B-B14F-4D97-AF65-F5344CB8AC3E}">
        <p14:creationId xmlns:p14="http://schemas.microsoft.com/office/powerpoint/2010/main" val="49635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70916" y="-14107"/>
            <a:ext cx="2413293" cy="235296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168082" y="753230"/>
            <a:ext cx="6667837" cy="1080938"/>
          </a:xfrm>
        </p:spPr>
        <p:txBody>
          <a:bodyPr>
            <a:noAutofit/>
          </a:bodyPr>
          <a:lstStyle/>
          <a:p>
            <a:pPr marL="0" indent="0" algn="ctr">
              <a:lnSpc>
                <a:spcPts val="2600"/>
              </a:lnSpc>
              <a:spcBef>
                <a:spcPts val="1400"/>
              </a:spcBef>
              <a:defRPr sz="1800"/>
            </a:pPr>
            <a:r>
              <a:rPr lang="it-IT" sz="3400" b="1" dirty="0">
                <a:latin typeface="Trebuchet MS" panose="020B0603020202020204" pitchFamily="34" charset="0"/>
                <a:ea typeface="Times New Roman"/>
                <a:cs typeface="Times New Roman"/>
                <a:sym typeface="Times New Roman"/>
              </a:rPr>
              <a:t>STRUKTUR DER STRAFTAT</a:t>
            </a:r>
            <a:br>
              <a:rPr lang="it-IT" sz="3400" b="1" dirty="0">
                <a:latin typeface="Trebuchet MS" panose="020B0603020202020204" pitchFamily="34" charset="0"/>
                <a:ea typeface="Times New Roman"/>
                <a:cs typeface="Times New Roman"/>
                <a:sym typeface="Times New Roman"/>
              </a:rPr>
            </a:br>
            <a:r>
              <a:rPr lang="it-IT" sz="2800" b="1" i="1" dirty="0">
                <a:latin typeface="Trebuchet MS" panose="020B0603020202020204" pitchFamily="34" charset="0"/>
                <a:ea typeface="Times New Roman"/>
                <a:cs typeface="Times New Roman"/>
                <a:sym typeface="Times New Roman"/>
              </a:rPr>
              <a:t>AUFBAU DER VERBRECHENSLEHRE</a:t>
            </a:r>
            <a:endParaRPr lang="it-IT" sz="2800" i="1"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00304"/>
            <a:ext cx="9944101" cy="5209152"/>
          </a:xfrm>
        </p:spPr>
        <p:txBody>
          <a:bodyPr>
            <a:noAutofit/>
          </a:bodyPr>
          <a:lstStyle/>
          <a:p>
            <a:pPr marL="0" indent="0">
              <a:buNone/>
            </a:pPr>
            <a:endParaRPr lang="it-IT" sz="2000" dirty="0"/>
          </a:p>
          <a:p>
            <a:pPr lvl="0" algn="just"/>
            <a:endParaRPr lang="it-IT" sz="2800" u="sng" dirty="0"/>
          </a:p>
          <a:p>
            <a:pPr marL="0" indent="0">
              <a:buNone/>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graphicFrame>
        <p:nvGraphicFramePr>
          <p:cNvPr id="4" name="Tabella 3"/>
          <p:cNvGraphicFramePr>
            <a:graphicFrameLocks noGrp="1"/>
          </p:cNvGraphicFramePr>
          <p:nvPr>
            <p:extLst>
              <p:ext uri="{D42A27DB-BD31-4B8C-83A1-F6EECF244321}">
                <p14:modId xmlns:p14="http://schemas.microsoft.com/office/powerpoint/2010/main" val="2741085809"/>
              </p:ext>
            </p:extLst>
          </p:nvPr>
        </p:nvGraphicFramePr>
        <p:xfrm>
          <a:off x="-12700" y="1846368"/>
          <a:ext cx="12196909" cy="9844548"/>
        </p:xfrm>
        <a:graphic>
          <a:graphicData uri="http://schemas.openxmlformats.org/drawingml/2006/table">
            <a:tbl>
              <a:tblPr firstRow="1" bandRow="1">
                <a:tableStyleId>{5C22544A-7EE6-4342-B048-85BDC9FD1C3A}</a:tableStyleId>
              </a:tblPr>
              <a:tblGrid>
                <a:gridCol w="12196909">
                  <a:extLst>
                    <a:ext uri="{9D8B030D-6E8A-4147-A177-3AD203B41FA5}">
                      <a16:colId xmlns:a16="http://schemas.microsoft.com/office/drawing/2014/main" val="20000"/>
                    </a:ext>
                  </a:extLst>
                </a:gridCol>
              </a:tblGrid>
              <a:tr h="4160028">
                <a:tc>
                  <a:txBody>
                    <a:bodyPr/>
                    <a:lstStyle/>
                    <a:p>
                      <a:pPr algn="ctr"/>
                      <a:r>
                        <a:rPr lang="de-DE" sz="3200" u="sng" noProof="0" dirty="0">
                          <a:solidFill>
                            <a:schemeClr val="bg1"/>
                          </a:solidFill>
                        </a:rPr>
                        <a:t>DER TATBESTAND</a:t>
                      </a:r>
                    </a:p>
                    <a:p>
                      <a:pPr marL="0" marR="0" indent="0" algn="ctr" defTabSz="914400" rtl="0" eaLnBrk="1" fontAlgn="auto" latinLnBrk="0" hangingPunct="1">
                        <a:lnSpc>
                          <a:spcPct val="100000"/>
                        </a:lnSpc>
                        <a:spcBef>
                          <a:spcPts val="0"/>
                        </a:spcBef>
                        <a:spcAft>
                          <a:spcPts val="0"/>
                        </a:spcAft>
                        <a:buClrTx/>
                        <a:buSzTx/>
                        <a:buFontTx/>
                        <a:buNone/>
                        <a:tabLst/>
                        <a:defRPr/>
                      </a:pPr>
                      <a:r>
                        <a:rPr lang="de-DE" sz="3200" i="1" noProof="0" dirty="0">
                          <a:solidFill>
                            <a:schemeClr val="bg1"/>
                          </a:solidFill>
                        </a:rPr>
                        <a:t>Die Tatbestandsmäßigkeit </a:t>
                      </a:r>
                    </a:p>
                    <a:p>
                      <a:pPr marL="0" marR="0" indent="0" algn="ctr" defTabSz="914400" rtl="0" eaLnBrk="1" fontAlgn="auto" latinLnBrk="0" hangingPunct="1">
                        <a:lnSpc>
                          <a:spcPct val="100000"/>
                        </a:lnSpc>
                        <a:spcBef>
                          <a:spcPts val="0"/>
                        </a:spcBef>
                        <a:spcAft>
                          <a:spcPts val="0"/>
                        </a:spcAft>
                        <a:buClrTx/>
                        <a:buSzTx/>
                        <a:buFontTx/>
                        <a:buNone/>
                        <a:tabLst/>
                        <a:defRPr/>
                      </a:pPr>
                      <a:endParaRPr lang="de-DE" sz="800" i="1" noProof="0"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700" i="0" noProof="0" dirty="0"/>
                        <a:t>Handlung und Unterlassung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700" i="0" noProof="0" dirty="0"/>
                        <a:t>Allgemeindelikte und Sonderdelikte</a:t>
                      </a:r>
                    </a:p>
                    <a:p>
                      <a:pPr marL="457200" indent="-457200">
                        <a:buFont typeface="Arial" panose="020B0604020202020204" pitchFamily="34" charset="0"/>
                        <a:buChar char="•"/>
                      </a:pPr>
                      <a:r>
                        <a:rPr lang="de-DE" sz="2700" i="0" noProof="0" dirty="0"/>
                        <a:t>Subjektiver Status – nur von einer besonders bezeichneten Person als Täter (z. B. die „Amtsperson“ –  Art. 357 StGB) begangen</a:t>
                      </a:r>
                    </a:p>
                    <a:p>
                      <a:pPr marL="457200" indent="-457200">
                        <a:buFont typeface="Arial" panose="020B0604020202020204" pitchFamily="34" charset="0"/>
                        <a:buChar char="•"/>
                      </a:pPr>
                      <a:r>
                        <a:rPr lang="de-DE" sz="2700" i="0" noProof="0" dirty="0"/>
                        <a:t>Kausaler Zusammenhang</a:t>
                      </a:r>
                    </a:p>
                    <a:p>
                      <a:pPr marL="457200" indent="-457200">
                        <a:buFont typeface="Arial" panose="020B0604020202020204" pitchFamily="34" charset="0"/>
                        <a:buChar char="•"/>
                      </a:pPr>
                      <a:r>
                        <a:rPr lang="de-DE" sz="2700" i="0" noProof="0" dirty="0"/>
                        <a:t>Verletzungs- und Gefährdungsdelikte </a:t>
                      </a:r>
                    </a:p>
                    <a:p>
                      <a:pPr marL="0" indent="0">
                        <a:buFont typeface="Arial" panose="020B0604020202020204" pitchFamily="34" charset="0"/>
                        <a:buNone/>
                      </a:pPr>
                      <a:r>
                        <a:rPr lang="de-DE" sz="2700" i="0" noProof="0" dirty="0"/>
                        <a:t>(z.B. </a:t>
                      </a:r>
                      <a:r>
                        <a:rPr lang="de-DE" sz="2700" i="1" noProof="0" dirty="0"/>
                        <a:t>Verletzungsdelikt</a:t>
                      </a:r>
                      <a:r>
                        <a:rPr lang="de-DE" sz="2700" i="0" noProof="0" dirty="0"/>
                        <a:t>: Art. 575 StGB vorsätzliche Tötung;                    </a:t>
                      </a:r>
                      <a:r>
                        <a:rPr lang="de-DE" sz="2700" i="1" noProof="0" dirty="0"/>
                        <a:t>Gefährdungsdelikt</a:t>
                      </a:r>
                      <a:r>
                        <a:rPr lang="de-DE" sz="2700" i="0" noProof="0" dirty="0"/>
                        <a:t>: Art. 186 StVO Trunkenheit am Steuer)</a:t>
                      </a:r>
                    </a:p>
                    <a:p>
                      <a:pPr marL="457200" indent="-457200">
                        <a:buFont typeface="Arial" panose="020B0604020202020204" pitchFamily="34" charset="0"/>
                        <a:buChar char="•"/>
                      </a:pPr>
                      <a:r>
                        <a:rPr lang="de-DE" sz="2700" i="0" noProof="0" dirty="0"/>
                        <a:t>Erfolg (</a:t>
                      </a:r>
                      <a:r>
                        <a:rPr lang="de-DE" sz="2700" i="1" noProof="0" dirty="0"/>
                        <a:t>Ereignis</a:t>
                      </a:r>
                      <a:r>
                        <a:rPr lang="de-DE" sz="2700" i="0" noProof="0" dirty="0"/>
                        <a:t>)</a:t>
                      </a:r>
                    </a:p>
                    <a:p>
                      <a:endParaRPr lang="de-DE" sz="2600" i="0" noProof="0" dirty="0"/>
                    </a:p>
                    <a:p>
                      <a:endParaRPr lang="de-DE" sz="2600" i="1" noProof="0" dirty="0"/>
                    </a:p>
                  </a:txBody>
                  <a:tcPr/>
                </a:tc>
                <a:extLst>
                  <a:ext uri="{0D108BD9-81ED-4DB2-BD59-A6C34878D82A}">
                    <a16:rowId xmlns:a16="http://schemas.microsoft.com/office/drawing/2014/main" val="10000"/>
                  </a:ext>
                </a:extLst>
              </a:tr>
              <a:tr h="4160028">
                <a:tc>
                  <a:txBody>
                    <a:bodyPr/>
                    <a:lstStyle/>
                    <a:p>
                      <a:endParaRPr lang="de-DE" sz="2600" i="1" noProof="0" dirty="0"/>
                    </a:p>
                  </a:txBody>
                  <a:tcPr/>
                </a:tc>
                <a:extLst>
                  <a:ext uri="{0D108BD9-81ED-4DB2-BD59-A6C34878D82A}">
                    <a16:rowId xmlns:a16="http://schemas.microsoft.com/office/drawing/2014/main" val="506008759"/>
                  </a:ext>
                </a:extLst>
              </a:tr>
            </a:tbl>
          </a:graphicData>
        </a:graphic>
      </p:graphicFrame>
    </p:spTree>
    <p:extLst>
      <p:ext uri="{BB962C8B-B14F-4D97-AF65-F5344CB8AC3E}">
        <p14:creationId xmlns:p14="http://schemas.microsoft.com/office/powerpoint/2010/main" val="2093962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5146" y="753228"/>
            <a:ext cx="9613861" cy="1080938"/>
          </a:xfrm>
        </p:spPr>
        <p:txBody>
          <a:bodyPr/>
          <a:lstStyle/>
          <a:p>
            <a:pPr algn="ctr"/>
            <a:r>
              <a:rPr lang="it-IT" dirty="0"/>
              <a:t>DER NEUE AMTSMISSBRAUCH (G.D. 76/2020)</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201822560"/>
              </p:ext>
            </p:extLst>
          </p:nvPr>
        </p:nvGraphicFramePr>
        <p:xfrm>
          <a:off x="1025720" y="2059388"/>
          <a:ext cx="9751930" cy="4651058"/>
        </p:xfrm>
        <a:graphic>
          <a:graphicData uri="http://schemas.openxmlformats.org/drawingml/2006/table">
            <a:tbl>
              <a:tblPr firstRow="1" bandRow="1">
                <a:tableStyleId>{5C22544A-7EE6-4342-B048-85BDC9FD1C3A}</a:tableStyleId>
              </a:tblPr>
              <a:tblGrid>
                <a:gridCol w="4875965">
                  <a:extLst>
                    <a:ext uri="{9D8B030D-6E8A-4147-A177-3AD203B41FA5}">
                      <a16:colId xmlns:a16="http://schemas.microsoft.com/office/drawing/2014/main" val="20000"/>
                    </a:ext>
                  </a:extLst>
                </a:gridCol>
                <a:gridCol w="4875965">
                  <a:extLst>
                    <a:ext uri="{9D8B030D-6E8A-4147-A177-3AD203B41FA5}">
                      <a16:colId xmlns:a16="http://schemas.microsoft.com/office/drawing/2014/main" val="20001"/>
                    </a:ext>
                  </a:extLst>
                </a:gridCol>
              </a:tblGrid>
              <a:tr h="326458">
                <a:tc>
                  <a:txBody>
                    <a:bodyPr/>
                    <a:lstStyle/>
                    <a:p>
                      <a:r>
                        <a:rPr lang="it-IT" dirty="0"/>
                        <a:t>Vecchio art.</a:t>
                      </a:r>
                      <a:r>
                        <a:rPr lang="it-IT" baseline="0" dirty="0"/>
                        <a:t> 323 c.p.</a:t>
                      </a:r>
                      <a:endParaRPr lang="it-IT" dirty="0"/>
                    </a:p>
                  </a:txBody>
                  <a:tcPr/>
                </a:tc>
                <a:tc>
                  <a:txBody>
                    <a:bodyPr/>
                    <a:lstStyle/>
                    <a:p>
                      <a:r>
                        <a:rPr lang="it-IT" dirty="0"/>
                        <a:t>Nuovo art. 323 c.p. (dopo D.L. 76/2020)</a:t>
                      </a:r>
                    </a:p>
                  </a:txBody>
                  <a:tcPr/>
                </a:tc>
                <a:extLst>
                  <a:ext uri="{0D108BD9-81ED-4DB2-BD59-A6C34878D82A}">
                    <a16:rowId xmlns:a16="http://schemas.microsoft.com/office/drawing/2014/main" val="10000"/>
                  </a:ext>
                </a:extLst>
              </a:tr>
              <a:tr h="4285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0" i="0" kern="1200" dirty="0">
                          <a:solidFill>
                            <a:schemeClr val="dk1"/>
                          </a:solidFill>
                          <a:effectLst/>
                          <a:latin typeface="+mn-lt"/>
                          <a:ea typeface="+mn-ea"/>
                          <a:cs typeface="+mn-cs"/>
                        </a:rPr>
                        <a:t>Salvo che il fatto non costituisca un più grave reato, il pubblico ufficiale o l'incaricato di pubblico servizio che, nello svolgimento delle funzioni o del servizio, in violazione di</a:t>
                      </a:r>
                      <a:r>
                        <a:rPr lang="it-IT" sz="1800" b="0" i="0" kern="1200" baseline="0" dirty="0">
                          <a:solidFill>
                            <a:schemeClr val="dk1"/>
                          </a:solidFill>
                          <a:effectLst/>
                          <a:latin typeface="+mn-lt"/>
                          <a:ea typeface="+mn-ea"/>
                          <a:cs typeface="+mn-cs"/>
                        </a:rPr>
                        <a:t> norme di legge o di regolamento</a:t>
                      </a:r>
                      <a:r>
                        <a:rPr lang="it-IT" sz="1800" b="0" i="0" kern="1200" dirty="0">
                          <a:solidFill>
                            <a:schemeClr val="dk1"/>
                          </a:solidFill>
                          <a:effectLst/>
                          <a:latin typeface="+mn-lt"/>
                          <a:ea typeface="+mn-ea"/>
                          <a:cs typeface="+mn-cs"/>
                        </a:rPr>
                        <a:t>, ovvero omettendo di astenersi in presenza di un interesse proprio o di un prossimo congiunto o negli altri casi prescritti, intenzionalmente procura a sé o ad altri un ingiusto vantaggio patrimoniale ovvero arreca ad altri un danno ingiusto è punito con la reclusione da uno a quattro anni.</a:t>
                      </a:r>
                      <a:endParaRPr lang="it-IT" dirty="0"/>
                    </a:p>
                    <a:p>
                      <a:endParaRPr lang="it-IT" dirty="0"/>
                    </a:p>
                  </a:txBody>
                  <a:tcPr/>
                </a:tc>
                <a:tc>
                  <a:txBody>
                    <a:bodyPr/>
                    <a:lstStyle/>
                    <a:p>
                      <a:r>
                        <a:rPr lang="it-IT" sz="1800" b="0" i="0" kern="1200" dirty="0">
                          <a:solidFill>
                            <a:schemeClr val="dk1"/>
                          </a:solidFill>
                          <a:effectLst/>
                          <a:latin typeface="+mn-lt"/>
                          <a:ea typeface="+mn-ea"/>
                          <a:cs typeface="+mn-cs"/>
                        </a:rPr>
                        <a:t>Salvo che il fatto non costituisca un più grave reato, il pubblico ufficiale o l'incaricato di pubblico servizio che, nello svolgimento delle funzioni o del servizio, </a:t>
                      </a:r>
                      <a:r>
                        <a:rPr lang="it-IT" sz="1800" b="1" i="0" kern="1200" dirty="0">
                          <a:solidFill>
                            <a:srgbClr val="FF0000"/>
                          </a:solidFill>
                          <a:effectLst/>
                          <a:latin typeface="+mn-lt"/>
                          <a:ea typeface="+mn-ea"/>
                          <a:cs typeface="+mn-cs"/>
                        </a:rPr>
                        <a:t>in violazione di specifiche regole di condotta espressamente previste dalla legge o da atti aventi forza di legge e dalle quali non residuino margini di discrezionalità</a:t>
                      </a:r>
                      <a:r>
                        <a:rPr lang="it-IT" sz="1800" b="0" i="0" kern="1200" dirty="0">
                          <a:solidFill>
                            <a:schemeClr val="dk1"/>
                          </a:solidFill>
                          <a:effectLst/>
                          <a:latin typeface="+mn-lt"/>
                          <a:ea typeface="+mn-ea"/>
                          <a:cs typeface="+mn-cs"/>
                        </a:rPr>
                        <a:t>, ovvero omettendo di astenersi in presenza di un interesse proprio o di un prossimo congiunto o negli altri casi prescritti, intenzionalmente procura a sé o ad altri un ingiusto vantaggio patrimoniale ovvero arreca ad altri un danno ingiusto è punito con la reclusione da uno a quattro anni.</a:t>
                      </a:r>
                      <a:endParaRPr lang="it-IT" dirty="0"/>
                    </a:p>
                  </a:txBody>
                  <a:tcPr/>
                </a:tc>
                <a:extLst>
                  <a:ext uri="{0D108BD9-81ED-4DB2-BD59-A6C34878D82A}">
                    <a16:rowId xmlns:a16="http://schemas.microsoft.com/office/drawing/2014/main" val="10001"/>
                  </a:ext>
                </a:extLst>
              </a:tr>
            </a:tbl>
          </a:graphicData>
        </a:graphic>
      </p:graphicFrame>
      <p:pic>
        <p:nvPicPr>
          <p:cNvPr id="24578" name="Picture 2" descr="Festeggiamo la nascita della bandiera italiana - italiani.it">
            <a:extLst>
              <a:ext uri="{FF2B5EF4-FFF2-40B4-BE49-F238E27FC236}">
                <a16:creationId xmlns:a16="http://schemas.microsoft.com/office/drawing/2014/main" id="{F5535AAF-3541-FA3B-6FC0-BDB050B24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9007" y="596900"/>
            <a:ext cx="2402993" cy="138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10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5146" y="753228"/>
            <a:ext cx="9613861" cy="1080938"/>
          </a:xfrm>
        </p:spPr>
        <p:txBody>
          <a:bodyPr/>
          <a:lstStyle/>
          <a:p>
            <a:pPr algn="ctr"/>
            <a:r>
              <a:rPr lang="it-IT" dirty="0"/>
              <a:t>DER NEUE AMTSMISSBRAUCH (G.D. 76/2020)</a:t>
            </a:r>
          </a:p>
        </p:txBody>
      </p:sp>
      <p:pic>
        <p:nvPicPr>
          <p:cNvPr id="24578" name="Picture 2" descr="Festeggiamo la nascita della bandiera italiana - italiani.it">
            <a:extLst>
              <a:ext uri="{FF2B5EF4-FFF2-40B4-BE49-F238E27FC236}">
                <a16:creationId xmlns:a16="http://schemas.microsoft.com/office/drawing/2014/main" id="{F5535AAF-3541-FA3B-6FC0-BDB050B24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9007" y="596900"/>
            <a:ext cx="2402993" cy="1384300"/>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contenuto 2">
            <a:extLst>
              <a:ext uri="{FF2B5EF4-FFF2-40B4-BE49-F238E27FC236}">
                <a16:creationId xmlns:a16="http://schemas.microsoft.com/office/drawing/2014/main" id="{990D4DAD-39AB-4A49-BE68-10A500A56C35}"/>
              </a:ext>
            </a:extLst>
          </p:cNvPr>
          <p:cNvSpPr>
            <a:spLocks noGrp="1"/>
          </p:cNvSpPr>
          <p:nvPr>
            <p:ph idx="1"/>
          </p:nvPr>
        </p:nvSpPr>
        <p:spPr>
          <a:xfrm>
            <a:off x="2528025" y="4763567"/>
            <a:ext cx="12381772" cy="5112841"/>
          </a:xfrm>
        </p:spPr>
        <p:txBody>
          <a:bodyPr/>
          <a:lstStyle/>
          <a:p>
            <a:endParaRPr lang="it-IT" dirty="0"/>
          </a:p>
        </p:txBody>
      </p:sp>
      <p:sp>
        <p:nvSpPr>
          <p:cNvPr id="12" name="Rectangle 2">
            <a:extLst>
              <a:ext uri="{FF2B5EF4-FFF2-40B4-BE49-F238E27FC236}">
                <a16:creationId xmlns:a16="http://schemas.microsoft.com/office/drawing/2014/main" id="{C6C4C50A-27CB-49C1-A5FE-13D6FE46B0FA}"/>
              </a:ext>
            </a:extLst>
          </p:cNvPr>
          <p:cNvSpPr>
            <a:spLocks noChangeArrowheads="1"/>
          </p:cNvSpPr>
          <p:nvPr/>
        </p:nvSpPr>
        <p:spPr bwMode="auto">
          <a:xfrm>
            <a:off x="1497195" y="2597947"/>
            <a:ext cx="15702179" cy="64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3" name="Immagine 2" descr="cid:image001.png@01DAAB56.3A4A83B0">
            <a:extLst>
              <a:ext uri="{FF2B5EF4-FFF2-40B4-BE49-F238E27FC236}">
                <a16:creationId xmlns:a16="http://schemas.microsoft.com/office/drawing/2014/main" id="{D4AC8671-E9C5-4DC4-A6D4-4A3A001DEDD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62144" y="2662350"/>
            <a:ext cx="10547420" cy="354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037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lstStyle/>
          <a:p>
            <a:pPr algn="ctr"/>
            <a:r>
              <a:rPr lang="it-IT" b="1" dirty="0"/>
              <a:t>AMTSMISSBRAUCH</a:t>
            </a:r>
            <a:br>
              <a:rPr lang="it-IT" b="1" dirty="0"/>
            </a:br>
            <a:r>
              <a:rPr lang="it-IT" dirty="0"/>
              <a:t>UND </a:t>
            </a:r>
            <a:r>
              <a:rPr lang="it-IT" b="1" dirty="0"/>
              <a:t>GESETZENTWURF «</a:t>
            </a:r>
            <a:r>
              <a:rPr lang="it-IT" b="1" i="1" dirty="0"/>
              <a:t>NORDIO</a:t>
            </a:r>
            <a:r>
              <a:rPr lang="it-IT" b="1" dirty="0"/>
              <a:t>» (808-AS)</a:t>
            </a:r>
            <a:endParaRPr lang="it-IT" dirty="0"/>
          </a:p>
        </p:txBody>
      </p:sp>
      <p:sp>
        <p:nvSpPr>
          <p:cNvPr id="3" name="Segnaposto contenuto 2"/>
          <p:cNvSpPr>
            <a:spLocks noGrp="1"/>
          </p:cNvSpPr>
          <p:nvPr>
            <p:ph idx="1"/>
          </p:nvPr>
        </p:nvSpPr>
        <p:spPr>
          <a:xfrm>
            <a:off x="185021" y="2095572"/>
            <a:ext cx="11562479" cy="4368727"/>
          </a:xfrm>
        </p:spPr>
        <p:txBody>
          <a:bodyPr>
            <a:noAutofit/>
          </a:bodyPr>
          <a:lstStyle/>
          <a:p>
            <a:pPr marL="0" indent="0" algn="just">
              <a:lnSpc>
                <a:spcPct val="115000"/>
              </a:lnSpc>
              <a:spcBef>
                <a:spcPts val="1200"/>
              </a:spcBef>
              <a:spcAft>
                <a:spcPts val="1000"/>
              </a:spcAft>
              <a:buNone/>
            </a:pPr>
            <a:r>
              <a:rPr lang="de-DE" sz="3200" dirty="0">
                <a:effectLst/>
                <a:ea typeface="MS Mincho" panose="02020609040205080304" pitchFamily="49" charset="-128"/>
                <a:cs typeface="Times New Roman" panose="02020603050405020304" pitchFamily="18" charset="0"/>
              </a:rPr>
              <a:t>Der </a:t>
            </a:r>
            <a:r>
              <a:rPr lang="de-DE" sz="3200" dirty="0">
                <a:ea typeface="MS Mincho" panose="02020609040205080304" pitchFamily="49" charset="-128"/>
                <a:cs typeface="Times New Roman" panose="02020603050405020304" pitchFamily="18" charset="0"/>
              </a:rPr>
              <a:t>Senat der italienischen Republik hat am 13. Februar 2024 den s.g. „</a:t>
            </a:r>
            <a:r>
              <a:rPr lang="de-DE" sz="3200" i="1" dirty="0" err="1">
                <a:ea typeface="MS Mincho" panose="02020609040205080304" pitchFamily="49" charset="-128"/>
                <a:cs typeface="Times New Roman" panose="02020603050405020304" pitchFamily="18" charset="0"/>
              </a:rPr>
              <a:t>Nordio</a:t>
            </a:r>
            <a:r>
              <a:rPr lang="de-DE" sz="3200" dirty="0">
                <a:ea typeface="MS Mincho" panose="02020609040205080304" pitchFamily="49" charset="-128"/>
                <a:cs typeface="Times New Roman" panose="02020603050405020304" pitchFamily="18" charset="0"/>
              </a:rPr>
              <a:t>“ (Justizminister) Gesetzentwurf gebilligt.</a:t>
            </a:r>
          </a:p>
          <a:p>
            <a:pPr marL="0" indent="0" algn="just">
              <a:lnSpc>
                <a:spcPct val="115000"/>
              </a:lnSpc>
              <a:spcBef>
                <a:spcPts val="1200"/>
              </a:spcBef>
              <a:spcAft>
                <a:spcPts val="1000"/>
              </a:spcAft>
              <a:buNone/>
            </a:pPr>
            <a:r>
              <a:rPr lang="de-DE" sz="3200" dirty="0">
                <a:effectLst/>
                <a:ea typeface="MS Mincho" panose="02020609040205080304" pitchFamily="49" charset="-128"/>
                <a:cs typeface="Times New Roman" panose="02020603050405020304" pitchFamily="18" charset="0"/>
              </a:rPr>
              <a:t>In dem Gesetz</a:t>
            </a:r>
            <a:r>
              <a:rPr lang="de-DE" sz="3200" dirty="0">
                <a:ea typeface="MS Mincho" panose="02020609040205080304" pitchFamily="49" charset="-128"/>
                <a:cs typeface="Times New Roman" panose="02020603050405020304" pitchFamily="18" charset="0"/>
              </a:rPr>
              <a:t>entwurf </a:t>
            </a:r>
            <a:r>
              <a:rPr lang="de-DE" sz="3200" b="1" u="sng" dirty="0">
                <a:ea typeface="MS Mincho" panose="02020609040205080304" pitchFamily="49" charset="-128"/>
                <a:cs typeface="Times New Roman" panose="02020603050405020304" pitchFamily="18" charset="0"/>
              </a:rPr>
              <a:t>wird das Verbrechen nach Art. 323 StGB (Amtsmissbrauch) abgeschafft</a:t>
            </a:r>
            <a:r>
              <a:rPr lang="de-DE" sz="3200" b="1" dirty="0">
                <a:ea typeface="MS Mincho" panose="02020609040205080304" pitchFamily="49" charset="-128"/>
                <a:cs typeface="Times New Roman" panose="02020603050405020304" pitchFamily="18" charset="0"/>
              </a:rPr>
              <a:t> </a:t>
            </a:r>
            <a:r>
              <a:rPr lang="de-DE" sz="3200" dirty="0">
                <a:ea typeface="MS Mincho" panose="02020609040205080304" pitchFamily="49" charset="-128"/>
                <a:cs typeface="Times New Roman" panose="02020603050405020304" pitchFamily="18" charset="0"/>
              </a:rPr>
              <a:t>(</a:t>
            </a:r>
            <a:r>
              <a:rPr lang="de-DE" sz="3200" i="1" dirty="0">
                <a:ea typeface="MS Mincho" panose="02020609040205080304" pitchFamily="49" charset="-128"/>
                <a:cs typeface="Times New Roman" panose="02020603050405020304" pitchFamily="18" charset="0"/>
              </a:rPr>
              <a:t>abolitio criminis </a:t>
            </a:r>
            <a:r>
              <a:rPr lang="de-DE" sz="3200" dirty="0">
                <a:ea typeface="MS Mincho" panose="02020609040205080304" pitchFamily="49" charset="-128"/>
                <a:cs typeface="Times New Roman" panose="02020603050405020304" pitchFamily="18" charset="0"/>
              </a:rPr>
              <a:t>– s. Art. 2, Abs. 2, StGB – Rückwirkung des günstigeren Gesetzes)</a:t>
            </a:r>
            <a:endParaRPr lang="de-DE" sz="3200" dirty="0">
              <a:effectLst/>
              <a:ea typeface="MS Mincho" panose="02020609040205080304" pitchFamily="49" charset="-128"/>
              <a:cs typeface="Times New Roman" panose="02020603050405020304" pitchFamily="18" charset="0"/>
            </a:endParaRPr>
          </a:p>
        </p:txBody>
      </p:sp>
      <p:pic>
        <p:nvPicPr>
          <p:cNvPr id="25602" name="Picture 2" descr="Qual è lo stato di salute della maggioranza in parlamento - Openpolis">
            <a:extLst>
              <a:ext uri="{FF2B5EF4-FFF2-40B4-BE49-F238E27FC236}">
                <a16:creationId xmlns:a16="http://schemas.microsoft.com/office/drawing/2014/main" id="{60DBFA7B-40AF-7D18-76AA-A508B49BE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941" y="571501"/>
            <a:ext cx="2682059" cy="141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293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fontScale="90000"/>
          </a:bodyPr>
          <a:lstStyle/>
          <a:p>
            <a:pPr algn="ctr"/>
            <a:r>
              <a:rPr lang="it-IT" b="1" dirty="0"/>
              <a:t>DREIJAHRESPLAN ZUR KORRUPTIONSPRÄVENTION UND TRANSPARENZ</a:t>
            </a:r>
            <a:endParaRPr lang="it-IT" dirty="0"/>
          </a:p>
        </p:txBody>
      </p:sp>
      <p:sp>
        <p:nvSpPr>
          <p:cNvPr id="3" name="Segnaposto contenuto 2"/>
          <p:cNvSpPr>
            <a:spLocks noGrp="1"/>
          </p:cNvSpPr>
          <p:nvPr>
            <p:ph idx="1"/>
          </p:nvPr>
        </p:nvSpPr>
        <p:spPr>
          <a:xfrm>
            <a:off x="185021" y="2095572"/>
            <a:ext cx="11562479" cy="4368727"/>
          </a:xfrm>
        </p:spPr>
        <p:txBody>
          <a:bodyPr>
            <a:noAutofit/>
          </a:bodyPr>
          <a:lstStyle/>
          <a:p>
            <a:pPr marL="0" indent="0" algn="just">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Vom </a:t>
            </a:r>
            <a:r>
              <a:rPr lang="de-DE" sz="3200" b="1" dirty="0">
                <a:ea typeface="MS Mincho" panose="02020609040205080304" pitchFamily="49" charset="-128"/>
                <a:cs typeface="Times New Roman" panose="02020603050405020304" pitchFamily="18" charset="0"/>
              </a:rPr>
              <a:t>Art. 1 G. 190/2012</a:t>
            </a:r>
            <a:r>
              <a:rPr lang="de-DE" sz="3200" dirty="0">
                <a:ea typeface="MS Mincho" panose="02020609040205080304" pitchFamily="49" charset="-128"/>
                <a:cs typeface="Times New Roman" panose="02020603050405020304" pitchFamily="18" charset="0"/>
              </a:rPr>
              <a:t> eingeführt (und R.G. 2/2018).</a:t>
            </a:r>
          </a:p>
          <a:p>
            <a:pPr marL="0" indent="0" algn="ctr">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Auszug (Gemeinde Bozen)</a:t>
            </a:r>
          </a:p>
          <a:p>
            <a:pPr marL="0" indent="0" algn="just">
              <a:lnSpc>
                <a:spcPct val="115000"/>
              </a:lnSpc>
              <a:spcBef>
                <a:spcPts val="1200"/>
              </a:spcBef>
              <a:spcAft>
                <a:spcPts val="1000"/>
              </a:spcAft>
              <a:buNone/>
            </a:pPr>
            <a:endParaRPr lang="de-DE" sz="3200" dirty="0">
              <a:effectLst/>
              <a:ea typeface="MS Mincho" panose="02020609040205080304" pitchFamily="49" charset="-128"/>
              <a:cs typeface="Times New Roman" panose="02020603050405020304" pitchFamily="18" charset="0"/>
            </a:endParaRPr>
          </a:p>
        </p:txBody>
      </p:sp>
      <p:pic>
        <p:nvPicPr>
          <p:cNvPr id="4" name="Immagine 3">
            <a:extLst>
              <a:ext uri="{FF2B5EF4-FFF2-40B4-BE49-F238E27FC236}">
                <a16:creationId xmlns:a16="http://schemas.microsoft.com/office/drawing/2014/main" id="{588CF9C2-C0EF-4642-AE57-19A05B24E1F1}"/>
              </a:ext>
            </a:extLst>
          </p:cNvPr>
          <p:cNvPicPr>
            <a:picLocks noChangeAspect="1"/>
          </p:cNvPicPr>
          <p:nvPr/>
        </p:nvPicPr>
        <p:blipFill>
          <a:blip r:embed="rId2"/>
          <a:stretch>
            <a:fillRect/>
          </a:stretch>
        </p:blipFill>
        <p:spPr>
          <a:xfrm>
            <a:off x="4001273" y="3713373"/>
            <a:ext cx="3929974" cy="2859932"/>
          </a:xfrm>
          <a:prstGeom prst="rect">
            <a:avLst/>
          </a:prstGeom>
        </p:spPr>
      </p:pic>
      <p:pic>
        <p:nvPicPr>
          <p:cNvPr id="1026" name="Picture 2" descr="Polizia Locale Blog : Uso del Gonfalone degli Enti Locali e Fascia Tricolore">
            <a:extLst>
              <a:ext uri="{FF2B5EF4-FFF2-40B4-BE49-F238E27FC236}">
                <a16:creationId xmlns:a16="http://schemas.microsoft.com/office/drawing/2014/main" id="{0087CEFA-1A4C-4CF1-A88E-D7DE9F97A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6108" y="602054"/>
            <a:ext cx="2085892" cy="138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123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fontScale="90000"/>
          </a:bodyPr>
          <a:lstStyle/>
          <a:p>
            <a:pPr algn="ctr"/>
            <a:r>
              <a:rPr lang="it-IT" b="1" dirty="0"/>
              <a:t>DREIJAHR PLAN ZUR KORRUPTIONSPRÄVENTION UND TRANSPARENZ </a:t>
            </a:r>
            <a:r>
              <a:rPr lang="it-IT" b="1" i="1" dirty="0"/>
              <a:t>(</a:t>
            </a:r>
            <a:r>
              <a:rPr lang="it-IT" b="1" i="1" dirty="0" err="1"/>
              <a:t>Fortsetzung</a:t>
            </a:r>
            <a:r>
              <a:rPr lang="it-IT" b="1" i="1" dirty="0"/>
              <a:t>)</a:t>
            </a:r>
            <a:endParaRPr lang="it-IT" i="1" dirty="0"/>
          </a:p>
        </p:txBody>
      </p:sp>
      <p:sp>
        <p:nvSpPr>
          <p:cNvPr id="3" name="Segnaposto contenuto 2"/>
          <p:cNvSpPr>
            <a:spLocks noGrp="1"/>
          </p:cNvSpPr>
          <p:nvPr>
            <p:ph idx="1"/>
          </p:nvPr>
        </p:nvSpPr>
        <p:spPr>
          <a:xfrm>
            <a:off x="185021" y="2095572"/>
            <a:ext cx="11562479" cy="4368727"/>
          </a:xfrm>
        </p:spPr>
        <p:txBody>
          <a:bodyPr>
            <a:noAutofit/>
          </a:bodyPr>
          <a:lstStyle/>
          <a:p>
            <a:pPr marL="0" indent="0" algn="just">
              <a:lnSpc>
                <a:spcPct val="115000"/>
              </a:lnSpc>
              <a:spcBef>
                <a:spcPts val="1200"/>
              </a:spcBef>
              <a:spcAft>
                <a:spcPts val="1000"/>
              </a:spcAft>
              <a:buNone/>
            </a:pPr>
            <a:endParaRPr lang="de-DE" sz="3200" dirty="0">
              <a:effectLst/>
              <a:ea typeface="MS Mincho" panose="02020609040205080304" pitchFamily="49" charset="-128"/>
              <a:cs typeface="Times New Roman" panose="02020603050405020304" pitchFamily="18" charset="0"/>
            </a:endParaRPr>
          </a:p>
        </p:txBody>
      </p:sp>
      <p:pic>
        <p:nvPicPr>
          <p:cNvPr id="1026" name="Picture 2" descr="Polizia Locale Blog : Uso del Gonfalone degli Enti Locali e Fascia Tricolore">
            <a:extLst>
              <a:ext uri="{FF2B5EF4-FFF2-40B4-BE49-F238E27FC236}">
                <a16:creationId xmlns:a16="http://schemas.microsoft.com/office/drawing/2014/main" id="{0087CEFA-1A4C-4CF1-A88E-D7DE9F97A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6108" y="602054"/>
            <a:ext cx="2085892" cy="138451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B3D9423-C8E8-45F5-B0F8-3D9A2B16436E}"/>
              </a:ext>
            </a:extLst>
          </p:cNvPr>
          <p:cNvPicPr>
            <a:picLocks noChangeAspect="1"/>
          </p:cNvPicPr>
          <p:nvPr/>
        </p:nvPicPr>
        <p:blipFill>
          <a:blip r:embed="rId3"/>
          <a:stretch>
            <a:fillRect/>
          </a:stretch>
        </p:blipFill>
        <p:spPr>
          <a:xfrm>
            <a:off x="4131809" y="2225096"/>
            <a:ext cx="3657600" cy="340468"/>
          </a:xfrm>
          <a:prstGeom prst="rect">
            <a:avLst/>
          </a:prstGeom>
        </p:spPr>
      </p:pic>
      <p:pic>
        <p:nvPicPr>
          <p:cNvPr id="6" name="Immagine 5">
            <a:extLst>
              <a:ext uri="{FF2B5EF4-FFF2-40B4-BE49-F238E27FC236}">
                <a16:creationId xmlns:a16="http://schemas.microsoft.com/office/drawing/2014/main" id="{A1570BCC-87A1-4FBF-8075-91F34E3BF1D1}"/>
              </a:ext>
            </a:extLst>
          </p:cNvPr>
          <p:cNvPicPr>
            <a:picLocks noChangeAspect="1"/>
          </p:cNvPicPr>
          <p:nvPr/>
        </p:nvPicPr>
        <p:blipFill>
          <a:blip r:embed="rId4"/>
          <a:stretch>
            <a:fillRect/>
          </a:stretch>
        </p:blipFill>
        <p:spPr>
          <a:xfrm>
            <a:off x="4143111" y="2565564"/>
            <a:ext cx="3646298" cy="3038582"/>
          </a:xfrm>
          <a:prstGeom prst="rect">
            <a:avLst/>
          </a:prstGeom>
        </p:spPr>
      </p:pic>
    </p:spTree>
    <p:extLst>
      <p:ext uri="{BB962C8B-B14F-4D97-AF65-F5344CB8AC3E}">
        <p14:creationId xmlns:p14="http://schemas.microsoft.com/office/powerpoint/2010/main" val="1502941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fontScale="90000"/>
          </a:bodyPr>
          <a:lstStyle/>
          <a:p>
            <a:pPr algn="ctr"/>
            <a:r>
              <a:rPr lang="it-IT" b="1" dirty="0"/>
              <a:t>DREIJAHRESPLAN ZUR KORRUPTIONSPRÄVENTION UND TRANSPARENZ </a:t>
            </a:r>
            <a:r>
              <a:rPr lang="it-IT" b="1" i="1" dirty="0"/>
              <a:t>(</a:t>
            </a:r>
            <a:r>
              <a:rPr lang="it-IT" b="1" i="1" dirty="0" err="1"/>
              <a:t>Fortsetzung</a:t>
            </a:r>
            <a:r>
              <a:rPr lang="it-IT" b="1" i="1" dirty="0"/>
              <a:t>)</a:t>
            </a:r>
            <a:endParaRPr lang="it-IT" i="1" dirty="0"/>
          </a:p>
        </p:txBody>
      </p:sp>
      <p:sp>
        <p:nvSpPr>
          <p:cNvPr id="3" name="Segnaposto contenuto 2"/>
          <p:cNvSpPr>
            <a:spLocks noGrp="1"/>
          </p:cNvSpPr>
          <p:nvPr>
            <p:ph idx="1"/>
          </p:nvPr>
        </p:nvSpPr>
        <p:spPr>
          <a:xfrm>
            <a:off x="153216" y="2103523"/>
            <a:ext cx="11562479" cy="4368727"/>
          </a:xfrm>
        </p:spPr>
        <p:txBody>
          <a:bodyPr>
            <a:noAutofit/>
          </a:bodyPr>
          <a:lstStyle/>
          <a:p>
            <a:pPr marL="0" indent="0">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Das G. 190/2012 hat die Garantenstellung </a:t>
            </a:r>
            <a:r>
              <a:rPr lang="de-DE" sz="3200" i="1" dirty="0">
                <a:ea typeface="MS Mincho" panose="02020609040205080304" pitchFamily="49" charset="-128"/>
                <a:cs typeface="Times New Roman" panose="02020603050405020304" pitchFamily="18" charset="0"/>
              </a:rPr>
              <a:t>(</a:t>
            </a:r>
            <a:r>
              <a:rPr lang="de-DE" sz="3200" i="1" dirty="0" err="1">
                <a:ea typeface="MS Mincho" panose="02020609040205080304" pitchFamily="49" charset="-128"/>
                <a:cs typeface="Times New Roman" panose="02020603050405020304" pitchFamily="18" charset="0"/>
              </a:rPr>
              <a:t>posizione</a:t>
            </a:r>
            <a:r>
              <a:rPr lang="de-DE" sz="3200" i="1" dirty="0">
                <a:ea typeface="MS Mincho" panose="02020609040205080304" pitchFamily="49" charset="-128"/>
                <a:cs typeface="Times New Roman" panose="02020603050405020304" pitchFamily="18" charset="0"/>
              </a:rPr>
              <a:t> di </a:t>
            </a:r>
            <a:r>
              <a:rPr lang="de-DE" sz="3200" i="1" dirty="0" err="1">
                <a:ea typeface="MS Mincho" panose="02020609040205080304" pitchFamily="49" charset="-128"/>
                <a:cs typeface="Times New Roman" panose="02020603050405020304" pitchFamily="18" charset="0"/>
              </a:rPr>
              <a:t>garanzia</a:t>
            </a:r>
            <a:r>
              <a:rPr lang="de-DE" sz="3200" i="1" dirty="0">
                <a:ea typeface="MS Mincho" panose="02020609040205080304" pitchFamily="49" charset="-128"/>
                <a:cs typeface="Times New Roman" panose="02020603050405020304" pitchFamily="18" charset="0"/>
              </a:rPr>
              <a:t>) </a:t>
            </a:r>
            <a:r>
              <a:rPr lang="de-DE" sz="3200" dirty="0">
                <a:ea typeface="MS Mincho" panose="02020609040205080304" pitchFamily="49" charset="-128"/>
                <a:cs typeface="Times New Roman" panose="02020603050405020304" pitchFamily="18" charset="0"/>
              </a:rPr>
              <a:t>des Gemeindesekretärs eingeführt;</a:t>
            </a:r>
          </a:p>
          <a:p>
            <a:pPr marL="0" indent="0">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Der Gemeindesekretär kann als </a:t>
            </a:r>
            <a:r>
              <a:rPr lang="de-DE" sz="3200" b="1" dirty="0">
                <a:ea typeface="MS Mincho" panose="02020609040205080304" pitchFamily="49" charset="-128"/>
                <a:cs typeface="Times New Roman" panose="02020603050405020304" pitchFamily="18" charset="0"/>
              </a:rPr>
              <a:t>Verantwortlicher</a:t>
            </a:r>
            <a:r>
              <a:rPr lang="de-DE" sz="3200" dirty="0">
                <a:ea typeface="MS Mincho" panose="02020609040205080304" pitchFamily="49" charset="-128"/>
                <a:cs typeface="Times New Roman" panose="02020603050405020304" pitchFamily="18" charset="0"/>
              </a:rPr>
              <a:t> der </a:t>
            </a:r>
            <a:r>
              <a:rPr lang="de-DE" sz="3200" b="1" dirty="0">
                <a:ea typeface="MS Mincho" panose="02020609040205080304" pitchFamily="49" charset="-128"/>
                <a:cs typeface="Times New Roman" panose="02020603050405020304" pitchFamily="18" charset="0"/>
              </a:rPr>
              <a:t>Korruptionsbekämpfung</a:t>
            </a:r>
            <a:r>
              <a:rPr lang="de-DE" sz="3200" dirty="0">
                <a:ea typeface="MS Mincho" panose="02020609040205080304" pitchFamily="49" charset="-128"/>
                <a:cs typeface="Times New Roman" panose="02020603050405020304" pitchFamily="18" charset="0"/>
              </a:rPr>
              <a:t> zur Rechenschaft gezogen werden (Art. 1, Abs. 7, G. 190/2012); s.g. </a:t>
            </a:r>
            <a:r>
              <a:rPr lang="de-DE" sz="3200" i="1" dirty="0">
                <a:ea typeface="MS Mincho" panose="02020609040205080304" pitchFamily="49" charset="-128"/>
                <a:cs typeface="Times New Roman" panose="02020603050405020304" pitchFamily="18" charset="0"/>
              </a:rPr>
              <a:t>Antikorruptionsbeauftragte</a:t>
            </a:r>
            <a:endParaRPr lang="de-DE" sz="3200" dirty="0">
              <a:ea typeface="MS Mincho" panose="02020609040205080304" pitchFamily="49" charset="-128"/>
              <a:cs typeface="Times New Roman" panose="02020603050405020304" pitchFamily="18" charset="0"/>
            </a:endParaRPr>
          </a:p>
          <a:p>
            <a:pPr marL="0" indent="0">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Der Gemeindesekretär muss den Antikorruptionsplan vorsehen und dementsprechend beaufsichtigen.</a:t>
            </a:r>
          </a:p>
        </p:txBody>
      </p:sp>
      <p:pic>
        <p:nvPicPr>
          <p:cNvPr id="1026" name="Picture 2" descr="Polizia Locale Blog : Uso del Gonfalone degli Enti Locali e Fascia Tricolore">
            <a:extLst>
              <a:ext uri="{FF2B5EF4-FFF2-40B4-BE49-F238E27FC236}">
                <a16:creationId xmlns:a16="http://schemas.microsoft.com/office/drawing/2014/main" id="{0087CEFA-1A4C-4CF1-A88E-D7DE9F97A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6108" y="602054"/>
            <a:ext cx="2085892" cy="138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07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a:bodyPr>
          <a:lstStyle/>
          <a:p>
            <a:pPr algn="ctr"/>
            <a:r>
              <a:rPr lang="it-IT" b="1" dirty="0"/>
              <a:t>DER ANTIKORRUPTIONSBEAUFTRAGTE</a:t>
            </a:r>
            <a:endParaRPr lang="it-IT" i="1" dirty="0"/>
          </a:p>
        </p:txBody>
      </p:sp>
      <p:sp>
        <p:nvSpPr>
          <p:cNvPr id="3" name="Segnaposto contenuto 2"/>
          <p:cNvSpPr>
            <a:spLocks noGrp="1"/>
          </p:cNvSpPr>
          <p:nvPr>
            <p:ph idx="1"/>
          </p:nvPr>
        </p:nvSpPr>
        <p:spPr>
          <a:xfrm>
            <a:off x="153216" y="2103523"/>
            <a:ext cx="11562479" cy="4368727"/>
          </a:xfrm>
        </p:spPr>
        <p:txBody>
          <a:bodyPr>
            <a:noAutofit/>
          </a:bodyPr>
          <a:lstStyle/>
          <a:p>
            <a:pPr indent="0">
              <a:buNone/>
            </a:pPr>
            <a:endParaRPr lang="it-IT" dirty="0"/>
          </a:p>
          <a:p>
            <a:pPr indent="0">
              <a:buNone/>
            </a:pPr>
            <a:r>
              <a:rPr lang="it-IT" dirty="0"/>
              <a:t>«</a:t>
            </a:r>
            <a:r>
              <a:rPr lang="it-IT" i="1" dirty="0"/>
              <a:t>In caso di commissione, all'interno dell'amministrazione, di un </a:t>
            </a:r>
            <a:r>
              <a:rPr lang="it-IT" b="1" i="1" dirty="0"/>
              <a:t>reato di corruzione</a:t>
            </a:r>
            <a:r>
              <a:rPr lang="it-IT" i="1" dirty="0"/>
              <a:t> accertato con </a:t>
            </a:r>
            <a:r>
              <a:rPr lang="it-IT" b="1" i="1" dirty="0"/>
              <a:t>sentenza passata in giudicato</a:t>
            </a:r>
            <a:r>
              <a:rPr lang="it-IT" i="1" dirty="0"/>
              <a:t>, il </a:t>
            </a:r>
            <a:r>
              <a:rPr lang="it-IT" b="1" i="1" dirty="0"/>
              <a:t>responsabile</a:t>
            </a:r>
            <a:r>
              <a:rPr lang="it-IT" i="1" dirty="0"/>
              <a:t> individuato ai sensi del comma 7 del presente articolo risponde ai sensi dell’</a:t>
            </a:r>
            <a:r>
              <a:rPr lang="it-IT" b="1" i="1" dirty="0"/>
              <a:t>art. 21 D. Lgs. 165/2001</a:t>
            </a:r>
            <a:r>
              <a:rPr lang="it-IT" i="1" dirty="0"/>
              <a:t>, e successive modificazioni, nonché sul piano </a:t>
            </a:r>
            <a:r>
              <a:rPr lang="it-IT" b="1" i="1" dirty="0"/>
              <a:t>disciplinare</a:t>
            </a:r>
            <a:r>
              <a:rPr lang="it-IT" i="1" dirty="0"/>
              <a:t>, oltre che per il </a:t>
            </a:r>
            <a:r>
              <a:rPr lang="it-IT" b="1" i="1" dirty="0"/>
              <a:t>danno erariale e all'immagine</a:t>
            </a:r>
            <a:r>
              <a:rPr lang="it-IT" i="1" dirty="0"/>
              <a:t> della pubblica amministrazione, salvo che provi tutte le seguenti </a:t>
            </a:r>
            <a:r>
              <a:rPr lang="it-IT" b="1" i="1" dirty="0"/>
              <a:t>circostanze</a:t>
            </a:r>
            <a:r>
              <a:rPr lang="it-IT" i="1" dirty="0"/>
              <a:t>:</a:t>
            </a:r>
            <a:endParaRPr lang="it-IT" dirty="0"/>
          </a:p>
          <a:p>
            <a:pPr indent="0"/>
            <a:r>
              <a:rPr lang="it-IT" i="1" dirty="0"/>
              <a:t>a) di avere </a:t>
            </a:r>
            <a:r>
              <a:rPr lang="it-IT" b="1" i="1" dirty="0"/>
              <a:t>predisposto</a:t>
            </a:r>
            <a:r>
              <a:rPr lang="it-IT" i="1" dirty="0"/>
              <a:t>, prima della commissione del fatto, il </a:t>
            </a:r>
            <a:r>
              <a:rPr lang="it-IT" b="1" i="1" dirty="0"/>
              <a:t>piano</a:t>
            </a:r>
            <a:r>
              <a:rPr lang="it-IT" i="1" dirty="0"/>
              <a:t> di cui al comma 5 e di aver osservato le prescrizioni di cui ai commi 9 e 10 del presente articolo;</a:t>
            </a:r>
            <a:endParaRPr lang="it-IT" dirty="0"/>
          </a:p>
          <a:p>
            <a:pPr indent="0"/>
            <a:r>
              <a:rPr lang="it-IT" i="1" dirty="0"/>
              <a:t>b) di aver </a:t>
            </a:r>
            <a:r>
              <a:rPr lang="it-IT" b="1" i="1" dirty="0"/>
              <a:t>vigilato</a:t>
            </a:r>
            <a:r>
              <a:rPr lang="it-IT" i="1" dirty="0"/>
              <a:t> sul </a:t>
            </a:r>
            <a:r>
              <a:rPr lang="it-IT" b="1" i="1" dirty="0"/>
              <a:t>funzionamento</a:t>
            </a:r>
            <a:r>
              <a:rPr lang="it-IT" i="1" dirty="0"/>
              <a:t> e </a:t>
            </a:r>
            <a:r>
              <a:rPr lang="it-IT" b="1" i="1" dirty="0"/>
              <a:t>sull'osservanza</a:t>
            </a:r>
            <a:r>
              <a:rPr lang="it-IT" i="1" dirty="0"/>
              <a:t> del piano</a:t>
            </a:r>
            <a:r>
              <a:rPr lang="it-IT" dirty="0"/>
              <a:t>».</a:t>
            </a:r>
          </a:p>
        </p:txBody>
      </p:sp>
      <p:pic>
        <p:nvPicPr>
          <p:cNvPr id="1026" name="Picture 2" descr="Polizia Locale Blog : Uso del Gonfalone degli Enti Locali e Fascia Tricolore">
            <a:extLst>
              <a:ext uri="{FF2B5EF4-FFF2-40B4-BE49-F238E27FC236}">
                <a16:creationId xmlns:a16="http://schemas.microsoft.com/office/drawing/2014/main" id="{0087CEFA-1A4C-4CF1-A88E-D7DE9F97A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6108" y="602054"/>
            <a:ext cx="2085892" cy="138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765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fontScale="90000"/>
          </a:bodyPr>
          <a:lstStyle/>
          <a:p>
            <a:pPr algn="ctr"/>
            <a:r>
              <a:rPr lang="it-IT" b="1" dirty="0"/>
              <a:t>DREIJAHRESPLAN ZUR KORRUPTIONSPRÄVENTION UND TRANSPARENZ </a:t>
            </a:r>
            <a:r>
              <a:rPr lang="it-IT" b="1" i="1" dirty="0"/>
              <a:t>(</a:t>
            </a:r>
            <a:r>
              <a:rPr lang="it-IT" b="1" i="1" dirty="0" err="1"/>
              <a:t>Fortsetzung</a:t>
            </a:r>
            <a:r>
              <a:rPr lang="it-IT" b="1" i="1" dirty="0"/>
              <a:t>)</a:t>
            </a:r>
            <a:endParaRPr lang="it-IT" i="1" dirty="0"/>
          </a:p>
        </p:txBody>
      </p:sp>
      <p:sp>
        <p:nvSpPr>
          <p:cNvPr id="3" name="Segnaposto contenuto 2"/>
          <p:cNvSpPr>
            <a:spLocks noGrp="1"/>
          </p:cNvSpPr>
          <p:nvPr>
            <p:ph idx="1"/>
          </p:nvPr>
        </p:nvSpPr>
        <p:spPr>
          <a:xfrm>
            <a:off x="153216" y="2103523"/>
            <a:ext cx="11562479" cy="4368727"/>
          </a:xfrm>
        </p:spPr>
        <p:txBody>
          <a:bodyPr>
            <a:noAutofit/>
          </a:bodyPr>
          <a:lstStyle/>
          <a:p>
            <a:pPr marL="0" indent="0">
              <a:lnSpc>
                <a:spcPct val="115000"/>
              </a:lnSpc>
              <a:spcBef>
                <a:spcPts val="1200"/>
              </a:spcBef>
              <a:spcAft>
                <a:spcPts val="1000"/>
              </a:spcAft>
              <a:buNone/>
            </a:pPr>
            <a:endParaRPr lang="de-DE" sz="3200" dirty="0">
              <a:ea typeface="MS Mincho" panose="02020609040205080304" pitchFamily="49" charset="-128"/>
              <a:cs typeface="Times New Roman" panose="02020603050405020304" pitchFamily="18" charset="0"/>
            </a:endParaRPr>
          </a:p>
          <a:p>
            <a:pPr marL="0" indent="0">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Gemeinde </a:t>
            </a:r>
            <a:r>
              <a:rPr lang="de-DE" sz="3200" b="1" u="sng" dirty="0">
                <a:ea typeface="MS Mincho" panose="02020609040205080304" pitchFamily="49" charset="-128"/>
                <a:cs typeface="Times New Roman" panose="02020603050405020304" pitchFamily="18" charset="0"/>
              </a:rPr>
              <a:t>unter 15.000 </a:t>
            </a:r>
            <a:r>
              <a:rPr lang="de-DE" sz="3200" b="1" u="sng" dirty="0" err="1">
                <a:ea typeface="MS Mincho" panose="02020609040205080304" pitchFamily="49" charset="-128"/>
                <a:cs typeface="Times New Roman" panose="02020603050405020304" pitchFamily="18" charset="0"/>
              </a:rPr>
              <a:t>Einw</a:t>
            </a:r>
            <a:r>
              <a:rPr lang="de-DE" sz="3200" b="1" u="sng" dirty="0">
                <a:ea typeface="MS Mincho" panose="02020609040205080304" pitchFamily="49" charset="-128"/>
                <a:cs typeface="Times New Roman" panose="02020603050405020304" pitchFamily="18" charset="0"/>
              </a:rPr>
              <a:t>.</a:t>
            </a:r>
            <a:r>
              <a:rPr lang="de-DE" sz="3200" b="1" dirty="0">
                <a:ea typeface="MS Mincho" panose="02020609040205080304" pitchFamily="49" charset="-128"/>
                <a:cs typeface="Times New Roman" panose="02020603050405020304" pitchFamily="18" charset="0"/>
              </a:rPr>
              <a:t> </a:t>
            </a:r>
            <a:r>
              <a:rPr lang="de-DE" sz="3200" dirty="0">
                <a:ea typeface="MS Mincho" panose="02020609040205080304" pitchFamily="49" charset="-128"/>
                <a:cs typeface="Times New Roman" panose="02020603050405020304" pitchFamily="18" charset="0"/>
              </a:rPr>
              <a:t>können </a:t>
            </a:r>
            <a:r>
              <a:rPr lang="de-DE" sz="3200" b="1" dirty="0">
                <a:ea typeface="MS Mincho" panose="02020609040205080304" pitchFamily="49" charset="-128"/>
                <a:cs typeface="Times New Roman" panose="02020603050405020304" pitchFamily="18" charset="0"/>
              </a:rPr>
              <a:t>sich vereinigen</a:t>
            </a:r>
            <a:r>
              <a:rPr lang="de-DE" sz="3200" dirty="0">
                <a:ea typeface="MS Mincho" panose="02020609040205080304" pitchFamily="49" charset="-128"/>
                <a:cs typeface="Times New Roman" panose="02020603050405020304" pitchFamily="18" charset="0"/>
              </a:rPr>
              <a:t>, um einen </a:t>
            </a:r>
            <a:r>
              <a:rPr lang="de-DE" sz="3200" b="1" dirty="0">
                <a:ea typeface="MS Mincho" panose="02020609040205080304" pitchFamily="49" charset="-128"/>
                <a:cs typeface="Times New Roman" panose="02020603050405020304" pitchFamily="18" charset="0"/>
              </a:rPr>
              <a:t>gemeinsamen Antikorruptionsplan </a:t>
            </a:r>
            <a:r>
              <a:rPr lang="de-DE" sz="3200" dirty="0">
                <a:ea typeface="MS Mincho" panose="02020609040205080304" pitchFamily="49" charset="-128"/>
                <a:cs typeface="Times New Roman" panose="02020603050405020304" pitchFamily="18" charset="0"/>
              </a:rPr>
              <a:t>vorzusehen </a:t>
            </a:r>
          </a:p>
          <a:p>
            <a:pPr marL="0" indent="0" algn="ctr">
              <a:lnSpc>
                <a:spcPct val="115000"/>
              </a:lnSpc>
              <a:spcBef>
                <a:spcPts val="1200"/>
              </a:spcBef>
              <a:spcAft>
                <a:spcPts val="1000"/>
              </a:spcAft>
              <a:buNone/>
            </a:pPr>
            <a:r>
              <a:rPr lang="de-DE" sz="3200" dirty="0">
                <a:ea typeface="MS Mincho" panose="02020609040205080304" pitchFamily="49" charset="-128"/>
                <a:cs typeface="Times New Roman" panose="02020603050405020304" pitchFamily="18" charset="0"/>
              </a:rPr>
              <a:t>(Art. 1, Abs. 6, G. 190/2012)</a:t>
            </a:r>
          </a:p>
        </p:txBody>
      </p:sp>
      <p:pic>
        <p:nvPicPr>
          <p:cNvPr id="1026" name="Picture 2" descr="Polizia Locale Blog : Uso del Gonfalone degli Enti Locali e Fascia Tricolore">
            <a:extLst>
              <a:ext uri="{FF2B5EF4-FFF2-40B4-BE49-F238E27FC236}">
                <a16:creationId xmlns:a16="http://schemas.microsoft.com/office/drawing/2014/main" id="{0087CEFA-1A4C-4CF1-A88E-D7DE9F97A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6108" y="602054"/>
            <a:ext cx="2085892" cy="138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362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a:bodyPr>
          <a:lstStyle/>
          <a:p>
            <a:pPr algn="ctr"/>
            <a:r>
              <a:rPr lang="it-IT" b="1" dirty="0"/>
              <a:t>DIE BUCHHALTERISCHE HAFTUNG </a:t>
            </a:r>
            <a:br>
              <a:rPr lang="it-IT" b="1" dirty="0"/>
            </a:br>
            <a:r>
              <a:rPr lang="it-IT" b="1" dirty="0"/>
              <a:t>VOR DEM RECHNUNGSHOF</a:t>
            </a:r>
            <a:endParaRPr lang="it-IT" i="1" dirty="0"/>
          </a:p>
        </p:txBody>
      </p:sp>
      <p:sp>
        <p:nvSpPr>
          <p:cNvPr id="3" name="Segnaposto contenuto 2"/>
          <p:cNvSpPr>
            <a:spLocks noGrp="1"/>
          </p:cNvSpPr>
          <p:nvPr>
            <p:ph idx="1"/>
          </p:nvPr>
        </p:nvSpPr>
        <p:spPr>
          <a:xfrm>
            <a:off x="153216" y="2103523"/>
            <a:ext cx="11562479" cy="4368727"/>
          </a:xfrm>
        </p:spPr>
        <p:txBody>
          <a:bodyPr>
            <a:noAutofit/>
          </a:bodyPr>
          <a:lstStyle/>
          <a:p>
            <a:pPr indent="0" algn="ctr">
              <a:buNone/>
            </a:pPr>
            <a:r>
              <a:rPr lang="it-IT" sz="3200" cap="small" dirty="0"/>
              <a:t>Il danno patrimoniale “</a:t>
            </a:r>
            <a:r>
              <a:rPr lang="it-IT" sz="3200" b="1" cap="small" dirty="0"/>
              <a:t>da tangente</a:t>
            </a:r>
            <a:r>
              <a:rPr lang="it-IT" sz="3200" cap="small" dirty="0"/>
              <a:t>” </a:t>
            </a:r>
            <a:r>
              <a:rPr lang="it-IT" sz="3200" i="1" cap="small" dirty="0"/>
              <a:t>(</a:t>
            </a:r>
            <a:r>
              <a:rPr lang="it-IT" sz="3200" i="1" cap="small" dirty="0" err="1"/>
              <a:t>Schmiergeld</a:t>
            </a:r>
            <a:r>
              <a:rPr lang="it-IT" sz="3200" i="1" cap="small" dirty="0"/>
              <a:t>)</a:t>
            </a:r>
          </a:p>
          <a:p>
            <a:pPr indent="0">
              <a:buNone/>
            </a:pPr>
            <a:r>
              <a:rPr lang="it-IT" sz="3200" dirty="0"/>
              <a:t>Esso consiste – ad es. – nei maggiori costi sostenuti dalla p.a. per aggiudicare appalti “truccati”, nei minori introiti fiscali derivanti da omessi accertamenti tributari, etc. (a partire da </a:t>
            </a:r>
            <a:r>
              <a:rPr lang="it-IT" sz="3200" b="1" dirty="0"/>
              <a:t>Corte conti, sez. </a:t>
            </a:r>
            <a:r>
              <a:rPr lang="it-IT" sz="3200" b="1" dirty="0" err="1"/>
              <a:t>giurisd</a:t>
            </a:r>
            <a:r>
              <a:rPr lang="it-IT" sz="3200" b="1" dirty="0"/>
              <a:t>. Lombardia, 18 febbraio 1995, n. 136</a:t>
            </a:r>
            <a:r>
              <a:rPr lang="it-IT" sz="3200" dirty="0"/>
              <a:t>, giurisprudenza costante); in precedenza, veniva qualificato, in via </a:t>
            </a:r>
            <a:r>
              <a:rPr lang="it-IT" sz="3200" b="1" i="1" dirty="0"/>
              <a:t>presuntiva</a:t>
            </a:r>
            <a:r>
              <a:rPr lang="it-IT" sz="3200" dirty="0"/>
              <a:t> (ed </a:t>
            </a:r>
            <a:r>
              <a:rPr lang="it-IT" sz="3200" i="1" dirty="0"/>
              <a:t>indicativa</a:t>
            </a:r>
            <a:r>
              <a:rPr lang="it-IT" sz="3200" dirty="0"/>
              <a:t>), in un </a:t>
            </a:r>
            <a:r>
              <a:rPr lang="it-IT" sz="3200" b="1" dirty="0"/>
              <a:t>importo pari a quello della “tangente”</a:t>
            </a:r>
            <a:r>
              <a:rPr lang="it-IT" sz="3200" dirty="0"/>
              <a:t>, anche se in seguito si è andato affermando </a:t>
            </a:r>
            <a:r>
              <a:rPr lang="it-IT" sz="3200" b="1" u="sng" dirty="0"/>
              <a:t>il criterio del doppio</a:t>
            </a:r>
            <a:r>
              <a:rPr lang="it-IT" sz="3200" dirty="0"/>
              <a:t> (così anche in molti </a:t>
            </a:r>
            <a:r>
              <a:rPr lang="it-IT" sz="3200" b="1" dirty="0"/>
              <a:t>piani</a:t>
            </a:r>
            <a:r>
              <a:rPr lang="it-IT" sz="3200" dirty="0"/>
              <a:t> </a:t>
            </a:r>
            <a:r>
              <a:rPr lang="it-IT" sz="3200" b="1" dirty="0"/>
              <a:t>anticorruzione</a:t>
            </a:r>
            <a:r>
              <a:rPr lang="it-IT" sz="3200" dirty="0"/>
              <a:t>).</a:t>
            </a:r>
          </a:p>
          <a:p>
            <a:pPr marL="0" indent="0">
              <a:lnSpc>
                <a:spcPct val="115000"/>
              </a:lnSpc>
              <a:spcBef>
                <a:spcPts val="1200"/>
              </a:spcBef>
              <a:spcAft>
                <a:spcPts val="1000"/>
              </a:spcAft>
              <a:buNone/>
            </a:pPr>
            <a:endParaRPr lang="de-DE" sz="3200" dirty="0">
              <a:ea typeface="MS Mincho" panose="02020609040205080304" pitchFamily="49" charset="-128"/>
              <a:cs typeface="Times New Roman" panose="02020603050405020304" pitchFamily="18" charset="0"/>
            </a:endParaRPr>
          </a:p>
        </p:txBody>
      </p:sp>
      <p:pic>
        <p:nvPicPr>
          <p:cNvPr id="2050" name="Picture 2" descr="Selbstjustiz - Politik">
            <a:extLst>
              <a:ext uri="{FF2B5EF4-FFF2-40B4-BE49-F238E27FC236}">
                <a16:creationId xmlns:a16="http://schemas.microsoft.com/office/drawing/2014/main" id="{746887F2-7BBD-4DAA-A85E-DB8D7009D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569" y="550803"/>
            <a:ext cx="2324431" cy="155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18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a:bodyPr>
          <a:lstStyle/>
          <a:p>
            <a:pPr algn="ctr"/>
            <a:r>
              <a:rPr lang="it-IT" b="1" dirty="0"/>
              <a:t>DIE BUCHHALTERISCHE HAFTUNG </a:t>
            </a:r>
            <a:br>
              <a:rPr lang="it-IT" b="1" dirty="0"/>
            </a:br>
            <a:r>
              <a:rPr lang="it-IT" b="1" dirty="0"/>
              <a:t>VOR DEM RECHNUNGSHOF</a:t>
            </a:r>
            <a:endParaRPr lang="it-IT" i="1" dirty="0"/>
          </a:p>
        </p:txBody>
      </p:sp>
      <p:sp>
        <p:nvSpPr>
          <p:cNvPr id="3" name="Segnaposto contenuto 2"/>
          <p:cNvSpPr>
            <a:spLocks noGrp="1"/>
          </p:cNvSpPr>
          <p:nvPr>
            <p:ph idx="1"/>
          </p:nvPr>
        </p:nvSpPr>
        <p:spPr>
          <a:xfrm>
            <a:off x="153216" y="2103523"/>
            <a:ext cx="11562479" cy="4368727"/>
          </a:xfrm>
        </p:spPr>
        <p:txBody>
          <a:bodyPr>
            <a:noAutofit/>
          </a:bodyPr>
          <a:lstStyle/>
          <a:p>
            <a:pPr algn="ctr">
              <a:buNone/>
            </a:pPr>
            <a:r>
              <a:rPr lang="it-IT" sz="2500" cap="small" dirty="0"/>
              <a:t>Il danno non patrimoniale all’</a:t>
            </a:r>
            <a:r>
              <a:rPr lang="it-IT" sz="2500" b="1" cap="small" dirty="0"/>
              <a:t>immagine </a:t>
            </a:r>
            <a:r>
              <a:rPr lang="it-IT" sz="2500" b="1" i="1" cap="small" dirty="0"/>
              <a:t>(IMAGESCHÄDIGUNG)</a:t>
            </a:r>
          </a:p>
          <a:p>
            <a:pPr indent="0">
              <a:buNone/>
            </a:pPr>
            <a:r>
              <a:rPr lang="it-IT" sz="2000" dirty="0"/>
              <a:t>Il </a:t>
            </a:r>
            <a:r>
              <a:rPr lang="it-IT" sz="2000" b="1" u="sng" dirty="0"/>
              <a:t>danno da lesione dell’immagine della p.a.</a:t>
            </a:r>
            <a:r>
              <a:rPr lang="it-IT" sz="2000" u="sng" dirty="0"/>
              <a:t> (di natura </a:t>
            </a:r>
            <a:r>
              <a:rPr lang="it-IT" sz="2000" b="1" i="1" u="sng" dirty="0"/>
              <a:t>non </a:t>
            </a:r>
            <a:r>
              <a:rPr lang="it-IT" sz="2000" b="1" u="sng" dirty="0"/>
              <a:t>patrimoniale)</a:t>
            </a:r>
            <a:r>
              <a:rPr lang="it-IT" sz="2000" dirty="0"/>
              <a:t>: è il </a:t>
            </a:r>
            <a:r>
              <a:rPr lang="it-IT" sz="2000" b="1" dirty="0"/>
              <a:t>danno patito dalla p.a.</a:t>
            </a:r>
            <a:r>
              <a:rPr lang="it-IT" sz="2000" dirty="0"/>
              <a:t> a seguito di </a:t>
            </a:r>
            <a:r>
              <a:rPr lang="it-IT" sz="2000" b="1" dirty="0"/>
              <a:t>condotte illecite</a:t>
            </a:r>
            <a:r>
              <a:rPr lang="it-IT" sz="2000" dirty="0"/>
              <a:t> dei propri </a:t>
            </a:r>
            <a:r>
              <a:rPr lang="it-IT" sz="2000" b="1" dirty="0"/>
              <a:t>dipendenti</a:t>
            </a:r>
            <a:r>
              <a:rPr lang="it-IT" sz="2000" dirty="0"/>
              <a:t> in situazioni legate allo svolgimento di compiti di </a:t>
            </a:r>
            <a:r>
              <a:rPr lang="it-IT" sz="2000" b="1" dirty="0"/>
              <a:t>servizio</a:t>
            </a:r>
            <a:r>
              <a:rPr lang="it-IT" sz="2000" dirty="0"/>
              <a:t>.</a:t>
            </a:r>
          </a:p>
          <a:p>
            <a:pPr indent="0">
              <a:buNone/>
            </a:pPr>
            <a:r>
              <a:rPr lang="it-IT" sz="2000" dirty="0"/>
              <a:t>Secondo la </a:t>
            </a:r>
            <a:r>
              <a:rPr lang="it-IT" sz="2000" b="1" dirty="0"/>
              <a:t>giurisprudenza contabile:</a:t>
            </a:r>
            <a:endParaRPr lang="it-IT" sz="2000" dirty="0"/>
          </a:p>
          <a:p>
            <a:pPr indent="0">
              <a:buNone/>
            </a:pPr>
            <a:r>
              <a:rPr lang="it-IT" sz="2000" dirty="0"/>
              <a:t>«</a:t>
            </a:r>
            <a:r>
              <a:rPr lang="it-IT" sz="2000" i="1" dirty="0"/>
              <a:t>Il </a:t>
            </a:r>
            <a:r>
              <a:rPr lang="it-IT" sz="2000" b="1" i="1" dirty="0"/>
              <a:t>danno all’immagine</a:t>
            </a:r>
            <a:r>
              <a:rPr lang="it-IT" sz="2000" i="1" dirty="0"/>
              <a:t> è un </a:t>
            </a:r>
            <a:r>
              <a:rPr lang="it-IT" sz="2000" b="1" i="1" dirty="0"/>
              <a:t>danno pubblico in sé</a:t>
            </a:r>
            <a:r>
              <a:rPr lang="it-IT" sz="2000" i="1" dirty="0"/>
              <a:t>, indipendentemente dai costi del ripristino, in quanto la </a:t>
            </a:r>
            <a:r>
              <a:rPr lang="it-IT" sz="2000" b="1" i="1" dirty="0"/>
              <a:t>lesione del buon andamento e del prestigio della p.a.</a:t>
            </a:r>
            <a:r>
              <a:rPr lang="it-IT" sz="2000" i="1" dirty="0"/>
              <a:t> che, per la </a:t>
            </a:r>
            <a:r>
              <a:rPr lang="it-IT" sz="2000" b="1" i="1" dirty="0"/>
              <a:t>condotta illecita</a:t>
            </a:r>
            <a:r>
              <a:rPr lang="it-IT" sz="2000" i="1" dirty="0"/>
              <a:t> del </a:t>
            </a:r>
            <a:r>
              <a:rPr lang="it-IT" sz="2000" b="1" i="1" dirty="0"/>
              <a:t>dipendente</a:t>
            </a:r>
            <a:r>
              <a:rPr lang="it-IT" sz="2000" i="1" dirty="0"/>
              <a:t>, </a:t>
            </a:r>
            <a:r>
              <a:rPr lang="it-IT" sz="2000" b="1" i="1" dirty="0"/>
              <a:t>perde credibilità ed affidabilità all’esterno</a:t>
            </a:r>
            <a:r>
              <a:rPr lang="it-IT" sz="2000" i="1" dirty="0"/>
              <a:t>, ingenerandosi la convinzione che i comportamenti patologici posti in essere dai suoi dipendenti siano un connotato usuale dell’azione dell’ente</a:t>
            </a:r>
            <a:r>
              <a:rPr lang="it-IT" sz="2000" dirty="0"/>
              <a:t>» (</a:t>
            </a:r>
            <a:r>
              <a:rPr lang="it-IT" sz="2000" b="1" dirty="0"/>
              <a:t>Corte conti, sez. I, 26 giugno 2008, n. 272</a:t>
            </a:r>
            <a:r>
              <a:rPr lang="it-IT" sz="2000" dirty="0"/>
              <a:t>);</a:t>
            </a:r>
          </a:p>
          <a:p>
            <a:pPr indent="0">
              <a:buNone/>
            </a:pPr>
            <a:r>
              <a:rPr lang="it-IT" sz="2000" dirty="0"/>
              <a:t>Può essere quantificato anche in via </a:t>
            </a:r>
            <a:r>
              <a:rPr lang="it-IT" sz="2000" b="1" dirty="0"/>
              <a:t>equitativa </a:t>
            </a:r>
            <a:r>
              <a:rPr lang="it-IT" sz="2000" dirty="0"/>
              <a:t>e preteso a seguito di </a:t>
            </a:r>
            <a:r>
              <a:rPr lang="it-IT" sz="2000" b="1" dirty="0"/>
              <a:t>sentenza di patteggiamento </a:t>
            </a:r>
            <a:r>
              <a:rPr lang="it-IT" sz="2000" dirty="0"/>
              <a:t>(</a:t>
            </a:r>
            <a:r>
              <a:rPr lang="it-IT" sz="2000" b="1" dirty="0"/>
              <a:t>Corte conti, sez. II, 9 maggio 2011, n. 193</a:t>
            </a:r>
            <a:r>
              <a:rPr lang="it-IT" sz="2000" dirty="0"/>
              <a:t>).</a:t>
            </a:r>
          </a:p>
          <a:p>
            <a:pPr marL="0" indent="0">
              <a:lnSpc>
                <a:spcPct val="115000"/>
              </a:lnSpc>
              <a:spcBef>
                <a:spcPts val="1200"/>
              </a:spcBef>
              <a:spcAft>
                <a:spcPts val="1000"/>
              </a:spcAft>
              <a:buNone/>
            </a:pPr>
            <a:endParaRPr lang="de-DE" sz="3200" dirty="0">
              <a:ea typeface="MS Mincho" panose="02020609040205080304" pitchFamily="49" charset="-128"/>
              <a:cs typeface="Times New Roman" panose="02020603050405020304" pitchFamily="18" charset="0"/>
            </a:endParaRPr>
          </a:p>
        </p:txBody>
      </p:sp>
      <p:pic>
        <p:nvPicPr>
          <p:cNvPr id="2050" name="Picture 2" descr="Selbstjustiz - Politik">
            <a:extLst>
              <a:ext uri="{FF2B5EF4-FFF2-40B4-BE49-F238E27FC236}">
                <a16:creationId xmlns:a16="http://schemas.microsoft.com/office/drawing/2014/main" id="{746887F2-7BBD-4DAA-A85E-DB8D7009D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569" y="550803"/>
            <a:ext cx="2324431" cy="155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55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70916" y="-14107"/>
            <a:ext cx="2413293" cy="235296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168082" y="753230"/>
            <a:ext cx="6667837" cy="1080938"/>
          </a:xfrm>
        </p:spPr>
        <p:txBody>
          <a:bodyPr>
            <a:noAutofit/>
          </a:bodyPr>
          <a:lstStyle/>
          <a:p>
            <a:pPr marL="0" indent="0" algn="ctr">
              <a:lnSpc>
                <a:spcPts val="2600"/>
              </a:lnSpc>
              <a:spcBef>
                <a:spcPts val="1400"/>
              </a:spcBef>
              <a:defRPr sz="1800"/>
            </a:pPr>
            <a:r>
              <a:rPr lang="it-IT" sz="3400" b="1" dirty="0">
                <a:latin typeface="Trebuchet MS" panose="020B0603020202020204" pitchFamily="34" charset="0"/>
                <a:ea typeface="Times New Roman"/>
                <a:cs typeface="Times New Roman"/>
                <a:sym typeface="Times New Roman"/>
              </a:rPr>
              <a:t>STRUKTUR DER STRAFTAT</a:t>
            </a:r>
            <a:br>
              <a:rPr lang="it-IT" sz="3400" b="1" dirty="0">
                <a:latin typeface="Trebuchet MS" panose="020B0603020202020204" pitchFamily="34" charset="0"/>
                <a:ea typeface="Times New Roman"/>
                <a:cs typeface="Times New Roman"/>
                <a:sym typeface="Times New Roman"/>
              </a:rPr>
            </a:br>
            <a:r>
              <a:rPr lang="it-IT" sz="2800" b="1" i="1" dirty="0">
                <a:latin typeface="Trebuchet MS" panose="020B0603020202020204" pitchFamily="34" charset="0"/>
                <a:ea typeface="Times New Roman"/>
                <a:cs typeface="Times New Roman"/>
                <a:sym typeface="Times New Roman"/>
              </a:rPr>
              <a:t>AUFBAU DER VERBRECHENSLEHRE</a:t>
            </a:r>
            <a:endParaRPr lang="it-IT" sz="2800" i="1"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00304"/>
            <a:ext cx="9944101" cy="5209152"/>
          </a:xfrm>
        </p:spPr>
        <p:txBody>
          <a:bodyPr>
            <a:noAutofit/>
          </a:bodyPr>
          <a:lstStyle/>
          <a:p>
            <a:pPr marL="0" indent="0">
              <a:buNone/>
            </a:pPr>
            <a:endParaRPr lang="it-IT" sz="2000" dirty="0"/>
          </a:p>
          <a:p>
            <a:pPr lvl="0" algn="just"/>
            <a:endParaRPr lang="it-IT" sz="2800" u="sng" dirty="0"/>
          </a:p>
          <a:p>
            <a:pPr marL="0" indent="0">
              <a:buNone/>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graphicFrame>
        <p:nvGraphicFramePr>
          <p:cNvPr id="4" name="Tabella 3"/>
          <p:cNvGraphicFramePr>
            <a:graphicFrameLocks noGrp="1"/>
          </p:cNvGraphicFramePr>
          <p:nvPr>
            <p:extLst>
              <p:ext uri="{D42A27DB-BD31-4B8C-83A1-F6EECF244321}">
                <p14:modId xmlns:p14="http://schemas.microsoft.com/office/powerpoint/2010/main" val="3347464944"/>
              </p:ext>
            </p:extLst>
          </p:nvPr>
        </p:nvGraphicFramePr>
        <p:xfrm>
          <a:off x="3176" y="1846368"/>
          <a:ext cx="12181033" cy="5974080"/>
        </p:xfrm>
        <a:graphic>
          <a:graphicData uri="http://schemas.openxmlformats.org/drawingml/2006/table">
            <a:tbl>
              <a:tblPr firstRow="1" bandRow="1">
                <a:tableStyleId>{5C22544A-7EE6-4342-B048-85BDC9FD1C3A}</a:tableStyleId>
              </a:tblPr>
              <a:tblGrid>
                <a:gridCol w="12181033">
                  <a:extLst>
                    <a:ext uri="{9D8B030D-6E8A-4147-A177-3AD203B41FA5}">
                      <a16:colId xmlns:a16="http://schemas.microsoft.com/office/drawing/2014/main" val="20000"/>
                    </a:ext>
                  </a:extLst>
                </a:gridCol>
              </a:tblGrid>
              <a:tr h="5011632">
                <a:tc>
                  <a:txBody>
                    <a:bodyPr/>
                    <a:lstStyle/>
                    <a:p>
                      <a:pPr algn="ctr"/>
                      <a:r>
                        <a:rPr lang="de-DE" sz="3600" u="sng" noProof="0" dirty="0">
                          <a:solidFill>
                            <a:schemeClr val="bg1"/>
                          </a:solidFill>
                        </a:rPr>
                        <a:t>DIE RECHTSWIDRIGKEIT</a:t>
                      </a:r>
                    </a:p>
                    <a:p>
                      <a:pPr algn="ctr"/>
                      <a:endParaRPr lang="de-DE" sz="3600" noProof="0" dirty="0">
                        <a:solidFill>
                          <a:schemeClr val="bg1"/>
                        </a:solidFill>
                      </a:endParaRPr>
                    </a:p>
                    <a:p>
                      <a:r>
                        <a:rPr lang="de-DE" sz="3200" b="0" i="1" noProof="0" dirty="0"/>
                        <a:t>Ein Verhalten verstößt gegen in einer Rechtsnorm aufgestellte Handlungs- oder Unterlassungspflicht (Gebot oder Verbot)</a:t>
                      </a:r>
                    </a:p>
                    <a:p>
                      <a:endParaRPr lang="de-DE" sz="3200" b="0" i="0" noProof="0" dirty="0"/>
                    </a:p>
                    <a:p>
                      <a:r>
                        <a:rPr lang="de-DE" sz="3200" b="1" i="0" noProof="0" dirty="0"/>
                        <a:t>Widerspruch</a:t>
                      </a:r>
                      <a:r>
                        <a:rPr lang="de-DE" sz="3200" b="0" i="0" noProof="0" dirty="0"/>
                        <a:t> </a:t>
                      </a:r>
                      <a:r>
                        <a:rPr lang="de-DE" sz="3200" b="1" i="0" u="sng" noProof="0" dirty="0"/>
                        <a:t>Strafrecht</a:t>
                      </a:r>
                      <a:r>
                        <a:rPr lang="de-DE" sz="3200" b="0" i="0" noProof="0" dirty="0"/>
                        <a:t> (vors. Tötung) // </a:t>
                      </a:r>
                      <a:r>
                        <a:rPr lang="de-DE" sz="3200" b="1" i="0" u="sng" noProof="0" dirty="0"/>
                        <a:t>Allg. Recht</a:t>
                      </a:r>
                      <a:r>
                        <a:rPr lang="de-DE" sz="3200" b="1" i="0" u="none" noProof="0" dirty="0"/>
                        <a:t> </a:t>
                      </a:r>
                      <a:r>
                        <a:rPr lang="de-DE" sz="3200" b="0" i="0" noProof="0" dirty="0"/>
                        <a:t>(Notwehr)</a:t>
                      </a:r>
                    </a:p>
                    <a:p>
                      <a:endParaRPr lang="de-DE" sz="3200" b="0" i="0" noProof="0" dirty="0"/>
                    </a:p>
                    <a:p>
                      <a:pPr algn="ctr"/>
                      <a:r>
                        <a:rPr lang="de-DE" sz="3200" b="1" i="0" u="sng" noProof="0" dirty="0"/>
                        <a:t>Die Rechtfertigungsgründe (Art. 50 – 54 StGB)</a:t>
                      </a:r>
                    </a:p>
                    <a:p>
                      <a:r>
                        <a:rPr lang="de-DE" sz="3200" i="0" noProof="0" dirty="0"/>
                        <a:t>Erfüllung einer Pflicht (</a:t>
                      </a:r>
                      <a:r>
                        <a:rPr lang="de-DE" sz="3200" i="0" noProof="0" dirty="0">
                          <a:latin typeface="Calibri" panose="020F0502020204030204" pitchFamily="34" charset="0"/>
                          <a:cs typeface="Calibri" panose="020F0502020204030204" pitchFamily="34" charset="0"/>
                        </a:rPr>
                        <a:t>→ </a:t>
                      </a:r>
                      <a:r>
                        <a:rPr lang="de-DE" sz="3200" i="1" noProof="0" dirty="0"/>
                        <a:t>rechtswidrige Anordnung</a:t>
                      </a:r>
                      <a:r>
                        <a:rPr lang="de-DE" sz="3200" i="0" noProof="0" dirty="0"/>
                        <a:t>);</a:t>
                      </a:r>
                    </a:p>
                    <a:p>
                      <a:r>
                        <a:rPr lang="de-DE" sz="3200" i="0" noProof="0" dirty="0"/>
                        <a:t>Notwehr</a:t>
                      </a:r>
                    </a:p>
                    <a:p>
                      <a:endParaRPr lang="de-DE" sz="3200" i="1" noProof="0" dirty="0"/>
                    </a:p>
                    <a:p>
                      <a:endParaRPr lang="de-DE" sz="2600" i="1" noProof="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83952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a:bodyPr>
          <a:lstStyle/>
          <a:p>
            <a:pPr algn="ctr"/>
            <a:r>
              <a:rPr lang="it-IT" b="1" dirty="0"/>
              <a:t>DIE BUCHHALTERISCHE HAFTUNG </a:t>
            </a:r>
            <a:br>
              <a:rPr lang="it-IT" b="1" dirty="0"/>
            </a:br>
            <a:r>
              <a:rPr lang="it-IT" b="1" dirty="0"/>
              <a:t>VOR DEM RECHNUNGSHOF</a:t>
            </a:r>
            <a:endParaRPr lang="it-IT" i="1" dirty="0"/>
          </a:p>
        </p:txBody>
      </p:sp>
      <p:sp>
        <p:nvSpPr>
          <p:cNvPr id="3" name="Segnaposto contenuto 2"/>
          <p:cNvSpPr>
            <a:spLocks noGrp="1"/>
          </p:cNvSpPr>
          <p:nvPr>
            <p:ph idx="1"/>
          </p:nvPr>
        </p:nvSpPr>
        <p:spPr>
          <a:xfrm>
            <a:off x="153216" y="2103523"/>
            <a:ext cx="11562479" cy="4368727"/>
          </a:xfrm>
        </p:spPr>
        <p:txBody>
          <a:bodyPr>
            <a:noAutofit/>
          </a:bodyPr>
          <a:lstStyle/>
          <a:p>
            <a:pPr algn="ctr">
              <a:buNone/>
            </a:pPr>
            <a:r>
              <a:rPr lang="it-IT" sz="2500" cap="small" dirty="0"/>
              <a:t>Il danno non patrimoniale all’</a:t>
            </a:r>
            <a:r>
              <a:rPr lang="it-IT" sz="2500" b="1" cap="small" dirty="0"/>
              <a:t>immagine – lodo </a:t>
            </a:r>
            <a:r>
              <a:rPr lang="it-IT" sz="2500" b="1" cap="small" dirty="0" err="1"/>
              <a:t>bernardo</a:t>
            </a:r>
            <a:r>
              <a:rPr lang="it-IT" sz="2500" b="1" cap="small" dirty="0"/>
              <a:t> 2009</a:t>
            </a:r>
          </a:p>
          <a:p>
            <a:pPr algn="ctr">
              <a:buNone/>
            </a:pPr>
            <a:endParaRPr lang="it-IT" sz="2000" b="1" cap="small" dirty="0"/>
          </a:p>
          <a:p>
            <a:pPr indent="0">
              <a:buNone/>
            </a:pPr>
            <a:r>
              <a:rPr lang="it-IT" sz="2000" dirty="0"/>
              <a:t>Tale istituto è stato profondamente </a:t>
            </a:r>
            <a:r>
              <a:rPr lang="it-IT" sz="2000" b="1" dirty="0"/>
              <a:t>riformato</a:t>
            </a:r>
            <a:r>
              <a:rPr lang="it-IT" sz="2000" dirty="0"/>
              <a:t> con il c.d. </a:t>
            </a:r>
            <a:r>
              <a:rPr lang="it-IT" sz="2000" b="1" dirty="0"/>
              <a:t>lodo “</a:t>
            </a:r>
            <a:r>
              <a:rPr lang="it-IT" sz="2000" b="1" cap="small" dirty="0"/>
              <a:t>Bernardo</a:t>
            </a:r>
            <a:r>
              <a:rPr lang="it-IT" sz="2000" b="1" dirty="0"/>
              <a:t>”</a:t>
            </a:r>
            <a:r>
              <a:rPr lang="it-IT" sz="2000" dirty="0"/>
              <a:t> </a:t>
            </a:r>
            <a:r>
              <a:rPr lang="it-IT" sz="2000" b="1" dirty="0"/>
              <a:t>del</a:t>
            </a:r>
            <a:r>
              <a:rPr lang="it-IT" sz="2000" dirty="0"/>
              <a:t> </a:t>
            </a:r>
            <a:r>
              <a:rPr lang="it-IT" sz="2000" b="1" dirty="0"/>
              <a:t>2009</a:t>
            </a:r>
            <a:r>
              <a:rPr lang="it-IT" sz="2000" dirty="0"/>
              <a:t> (</a:t>
            </a:r>
            <a:r>
              <a:rPr lang="it-IT" sz="2000" b="1" dirty="0"/>
              <a:t>art. 17, co. 30-</a:t>
            </a:r>
            <a:r>
              <a:rPr lang="it-IT" sz="2000" b="1" i="1" dirty="0"/>
              <a:t>ter </a:t>
            </a:r>
            <a:r>
              <a:rPr lang="it-IT" sz="2000" b="1" dirty="0"/>
              <a:t>D.L. 1 luglio 2009, n. 78</a:t>
            </a:r>
            <a:r>
              <a:rPr lang="it-IT" sz="2000" dirty="0"/>
              <a:t>, </a:t>
            </a:r>
            <a:r>
              <a:rPr lang="it-IT" sz="2000" dirty="0" err="1"/>
              <a:t>conv</a:t>
            </a:r>
            <a:r>
              <a:rPr lang="it-IT" sz="2000" dirty="0"/>
              <a:t>. in </a:t>
            </a:r>
            <a:r>
              <a:rPr lang="it-IT" sz="2000" b="1" dirty="0"/>
              <a:t>L. 3 agosto 2009, n. 102</a:t>
            </a:r>
            <a:r>
              <a:rPr lang="it-IT" sz="2000" dirty="0"/>
              <a:t>), che ha introdotto un </a:t>
            </a:r>
            <a:r>
              <a:rPr lang="it-IT" sz="2000" b="1" dirty="0"/>
              <a:t>duplice ordine di limiti</a:t>
            </a:r>
            <a:r>
              <a:rPr lang="it-IT" sz="2000" dirty="0"/>
              <a:t> alla possibilità per la </a:t>
            </a:r>
            <a:r>
              <a:rPr lang="it-IT" sz="2000" b="1" dirty="0"/>
              <a:t>Corte dei conti </a:t>
            </a:r>
            <a:r>
              <a:rPr lang="it-IT" sz="2000" dirty="0"/>
              <a:t>di contestare il </a:t>
            </a:r>
            <a:r>
              <a:rPr lang="it-IT" sz="2000" b="1" dirty="0"/>
              <a:t>danno all’immagine</a:t>
            </a:r>
            <a:r>
              <a:rPr lang="it-IT" sz="2000" dirty="0"/>
              <a:t>:</a:t>
            </a:r>
          </a:p>
          <a:p>
            <a:pPr indent="0"/>
            <a:r>
              <a:rPr lang="it-IT" sz="2000" b="1" dirty="0"/>
              <a:t> commissione di un reato</a:t>
            </a:r>
            <a:r>
              <a:rPr lang="it-IT" sz="2000" dirty="0"/>
              <a:t> incluso nel </a:t>
            </a:r>
            <a:r>
              <a:rPr lang="it-IT" sz="2000" b="1" dirty="0"/>
              <a:t>capo I, titolo II</a:t>
            </a:r>
            <a:r>
              <a:rPr lang="it-IT" sz="2000" dirty="0"/>
              <a:t> del </a:t>
            </a:r>
            <a:r>
              <a:rPr lang="it-IT" sz="2000" b="1" dirty="0"/>
              <a:t>codice penale</a:t>
            </a:r>
            <a:r>
              <a:rPr lang="it-IT" sz="2000" dirty="0"/>
              <a:t> (da </a:t>
            </a:r>
            <a:r>
              <a:rPr lang="it-IT" sz="2000" b="1" dirty="0"/>
              <a:t>art. 314</a:t>
            </a:r>
            <a:r>
              <a:rPr lang="it-IT" sz="2000" dirty="0"/>
              <a:t> ad </a:t>
            </a:r>
            <a:r>
              <a:rPr lang="it-IT" sz="2000" b="1" dirty="0"/>
              <a:t>art. 335-</a:t>
            </a:r>
            <a:r>
              <a:rPr lang="it-IT" sz="2000" b="1" i="1" dirty="0"/>
              <a:t>bis</a:t>
            </a:r>
            <a:r>
              <a:rPr lang="it-IT" sz="2000" b="1" dirty="0"/>
              <a:t> c.p.</a:t>
            </a:r>
            <a:r>
              <a:rPr lang="it-IT" sz="2000" dirty="0"/>
              <a:t>);</a:t>
            </a:r>
          </a:p>
          <a:p>
            <a:pPr indent="0"/>
            <a:r>
              <a:rPr lang="it-IT" sz="2000" b="1" dirty="0"/>
              <a:t> accertamento</a:t>
            </a:r>
            <a:r>
              <a:rPr lang="it-IT" sz="2000" dirty="0"/>
              <a:t> della </a:t>
            </a:r>
            <a:r>
              <a:rPr lang="it-IT" sz="2000" b="1" dirty="0"/>
              <a:t>commissione del reato</a:t>
            </a:r>
            <a:r>
              <a:rPr lang="it-IT" sz="2000" dirty="0"/>
              <a:t> con</a:t>
            </a:r>
            <a:r>
              <a:rPr lang="it-IT" sz="2000" b="1" dirty="0"/>
              <a:t> sentenza irrevocabile</a:t>
            </a:r>
            <a:r>
              <a:rPr lang="it-IT" sz="2000" dirty="0"/>
              <a:t>.</a:t>
            </a:r>
          </a:p>
          <a:p>
            <a:pPr indent="0">
              <a:buNone/>
            </a:pPr>
            <a:r>
              <a:rPr lang="it-IT" sz="2000" dirty="0"/>
              <a:t>Tale normativa è stata fortemente criticata in </a:t>
            </a:r>
            <a:r>
              <a:rPr lang="it-IT" sz="2000" b="1" dirty="0"/>
              <a:t>dottrina </a:t>
            </a:r>
            <a:r>
              <a:rPr lang="it-IT" sz="2000" dirty="0"/>
              <a:t>e </a:t>
            </a:r>
            <a:r>
              <a:rPr lang="it-IT" sz="2000" b="1" dirty="0"/>
              <a:t>giurisprudenza</a:t>
            </a:r>
            <a:r>
              <a:rPr lang="it-IT" sz="2000" dirty="0"/>
              <a:t> e financo tacciata di </a:t>
            </a:r>
            <a:r>
              <a:rPr lang="it-IT" sz="2000" b="1" dirty="0"/>
              <a:t>illegittimità costituzionale </a:t>
            </a:r>
            <a:r>
              <a:rPr lang="it-IT" sz="2000" dirty="0"/>
              <a:t>(ma la </a:t>
            </a:r>
            <a:r>
              <a:rPr lang="it-IT" sz="2000" b="1" dirty="0"/>
              <a:t>Consulta</a:t>
            </a:r>
            <a:r>
              <a:rPr lang="it-IT" sz="2000" dirty="0"/>
              <a:t> ha ritenuto la questione </a:t>
            </a:r>
            <a:r>
              <a:rPr lang="it-IT" sz="2000" b="1" i="1" dirty="0"/>
              <a:t>non</a:t>
            </a:r>
            <a:r>
              <a:rPr lang="it-IT" sz="2000" b="1" dirty="0"/>
              <a:t> fondata</a:t>
            </a:r>
            <a:r>
              <a:rPr lang="it-IT" sz="2000" dirty="0"/>
              <a:t>: </a:t>
            </a:r>
            <a:r>
              <a:rPr lang="it-IT" sz="2000" b="1" dirty="0"/>
              <a:t>Corte cost., 1 dicembre 2010, n. 355</a:t>
            </a:r>
            <a:r>
              <a:rPr lang="it-IT" sz="2000" dirty="0"/>
              <a:t>).</a:t>
            </a:r>
          </a:p>
          <a:p>
            <a:pPr marL="0" indent="0">
              <a:lnSpc>
                <a:spcPct val="115000"/>
              </a:lnSpc>
              <a:spcBef>
                <a:spcPts val="1200"/>
              </a:spcBef>
              <a:spcAft>
                <a:spcPts val="1000"/>
              </a:spcAft>
              <a:buNone/>
            </a:pPr>
            <a:endParaRPr lang="de-DE" sz="3200" dirty="0">
              <a:ea typeface="MS Mincho" panose="02020609040205080304" pitchFamily="49" charset="-128"/>
              <a:cs typeface="Times New Roman" panose="02020603050405020304" pitchFamily="18" charset="0"/>
            </a:endParaRPr>
          </a:p>
        </p:txBody>
      </p:sp>
      <p:pic>
        <p:nvPicPr>
          <p:cNvPr id="2050" name="Picture 2" descr="Selbstjustiz - Politik">
            <a:extLst>
              <a:ext uri="{FF2B5EF4-FFF2-40B4-BE49-F238E27FC236}">
                <a16:creationId xmlns:a16="http://schemas.microsoft.com/office/drawing/2014/main" id="{746887F2-7BBD-4DAA-A85E-DB8D7009D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569" y="550803"/>
            <a:ext cx="2324431" cy="155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815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27828"/>
            <a:ext cx="9613861" cy="1080938"/>
          </a:xfrm>
        </p:spPr>
        <p:txBody>
          <a:bodyPr>
            <a:normAutofit/>
          </a:bodyPr>
          <a:lstStyle/>
          <a:p>
            <a:pPr algn="ctr"/>
            <a:r>
              <a:rPr lang="it-IT" b="1" dirty="0"/>
              <a:t>DIE IMAGESCHÄDIGUNG IN DEN ANTIKORRUPTIONSPLÄNEN</a:t>
            </a:r>
            <a:endParaRPr lang="it-IT" i="1" dirty="0"/>
          </a:p>
        </p:txBody>
      </p:sp>
      <p:pic>
        <p:nvPicPr>
          <p:cNvPr id="4" name="Segnaposto contenuto 3">
            <a:extLst>
              <a:ext uri="{FF2B5EF4-FFF2-40B4-BE49-F238E27FC236}">
                <a16:creationId xmlns:a16="http://schemas.microsoft.com/office/drawing/2014/main" id="{4AA877C5-3E5C-49D6-AA21-686B55204DE7}"/>
              </a:ext>
            </a:extLst>
          </p:cNvPr>
          <p:cNvPicPr>
            <a:picLocks noGrp="1" noChangeAspect="1"/>
          </p:cNvPicPr>
          <p:nvPr>
            <p:ph idx="1"/>
          </p:nvPr>
        </p:nvPicPr>
        <p:blipFill>
          <a:blip r:embed="rId2"/>
          <a:stretch>
            <a:fillRect/>
          </a:stretch>
        </p:blipFill>
        <p:spPr>
          <a:xfrm>
            <a:off x="3795967" y="2417197"/>
            <a:ext cx="4431995" cy="3712975"/>
          </a:xfrm>
          <a:prstGeom prst="rect">
            <a:avLst/>
          </a:prstGeom>
        </p:spPr>
      </p:pic>
      <p:pic>
        <p:nvPicPr>
          <p:cNvPr id="6146" name="Picture 2" descr="Danno e quantificazione del danno all'immagine professionale">
            <a:extLst>
              <a:ext uri="{FF2B5EF4-FFF2-40B4-BE49-F238E27FC236}">
                <a16:creationId xmlns:a16="http://schemas.microsoft.com/office/drawing/2014/main" id="{F1D649A4-E862-4FFB-8D33-7E3D54AA7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0848" y="555632"/>
            <a:ext cx="2481152" cy="155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1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70916" y="-14107"/>
            <a:ext cx="2413293" cy="235296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168082" y="753230"/>
            <a:ext cx="6667837" cy="1080938"/>
          </a:xfrm>
        </p:spPr>
        <p:txBody>
          <a:bodyPr>
            <a:noAutofit/>
          </a:bodyPr>
          <a:lstStyle/>
          <a:p>
            <a:pPr marL="0" indent="0" algn="ctr">
              <a:lnSpc>
                <a:spcPts val="2600"/>
              </a:lnSpc>
              <a:spcBef>
                <a:spcPts val="1400"/>
              </a:spcBef>
              <a:defRPr sz="1800"/>
            </a:pPr>
            <a:r>
              <a:rPr lang="it-IT" sz="3400" b="1" dirty="0">
                <a:latin typeface="Trebuchet MS" panose="020B0603020202020204" pitchFamily="34" charset="0"/>
                <a:ea typeface="Times New Roman"/>
                <a:cs typeface="Times New Roman"/>
                <a:sym typeface="Times New Roman"/>
              </a:rPr>
              <a:t>STRUKTUR DER STRAFTAT</a:t>
            </a:r>
            <a:br>
              <a:rPr lang="it-IT" sz="3400" b="1" dirty="0">
                <a:latin typeface="Trebuchet MS" panose="020B0603020202020204" pitchFamily="34" charset="0"/>
                <a:ea typeface="Times New Roman"/>
                <a:cs typeface="Times New Roman"/>
                <a:sym typeface="Times New Roman"/>
              </a:rPr>
            </a:br>
            <a:r>
              <a:rPr lang="it-IT" sz="2800" b="1" i="1" dirty="0">
                <a:latin typeface="Trebuchet MS" panose="020B0603020202020204" pitchFamily="34" charset="0"/>
                <a:ea typeface="Times New Roman"/>
                <a:cs typeface="Times New Roman"/>
                <a:sym typeface="Times New Roman"/>
              </a:rPr>
              <a:t>AUFBAU DER VERBRECHENSLEHRE</a:t>
            </a:r>
            <a:endParaRPr lang="it-IT" sz="2800" i="1"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00304"/>
            <a:ext cx="9944101" cy="5209152"/>
          </a:xfrm>
        </p:spPr>
        <p:txBody>
          <a:bodyPr>
            <a:noAutofit/>
          </a:bodyPr>
          <a:lstStyle/>
          <a:p>
            <a:pPr marL="0" indent="0">
              <a:buNone/>
            </a:pPr>
            <a:endParaRPr lang="it-IT" sz="2000" dirty="0"/>
          </a:p>
          <a:p>
            <a:pPr lvl="0" algn="just"/>
            <a:endParaRPr lang="it-IT" sz="2800" u="sng" dirty="0"/>
          </a:p>
          <a:p>
            <a:pPr marL="0" indent="0">
              <a:buNone/>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graphicFrame>
        <p:nvGraphicFramePr>
          <p:cNvPr id="4" name="Tabella 3"/>
          <p:cNvGraphicFramePr>
            <a:graphicFrameLocks noGrp="1"/>
          </p:cNvGraphicFramePr>
          <p:nvPr>
            <p:extLst>
              <p:ext uri="{D42A27DB-BD31-4B8C-83A1-F6EECF244321}">
                <p14:modId xmlns:p14="http://schemas.microsoft.com/office/powerpoint/2010/main" val="3077515950"/>
              </p:ext>
            </p:extLst>
          </p:nvPr>
        </p:nvGraphicFramePr>
        <p:xfrm>
          <a:off x="3176" y="1846368"/>
          <a:ext cx="12181033" cy="6522720"/>
        </p:xfrm>
        <a:graphic>
          <a:graphicData uri="http://schemas.openxmlformats.org/drawingml/2006/table">
            <a:tbl>
              <a:tblPr firstRow="1" bandRow="1">
                <a:tableStyleId>{5C22544A-7EE6-4342-B048-85BDC9FD1C3A}</a:tableStyleId>
              </a:tblPr>
              <a:tblGrid>
                <a:gridCol w="12181033">
                  <a:extLst>
                    <a:ext uri="{9D8B030D-6E8A-4147-A177-3AD203B41FA5}">
                      <a16:colId xmlns:a16="http://schemas.microsoft.com/office/drawing/2014/main" val="20000"/>
                    </a:ext>
                  </a:extLst>
                </a:gridCol>
              </a:tblGrid>
              <a:tr h="5481594">
                <a:tc>
                  <a:txBody>
                    <a:bodyPr/>
                    <a:lstStyle/>
                    <a:p>
                      <a:pPr algn="ctr"/>
                      <a:r>
                        <a:rPr lang="de-DE" sz="4000" u="sng" noProof="0" dirty="0">
                          <a:solidFill>
                            <a:schemeClr val="bg1"/>
                          </a:solidFill>
                        </a:rPr>
                        <a:t>DIE SCHULD</a:t>
                      </a:r>
                    </a:p>
                    <a:p>
                      <a:endParaRPr lang="de-DE" sz="3600" i="1" noProof="0" dirty="0"/>
                    </a:p>
                    <a:p>
                      <a:r>
                        <a:rPr lang="de-DE" sz="3600" i="0" noProof="0" dirty="0"/>
                        <a:t>Vorsatz, Fahrlässigkeit;</a:t>
                      </a:r>
                    </a:p>
                    <a:p>
                      <a:r>
                        <a:rPr lang="de-DE" sz="3600" i="0" noProof="0" dirty="0"/>
                        <a:t>Erkennbarkeit des Straftatbestands; </a:t>
                      </a:r>
                      <a:r>
                        <a:rPr lang="de-DE" sz="3600" i="1" noProof="0" dirty="0"/>
                        <a:t>ignorantia legis (non) </a:t>
                      </a:r>
                      <a:r>
                        <a:rPr lang="de-DE" sz="3600" i="1" noProof="0" dirty="0" err="1"/>
                        <a:t>excusat</a:t>
                      </a:r>
                      <a:endParaRPr lang="de-DE" sz="3600" i="0" noProof="0" dirty="0"/>
                    </a:p>
                    <a:p>
                      <a:r>
                        <a:rPr lang="de-DE" sz="3600" i="0" noProof="0" dirty="0"/>
                        <a:t>Verbots- und Tatbestandsirrtum (Art. 5 StGB und Art. 47 StGB); - nur die </a:t>
                      </a:r>
                      <a:r>
                        <a:rPr lang="de-DE" sz="3600" i="1" noProof="0" dirty="0"/>
                        <a:t>unvermeidbare </a:t>
                      </a:r>
                      <a:r>
                        <a:rPr lang="de-DE" sz="3600" i="0" noProof="0" dirty="0"/>
                        <a:t>Unkenntnis des StG entschuldigt (</a:t>
                      </a:r>
                      <a:r>
                        <a:rPr lang="de-DE" sz="3200" i="0" noProof="0" dirty="0"/>
                        <a:t>VerfGH 364/1988; s. auch VerfGH 1085/1988</a:t>
                      </a:r>
                      <a:r>
                        <a:rPr lang="de-DE" sz="3600" i="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600" i="0" noProof="0" dirty="0"/>
                        <a:t>Fehlen von Rechtsfertigungsgründen.</a:t>
                      </a:r>
                    </a:p>
                    <a:p>
                      <a:endParaRPr lang="de-DE" sz="3600" i="1" noProof="0" dirty="0"/>
                    </a:p>
                    <a:p>
                      <a:endParaRPr lang="de-DE" sz="3200" i="1" noProof="0" dirty="0"/>
                    </a:p>
                    <a:p>
                      <a:endParaRPr lang="de-DE" sz="2600" i="1" noProof="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49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01996" y="0"/>
            <a:ext cx="1986828" cy="212437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168082" y="638187"/>
            <a:ext cx="6667837" cy="1080938"/>
          </a:xfrm>
        </p:spPr>
        <p:txBody>
          <a:bodyPr>
            <a:noAutofit/>
          </a:bodyPr>
          <a:lstStyle/>
          <a:p>
            <a:pPr marL="0" indent="0" algn="ctr">
              <a:lnSpc>
                <a:spcPts val="3200"/>
              </a:lnSpc>
              <a:spcBef>
                <a:spcPts val="1400"/>
              </a:spcBef>
              <a:defRPr sz="1800"/>
            </a:pPr>
            <a:r>
              <a:rPr lang="it-IT" sz="3400" b="1" dirty="0">
                <a:latin typeface="Trebuchet MS" panose="020B0603020202020204" pitchFamily="34" charset="0"/>
                <a:ea typeface="Times New Roman"/>
                <a:cs typeface="Times New Roman"/>
                <a:sym typeface="Times New Roman"/>
              </a:rPr>
              <a:t>ERSCHEINUNGSFORMEN </a:t>
            </a:r>
            <a:br>
              <a:rPr lang="it-IT" sz="3400" b="1" dirty="0">
                <a:latin typeface="Trebuchet MS" panose="020B0603020202020204" pitchFamily="34" charset="0"/>
                <a:ea typeface="Times New Roman"/>
                <a:cs typeface="Times New Roman"/>
                <a:sym typeface="Times New Roman"/>
              </a:rPr>
            </a:br>
            <a:r>
              <a:rPr lang="it-IT" sz="3400" b="1" dirty="0">
                <a:latin typeface="Trebuchet MS" panose="020B0603020202020204" pitchFamily="34" charset="0"/>
                <a:ea typeface="Times New Roman"/>
                <a:cs typeface="Times New Roman"/>
                <a:sym typeface="Times New Roman"/>
              </a:rPr>
              <a:t>DER STRAFTAT</a:t>
            </a:r>
            <a:endParaRPr lang="it-IT" sz="3400"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00304"/>
            <a:ext cx="9944101" cy="5209152"/>
          </a:xfrm>
        </p:spPr>
        <p:txBody>
          <a:bodyPr>
            <a:noAutofit/>
          </a:bodyPr>
          <a:lstStyle/>
          <a:p>
            <a:pPr marL="0" indent="0">
              <a:buNone/>
            </a:pPr>
            <a:endParaRPr lang="it-IT" sz="2000" dirty="0"/>
          </a:p>
          <a:p>
            <a:pPr lvl="0" algn="just"/>
            <a:endParaRPr lang="it-IT" sz="2800" u="sng" dirty="0"/>
          </a:p>
          <a:p>
            <a:pPr marL="0" indent="0">
              <a:buNone/>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graphicFrame>
        <p:nvGraphicFramePr>
          <p:cNvPr id="4" name="Tabella 3"/>
          <p:cNvGraphicFramePr>
            <a:graphicFrameLocks noGrp="1"/>
          </p:cNvGraphicFramePr>
          <p:nvPr>
            <p:extLst>
              <p:ext uri="{D42A27DB-BD31-4B8C-83A1-F6EECF244321}">
                <p14:modId xmlns:p14="http://schemas.microsoft.com/office/powerpoint/2010/main" val="3659418738"/>
              </p:ext>
            </p:extLst>
          </p:nvPr>
        </p:nvGraphicFramePr>
        <p:xfrm>
          <a:off x="-6351" y="1710215"/>
          <a:ext cx="12195175" cy="6004560"/>
        </p:xfrm>
        <a:graphic>
          <a:graphicData uri="http://schemas.openxmlformats.org/drawingml/2006/table">
            <a:tbl>
              <a:tblPr firstRow="1" bandRow="1">
                <a:tableStyleId>{5C22544A-7EE6-4342-B048-85BDC9FD1C3A}</a:tableStyleId>
              </a:tblPr>
              <a:tblGrid>
                <a:gridCol w="12195175">
                  <a:extLst>
                    <a:ext uri="{9D8B030D-6E8A-4147-A177-3AD203B41FA5}">
                      <a16:colId xmlns:a16="http://schemas.microsoft.com/office/drawing/2014/main" val="20000"/>
                    </a:ext>
                  </a:extLst>
                </a:gridCol>
              </a:tblGrid>
              <a:tr h="4775289">
                <a:tc>
                  <a:txBody>
                    <a:bodyPr/>
                    <a:lstStyle/>
                    <a:p>
                      <a:pPr algn="ctr"/>
                      <a:r>
                        <a:rPr lang="de-DE" sz="2800" b="1" u="sng" kern="1200" cap="all" baseline="0" dirty="0">
                          <a:solidFill>
                            <a:schemeClr val="bg1"/>
                          </a:solidFill>
                          <a:effectLst/>
                          <a:latin typeface="+mn-lt"/>
                          <a:ea typeface="+mn-ea"/>
                          <a:cs typeface="+mn-cs"/>
                        </a:rPr>
                        <a:t>Straftatbestand der Unterlassung </a:t>
                      </a:r>
                      <a:r>
                        <a:rPr lang="de-DE" sz="2800" b="1" u="sng" kern="1200" dirty="0">
                          <a:solidFill>
                            <a:schemeClr val="bg1"/>
                          </a:solidFill>
                          <a:effectLst/>
                          <a:latin typeface="+mn-lt"/>
                          <a:ea typeface="+mn-ea"/>
                          <a:cs typeface="+mn-cs"/>
                        </a:rPr>
                        <a:t>(UNTERLASSUNGSDELIKTE)</a:t>
                      </a:r>
                    </a:p>
                    <a:p>
                      <a:endParaRPr lang="it-IT" sz="1800" b="1" u="sng" kern="1200" dirty="0">
                        <a:solidFill>
                          <a:schemeClr val="lt1"/>
                        </a:solidFill>
                        <a:effectLst/>
                        <a:latin typeface="+mn-lt"/>
                        <a:ea typeface="+mn-ea"/>
                        <a:cs typeface="+mn-cs"/>
                      </a:endParaRPr>
                    </a:p>
                    <a:p>
                      <a:r>
                        <a:rPr lang="de-DE" sz="2800" b="1" kern="1200" dirty="0">
                          <a:solidFill>
                            <a:schemeClr val="lt1"/>
                          </a:solidFill>
                          <a:effectLst/>
                          <a:latin typeface="+mn-lt"/>
                          <a:ea typeface="+mn-ea"/>
                          <a:cs typeface="+mn-cs"/>
                        </a:rPr>
                        <a:t>Wenn das Verhalten eine Unterlassung in Bezug auf eine rechtliche Verpflichtung zum Handeln ist (Art. 40, Abs. 2, StGB) </a:t>
                      </a:r>
                    </a:p>
                    <a:p>
                      <a:endParaRPr lang="de-DE" sz="2800" b="1" i="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60500" algn="l"/>
                        </a:tabLst>
                        <a:defRPr/>
                      </a:pPr>
                      <a:r>
                        <a:rPr lang="de-DE" sz="2600" b="1" i="1" u="sng" kern="1200" dirty="0">
                          <a:solidFill>
                            <a:schemeClr val="lt1"/>
                          </a:solidFill>
                          <a:effectLst/>
                          <a:latin typeface="+mn-lt"/>
                          <a:ea typeface="+mn-ea"/>
                          <a:cs typeface="+mn-cs"/>
                        </a:rPr>
                        <a:t>echte Unterlassungsdelikte</a:t>
                      </a:r>
                      <a:r>
                        <a:rPr lang="de-DE" sz="2600" b="1" i="1" u="none" kern="1200" dirty="0">
                          <a:solidFill>
                            <a:schemeClr val="lt1"/>
                          </a:solidFill>
                          <a:effectLst/>
                          <a:latin typeface="+mn-lt"/>
                          <a:ea typeface="+mn-ea"/>
                          <a:cs typeface="+mn-cs"/>
                        </a:rPr>
                        <a:t> </a:t>
                      </a:r>
                      <a:r>
                        <a:rPr lang="de-DE" sz="2600" b="1" i="1" kern="1200" dirty="0">
                          <a:solidFill>
                            <a:schemeClr val="lt1"/>
                          </a:solidFill>
                          <a:effectLst/>
                          <a:latin typeface="+mn-lt"/>
                          <a:ea typeface="+mn-ea"/>
                          <a:cs typeface="+mn-cs"/>
                        </a:rPr>
                        <a:t>(bloßes Untätigbleiben </a:t>
                      </a:r>
                      <a:r>
                        <a:rPr lang="de-DE" sz="2600" b="1" i="1" kern="1200" dirty="0" err="1">
                          <a:solidFill>
                            <a:schemeClr val="lt1"/>
                          </a:solidFill>
                          <a:effectLst/>
                          <a:latin typeface="+mn-lt"/>
                          <a:ea typeface="+mn-ea"/>
                          <a:cs typeface="+mn-cs"/>
                        </a:rPr>
                        <a:t>ggü</a:t>
                      </a:r>
                      <a:r>
                        <a:rPr lang="de-DE" sz="2600" b="1" i="1" kern="1200" dirty="0">
                          <a:solidFill>
                            <a:schemeClr val="lt1"/>
                          </a:solidFill>
                          <a:effectLst/>
                          <a:latin typeface="+mn-lt"/>
                          <a:ea typeface="+mn-ea"/>
                          <a:cs typeface="+mn-cs"/>
                        </a:rPr>
                        <a:t> dem Normbefehl) </a:t>
                      </a:r>
                    </a:p>
                    <a:p>
                      <a:pPr marL="0" marR="0" lvl="0" indent="0" algn="l" defTabSz="914400" rtl="0" eaLnBrk="1" fontAlgn="auto" latinLnBrk="0" hangingPunct="1">
                        <a:lnSpc>
                          <a:spcPct val="100000"/>
                        </a:lnSpc>
                        <a:spcBef>
                          <a:spcPts val="0"/>
                        </a:spcBef>
                        <a:spcAft>
                          <a:spcPts val="0"/>
                        </a:spcAft>
                        <a:buClrTx/>
                        <a:buSzTx/>
                        <a:buFontTx/>
                        <a:buNone/>
                        <a:tabLst>
                          <a:tab pos="1460500" algn="l"/>
                        </a:tabLst>
                        <a:defRPr/>
                      </a:pPr>
                      <a:r>
                        <a:rPr lang="de-DE" sz="2600" b="1" u="sng" kern="1200" dirty="0">
                          <a:solidFill>
                            <a:schemeClr val="lt1"/>
                          </a:solidFill>
                          <a:effectLst/>
                          <a:latin typeface="+mn-lt"/>
                          <a:ea typeface="+mn-ea"/>
                          <a:cs typeface="+mn-cs"/>
                        </a:rPr>
                        <a:t>Unterlassung von Amtshandlungen</a:t>
                      </a:r>
                      <a:r>
                        <a:rPr lang="de-DE" sz="2600" b="1" u="none" kern="1200" dirty="0">
                          <a:solidFill>
                            <a:schemeClr val="lt1"/>
                          </a:solidFill>
                          <a:effectLst/>
                          <a:latin typeface="+mn-lt"/>
                          <a:ea typeface="+mn-ea"/>
                          <a:cs typeface="+mn-cs"/>
                        </a:rPr>
                        <a:t> (</a:t>
                      </a:r>
                      <a:r>
                        <a:rPr lang="de-DE" sz="2600" b="1" kern="1200" dirty="0">
                          <a:solidFill>
                            <a:schemeClr val="lt1"/>
                          </a:solidFill>
                          <a:effectLst/>
                          <a:latin typeface="+mn-lt"/>
                          <a:ea typeface="+mn-ea"/>
                          <a:cs typeface="+mn-cs"/>
                        </a:rPr>
                        <a:t>Art. 328 StGB)</a:t>
                      </a:r>
                    </a:p>
                    <a:p>
                      <a:pPr marL="0" marR="0" lvl="0" indent="0" algn="l" defTabSz="914400" rtl="0" eaLnBrk="1" fontAlgn="auto" latinLnBrk="0" hangingPunct="1">
                        <a:lnSpc>
                          <a:spcPct val="100000"/>
                        </a:lnSpc>
                        <a:spcBef>
                          <a:spcPts val="0"/>
                        </a:spcBef>
                        <a:spcAft>
                          <a:spcPts val="0"/>
                        </a:spcAft>
                        <a:buClrTx/>
                        <a:buSzTx/>
                        <a:buFontTx/>
                        <a:buNone/>
                        <a:tabLst>
                          <a:tab pos="1460500" algn="l"/>
                        </a:tabLst>
                        <a:defRPr/>
                      </a:pPr>
                      <a:endParaRPr lang="de-DE" sz="2600" b="1" i="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60500" algn="l"/>
                        </a:tabLst>
                        <a:defRPr/>
                      </a:pPr>
                      <a:r>
                        <a:rPr lang="de-DE" sz="2600" b="1" i="1" u="sng" kern="1200" dirty="0">
                          <a:solidFill>
                            <a:schemeClr val="lt1"/>
                          </a:solidFill>
                          <a:effectLst/>
                          <a:latin typeface="+mn-lt"/>
                          <a:ea typeface="+mn-ea"/>
                          <a:cs typeface="+mn-cs"/>
                        </a:rPr>
                        <a:t>unechte Unterlassungsdelikte</a:t>
                      </a:r>
                      <a:r>
                        <a:rPr lang="de-DE" sz="2600" b="1" i="1" u="none" kern="1200" dirty="0">
                          <a:solidFill>
                            <a:schemeClr val="lt1"/>
                          </a:solidFill>
                          <a:effectLst/>
                          <a:latin typeface="+mn-lt"/>
                          <a:ea typeface="+mn-ea"/>
                          <a:cs typeface="+mn-cs"/>
                        </a:rPr>
                        <a:t> </a:t>
                      </a:r>
                      <a:r>
                        <a:rPr lang="de-DE" sz="2600" b="1" i="1" kern="1200" dirty="0">
                          <a:solidFill>
                            <a:schemeClr val="lt1"/>
                          </a:solidFill>
                          <a:effectLst/>
                          <a:latin typeface="+mn-lt"/>
                          <a:ea typeface="+mn-ea"/>
                          <a:cs typeface="+mn-cs"/>
                        </a:rPr>
                        <a:t>(Garantenpflicht / Garantenstelle)</a:t>
                      </a:r>
                    </a:p>
                    <a:p>
                      <a:r>
                        <a:rPr lang="de-DE" sz="2600" b="1" u="sng" kern="1200" dirty="0">
                          <a:solidFill>
                            <a:schemeClr val="lt1"/>
                          </a:solidFill>
                          <a:effectLst/>
                          <a:latin typeface="+mn-lt"/>
                          <a:ea typeface="+mn-ea"/>
                          <a:cs typeface="+mn-cs"/>
                        </a:rPr>
                        <a:t>Bestechung durch Unterlassung</a:t>
                      </a:r>
                      <a:r>
                        <a:rPr lang="de-DE" sz="2600" b="1" kern="1200" dirty="0">
                          <a:solidFill>
                            <a:schemeClr val="lt1"/>
                          </a:solidFill>
                          <a:effectLst/>
                          <a:latin typeface="+mn-lt"/>
                          <a:ea typeface="+mn-ea"/>
                          <a:cs typeface="+mn-cs"/>
                        </a:rPr>
                        <a:t>, wenn man hingegen hätte handeln müssen </a:t>
                      </a:r>
                      <a:r>
                        <a:rPr lang="de-DE" sz="2600" b="0" kern="1200" dirty="0">
                          <a:solidFill>
                            <a:schemeClr val="lt1"/>
                          </a:solidFill>
                          <a:effectLst/>
                          <a:latin typeface="+mn-lt"/>
                          <a:ea typeface="+mn-ea"/>
                          <a:cs typeface="+mn-cs"/>
                        </a:rPr>
                        <a:t>(</a:t>
                      </a:r>
                      <a:r>
                        <a:rPr lang="de-DE" sz="2600" b="1" kern="1200" dirty="0">
                          <a:solidFill>
                            <a:schemeClr val="lt1"/>
                          </a:solidFill>
                          <a:effectLst/>
                          <a:latin typeface="+mn-lt"/>
                          <a:ea typeface="+mn-ea"/>
                          <a:cs typeface="+mn-cs"/>
                        </a:rPr>
                        <a:t>Art. 319 StGB): der Polizist nimmt den Täter nicht in Haft (gegen Geld/anderen Vorteil)</a:t>
                      </a:r>
                    </a:p>
                    <a:p>
                      <a:r>
                        <a:rPr lang="de-DE" sz="2600" b="1" u="sng" kern="1200" dirty="0">
                          <a:solidFill>
                            <a:schemeClr val="lt1"/>
                          </a:solidFill>
                          <a:effectLst/>
                          <a:latin typeface="+mn-lt"/>
                          <a:ea typeface="+mn-ea"/>
                          <a:cs typeface="+mn-cs"/>
                        </a:rPr>
                        <a:t>vorsätzliche Tötung durch Unterlassung</a:t>
                      </a:r>
                      <a:r>
                        <a:rPr lang="de-DE" sz="2600" b="1" kern="1200" dirty="0">
                          <a:solidFill>
                            <a:schemeClr val="lt1"/>
                          </a:solidFill>
                          <a:effectLst/>
                          <a:latin typeface="+mn-lt"/>
                          <a:ea typeface="+mn-ea"/>
                          <a:cs typeface="+mn-cs"/>
                        </a:rPr>
                        <a:t>, wenn die Mutter das Neugeborene nicht stillt </a:t>
                      </a:r>
                      <a:r>
                        <a:rPr lang="de-DE" sz="2600" b="0" kern="1200" dirty="0">
                          <a:solidFill>
                            <a:schemeClr val="lt1"/>
                          </a:solidFill>
                          <a:effectLst/>
                          <a:latin typeface="+mn-lt"/>
                          <a:ea typeface="+mn-ea"/>
                          <a:cs typeface="+mn-cs"/>
                        </a:rPr>
                        <a:t>(</a:t>
                      </a:r>
                      <a:r>
                        <a:rPr lang="de-DE" sz="2600" b="1" kern="1200" dirty="0">
                          <a:solidFill>
                            <a:schemeClr val="lt1"/>
                          </a:solidFill>
                          <a:effectLst/>
                          <a:latin typeface="+mn-lt"/>
                          <a:ea typeface="+mn-ea"/>
                          <a:cs typeface="+mn-cs"/>
                        </a:rPr>
                        <a:t>Art. 575 StGB</a:t>
                      </a:r>
                      <a:r>
                        <a:rPr lang="de-DE" sz="2600" b="0" kern="1200" dirty="0">
                          <a:solidFill>
                            <a:schemeClr val="lt1"/>
                          </a:solidFill>
                          <a:effectLst/>
                          <a:latin typeface="+mn-lt"/>
                          <a:ea typeface="+mn-ea"/>
                          <a:cs typeface="+mn-cs"/>
                        </a:rPr>
                        <a:t>)</a:t>
                      </a:r>
                      <a:endParaRPr lang="it-IT" sz="2600" b="0" kern="1200" dirty="0">
                        <a:solidFill>
                          <a:schemeClr val="lt1"/>
                        </a:solidFill>
                        <a:effectLst/>
                        <a:latin typeface="+mn-lt"/>
                        <a:ea typeface="+mn-ea"/>
                        <a:cs typeface="+mn-cs"/>
                      </a:endParaRPr>
                    </a:p>
                    <a:p>
                      <a:endParaRPr lang="it-IT" sz="2400" i="1" dirty="0">
                        <a:solidFill>
                          <a:schemeClr val="tx1"/>
                        </a:solidFill>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0595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69"/>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01996" y="0"/>
            <a:ext cx="1986828" cy="212437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079"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80" name="Picture 7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olo 1"/>
          <p:cNvSpPr>
            <a:spLocks noGrp="1"/>
          </p:cNvSpPr>
          <p:nvPr>
            <p:ph type="title"/>
          </p:nvPr>
        </p:nvSpPr>
        <p:spPr>
          <a:xfrm>
            <a:off x="-168082" y="753230"/>
            <a:ext cx="6667837" cy="1080938"/>
          </a:xfrm>
        </p:spPr>
        <p:txBody>
          <a:bodyPr>
            <a:noAutofit/>
          </a:bodyPr>
          <a:lstStyle/>
          <a:p>
            <a:pPr marL="0" indent="0" algn="ctr">
              <a:lnSpc>
                <a:spcPts val="3200"/>
              </a:lnSpc>
              <a:spcBef>
                <a:spcPts val="1400"/>
              </a:spcBef>
              <a:defRPr sz="1800"/>
            </a:pPr>
            <a:r>
              <a:rPr lang="it-IT" sz="3400" b="1" dirty="0">
                <a:latin typeface="Trebuchet MS" panose="020B0603020202020204" pitchFamily="34" charset="0"/>
                <a:ea typeface="Times New Roman"/>
                <a:cs typeface="Times New Roman"/>
                <a:sym typeface="Times New Roman"/>
              </a:rPr>
              <a:t>ERSCHEINUNGSFORMEN </a:t>
            </a:r>
            <a:br>
              <a:rPr lang="it-IT" sz="3400" b="1" dirty="0">
                <a:latin typeface="Trebuchet MS" panose="020B0603020202020204" pitchFamily="34" charset="0"/>
                <a:ea typeface="Times New Roman"/>
                <a:cs typeface="Times New Roman"/>
                <a:sym typeface="Times New Roman"/>
              </a:rPr>
            </a:br>
            <a:r>
              <a:rPr lang="it-IT" sz="3400" b="1" dirty="0">
                <a:latin typeface="Trebuchet MS" panose="020B0603020202020204" pitchFamily="34" charset="0"/>
                <a:ea typeface="Times New Roman"/>
                <a:cs typeface="Times New Roman"/>
                <a:sym typeface="Times New Roman"/>
              </a:rPr>
              <a:t>DER STRAFTAT</a:t>
            </a:r>
            <a:endParaRPr lang="it-IT" sz="3400" dirty="0">
              <a:latin typeface="Trebuchet MS" panose="020B0603020202020204" pitchFamily="34" charset="0"/>
              <a:ea typeface="Times New Roman"/>
              <a:cs typeface="Times New Roman"/>
              <a:sym typeface="Times New Roman"/>
            </a:endParaRPr>
          </a:p>
        </p:txBody>
      </p:sp>
      <p:sp>
        <p:nvSpPr>
          <p:cNvPr id="3" name="Segnaposto contenuto 2"/>
          <p:cNvSpPr>
            <a:spLocks noGrp="1"/>
          </p:cNvSpPr>
          <p:nvPr>
            <p:ph idx="1"/>
          </p:nvPr>
        </p:nvSpPr>
        <p:spPr>
          <a:xfrm>
            <a:off x="-3176" y="1400304"/>
            <a:ext cx="9944101" cy="5209152"/>
          </a:xfrm>
        </p:spPr>
        <p:txBody>
          <a:bodyPr>
            <a:noAutofit/>
          </a:bodyPr>
          <a:lstStyle/>
          <a:p>
            <a:pPr marL="0" indent="0">
              <a:buNone/>
            </a:pPr>
            <a:endParaRPr lang="it-IT" sz="2000" dirty="0"/>
          </a:p>
          <a:p>
            <a:pPr lvl="0" algn="just"/>
            <a:endParaRPr lang="it-IT" sz="2800" u="sng" dirty="0"/>
          </a:p>
          <a:p>
            <a:pPr marL="0" indent="0">
              <a:buNone/>
            </a:pPr>
            <a:endParaRPr lang="it-IT" sz="2800" b="1" dirty="0"/>
          </a:p>
          <a:p>
            <a:pPr>
              <a:buFontTx/>
              <a:buChar char="-"/>
            </a:pPr>
            <a:endParaRPr lang="it-IT" sz="2800" b="1" dirty="0"/>
          </a:p>
          <a:p>
            <a:pPr>
              <a:buFont typeface="Wingdings" charset="2"/>
              <a:buChar char="ü"/>
            </a:pPr>
            <a:endParaRPr lang="it-IT" sz="2800" b="1" i="1" dirty="0"/>
          </a:p>
          <a:p>
            <a:pPr marL="0" lvl="0" indent="0">
              <a:buNone/>
            </a:pPr>
            <a:endParaRPr lang="it-IT" sz="2000" b="1" i="1" dirty="0"/>
          </a:p>
        </p:txBody>
      </p:sp>
      <p:graphicFrame>
        <p:nvGraphicFramePr>
          <p:cNvPr id="4" name="Tabella 3"/>
          <p:cNvGraphicFramePr>
            <a:graphicFrameLocks noGrp="1"/>
          </p:cNvGraphicFramePr>
          <p:nvPr>
            <p:extLst>
              <p:ext uri="{D42A27DB-BD31-4B8C-83A1-F6EECF244321}">
                <p14:modId xmlns:p14="http://schemas.microsoft.com/office/powerpoint/2010/main" val="1004267865"/>
              </p:ext>
            </p:extLst>
          </p:nvPr>
        </p:nvGraphicFramePr>
        <p:xfrm>
          <a:off x="-3175" y="1970239"/>
          <a:ext cx="12195175" cy="5212080"/>
        </p:xfrm>
        <a:graphic>
          <a:graphicData uri="http://schemas.openxmlformats.org/drawingml/2006/table">
            <a:tbl>
              <a:tblPr firstRow="1" bandRow="1">
                <a:tableStyleId>{5C22544A-7EE6-4342-B048-85BDC9FD1C3A}</a:tableStyleId>
              </a:tblPr>
              <a:tblGrid>
                <a:gridCol w="12195175">
                  <a:extLst>
                    <a:ext uri="{9D8B030D-6E8A-4147-A177-3AD203B41FA5}">
                      <a16:colId xmlns:a16="http://schemas.microsoft.com/office/drawing/2014/main" val="20000"/>
                    </a:ext>
                  </a:extLst>
                </a:gridCol>
              </a:tblGrid>
              <a:tr h="4775289">
                <a:tc>
                  <a:txBody>
                    <a:bodyPr/>
                    <a:lstStyle/>
                    <a:p>
                      <a:pPr algn="ctr"/>
                      <a:r>
                        <a:rPr lang="de-DE" sz="3200" i="0" u="sng" baseline="0" noProof="0" dirty="0">
                          <a:solidFill>
                            <a:schemeClr val="bg1"/>
                          </a:solidFill>
                        </a:rPr>
                        <a:t>DER VERSUCH (Art. 56 StGB)</a:t>
                      </a:r>
                    </a:p>
                    <a:p>
                      <a:pPr marL="0" marR="0" indent="0" algn="just" defTabSz="914400" rtl="0" eaLnBrk="1" fontAlgn="auto" latinLnBrk="0" hangingPunct="1">
                        <a:lnSpc>
                          <a:spcPct val="100000"/>
                        </a:lnSpc>
                        <a:spcBef>
                          <a:spcPts val="0"/>
                        </a:spcBef>
                        <a:spcAft>
                          <a:spcPts val="0"/>
                        </a:spcAft>
                        <a:buClrTx/>
                        <a:buSzTx/>
                        <a:buFontTx/>
                        <a:buNone/>
                        <a:tabLst/>
                        <a:defRPr/>
                      </a:pPr>
                      <a:endParaRPr lang="de-DE" sz="3200" b="1" kern="1200" dirty="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3200" b="1" kern="1200" dirty="0">
                          <a:solidFill>
                            <a:schemeClr val="lt1"/>
                          </a:solidFill>
                          <a:effectLst/>
                          <a:latin typeface="+mn-lt"/>
                          <a:ea typeface="+mn-ea"/>
                          <a:cs typeface="+mn-cs"/>
                        </a:rPr>
                        <a:t>Wenn die Tat nicht vollendet wird, sondern nur </a:t>
                      </a:r>
                      <a:r>
                        <a:rPr lang="de-DE" sz="3200" b="1" u="sng" kern="1200" dirty="0">
                          <a:solidFill>
                            <a:schemeClr val="lt1"/>
                          </a:solidFill>
                          <a:effectLst/>
                          <a:latin typeface="+mn-lt"/>
                          <a:ea typeface="+mn-ea"/>
                          <a:cs typeface="+mn-cs"/>
                        </a:rPr>
                        <a:t>geeignete und eindeutige Handlungen vorliegen</a:t>
                      </a:r>
                      <a:r>
                        <a:rPr lang="de-DE" sz="3200" b="1" kern="1200" dirty="0">
                          <a:solidFill>
                            <a:schemeClr val="lt1"/>
                          </a:solidFill>
                          <a:effectLst/>
                          <a:latin typeface="+mn-lt"/>
                          <a:ea typeface="+mn-ea"/>
                          <a:cs typeface="+mn-cs"/>
                        </a:rPr>
                        <a:t> (z. B. versuchter Mord) (Art. 56 StGB)</a:t>
                      </a:r>
                    </a:p>
                    <a:p>
                      <a:pPr marL="0" marR="0" indent="0" algn="l" defTabSz="914400" rtl="0" eaLnBrk="1" fontAlgn="auto" latinLnBrk="0" hangingPunct="1">
                        <a:lnSpc>
                          <a:spcPct val="100000"/>
                        </a:lnSpc>
                        <a:spcBef>
                          <a:spcPts val="0"/>
                        </a:spcBef>
                        <a:spcAft>
                          <a:spcPts val="0"/>
                        </a:spcAft>
                        <a:buClrTx/>
                        <a:buSzTx/>
                        <a:buFontTx/>
                        <a:buNone/>
                        <a:tabLst/>
                        <a:defRPr/>
                      </a:pPr>
                      <a:r>
                        <a:rPr lang="de-DE" sz="3200" b="1" kern="1200" dirty="0">
                          <a:solidFill>
                            <a:schemeClr val="lt1"/>
                          </a:solidFill>
                          <a:effectLst/>
                          <a:latin typeface="+mn-lt"/>
                          <a:ea typeface="+mn-ea"/>
                          <a:cs typeface="+mn-cs"/>
                        </a:rPr>
                        <a:t>Möglich </a:t>
                      </a:r>
                      <a:r>
                        <a:rPr lang="de-DE" sz="3200" b="1" u="sng" kern="1200" dirty="0">
                          <a:solidFill>
                            <a:schemeClr val="lt1"/>
                          </a:solidFill>
                          <a:effectLst/>
                          <a:latin typeface="+mn-lt"/>
                          <a:ea typeface="+mn-ea"/>
                          <a:cs typeface="+mn-cs"/>
                        </a:rPr>
                        <a:t>nur</a:t>
                      </a:r>
                      <a:r>
                        <a:rPr lang="de-DE" sz="3200" b="1" kern="1200" dirty="0">
                          <a:solidFill>
                            <a:schemeClr val="lt1"/>
                          </a:solidFill>
                          <a:effectLst/>
                          <a:latin typeface="+mn-lt"/>
                          <a:ea typeface="+mn-ea"/>
                          <a:cs typeface="+mn-cs"/>
                        </a:rPr>
                        <a:t> für die Verbrechen (</a:t>
                      </a:r>
                      <a:r>
                        <a:rPr lang="de-DE" sz="3200" b="1" u="sng" kern="1200" dirty="0">
                          <a:solidFill>
                            <a:schemeClr val="lt1"/>
                          </a:solidFill>
                          <a:effectLst/>
                          <a:latin typeface="+mn-lt"/>
                          <a:ea typeface="+mn-ea"/>
                          <a:cs typeface="+mn-cs"/>
                        </a:rPr>
                        <a:t>nicht</a:t>
                      </a:r>
                      <a:r>
                        <a:rPr lang="de-DE" sz="3200" b="1" kern="1200" dirty="0">
                          <a:solidFill>
                            <a:schemeClr val="lt1"/>
                          </a:solidFill>
                          <a:effectLst/>
                          <a:latin typeface="+mn-lt"/>
                          <a:ea typeface="+mn-ea"/>
                          <a:cs typeface="+mn-cs"/>
                        </a:rPr>
                        <a:t> für die Übertretungen)</a:t>
                      </a:r>
                    </a:p>
                    <a:p>
                      <a:pPr marL="0" marR="0" indent="0" algn="l" defTabSz="914400" rtl="0" eaLnBrk="1" fontAlgn="auto" latinLnBrk="0" hangingPunct="1">
                        <a:lnSpc>
                          <a:spcPct val="100000"/>
                        </a:lnSpc>
                        <a:spcBef>
                          <a:spcPts val="0"/>
                        </a:spcBef>
                        <a:spcAft>
                          <a:spcPts val="0"/>
                        </a:spcAft>
                        <a:buClrTx/>
                        <a:buSzTx/>
                        <a:buFontTx/>
                        <a:buNone/>
                        <a:tabLst/>
                        <a:defRPr/>
                      </a:pPr>
                      <a:r>
                        <a:rPr lang="de-DE" sz="3200" b="1" kern="1200" dirty="0">
                          <a:solidFill>
                            <a:schemeClr val="lt1"/>
                          </a:solidFill>
                          <a:effectLst/>
                          <a:latin typeface="+mn-lt"/>
                          <a:ea typeface="+mn-ea"/>
                          <a:cs typeface="+mn-cs"/>
                        </a:rPr>
                        <a:t>Die Strafe wird </a:t>
                      </a:r>
                      <a:r>
                        <a:rPr lang="de-DE" sz="3200" b="1" u="sng" kern="1200" dirty="0">
                          <a:solidFill>
                            <a:schemeClr val="lt1"/>
                          </a:solidFill>
                          <a:effectLst/>
                          <a:latin typeface="+mn-lt"/>
                          <a:ea typeface="+mn-ea"/>
                          <a:cs typeface="+mn-cs"/>
                        </a:rPr>
                        <a:t>um ein bis zwei Drittel herabgesetzt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600" b="1" u="sng" kern="1200" dirty="0">
                        <a:solidFill>
                          <a:schemeClr val="lt1"/>
                        </a:solidFill>
                        <a:effectLst/>
                        <a:latin typeface="+mn-lt"/>
                        <a:ea typeface="+mn-ea"/>
                        <a:cs typeface="+mn-cs"/>
                      </a:endParaRPr>
                    </a:p>
                    <a:p>
                      <a:pPr algn="l"/>
                      <a:r>
                        <a:rPr lang="de-DE" sz="3200" b="1" kern="1200" dirty="0">
                          <a:solidFill>
                            <a:schemeClr val="lt1"/>
                          </a:solidFill>
                          <a:effectLst/>
                          <a:latin typeface="+mn-lt"/>
                          <a:ea typeface="+mn-ea"/>
                          <a:cs typeface="+mn-cs"/>
                        </a:rPr>
                        <a:t>Einige Straftaten werden bereits als Versuch geahndet (z. B. Aufforderung zur Bestechung – Art. 322 StGB)</a:t>
                      </a:r>
                      <a:endParaRPr lang="de-DE" sz="3200" i="0" u="sng" baseline="0" noProof="0" dirty="0">
                        <a:solidFill>
                          <a:schemeClr val="bg1"/>
                        </a:solidFill>
                      </a:endParaRPr>
                    </a:p>
                    <a:p>
                      <a:pPr algn="ctr"/>
                      <a:endParaRPr lang="it-IT" sz="3200" i="0" u="sng" baseline="0" dirty="0">
                        <a:solidFill>
                          <a:schemeClr val="bg1"/>
                        </a:solidFill>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84640909"/>
      </p:ext>
    </p:extLst>
  </p:cSld>
  <p:clrMapOvr>
    <a:masterClrMapping/>
  </p:clrMapOvr>
</p:sld>
</file>

<file path=ppt/theme/theme1.xml><?xml version="1.0" encoding="utf-8"?>
<a:theme xmlns:a="http://schemas.openxmlformats.org/drawingml/2006/main" name="6ter.Analogiaescriminanti">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6ter.Analogiaescriminanti</Template>
  <TotalTime>0</TotalTime>
  <Words>5574</Words>
  <Application>Microsoft Office PowerPoint</Application>
  <PresentationFormat>Widescreen</PresentationFormat>
  <Paragraphs>321</Paragraphs>
  <Slides>61</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61</vt:i4>
      </vt:variant>
    </vt:vector>
  </HeadingPairs>
  <TitlesOfParts>
    <vt:vector size="69" baseType="lpstr">
      <vt:lpstr>MS Mincho</vt:lpstr>
      <vt:lpstr>Arial</vt:lpstr>
      <vt:lpstr>Calibri</vt:lpstr>
      <vt:lpstr>Segoe UI Symbol</vt:lpstr>
      <vt:lpstr>Times New Roman</vt:lpstr>
      <vt:lpstr>Trebuchet MS</vt:lpstr>
      <vt:lpstr>Wingdings</vt:lpstr>
      <vt:lpstr>6ter.Analogiaescriminanti</vt:lpstr>
      <vt:lpstr>VORBEREITUNGSKURS FÜR GEMEINDESEKRETÄRE Grundprinzipien des Strafrechts und Straftaten in der öffentlichen Verwaltung </vt:lpstr>
      <vt:lpstr>DER HEUTIGE BEITRAG </vt:lpstr>
      <vt:lpstr>GRUNDSÄTZE DES STRAFRECHTS</vt:lpstr>
      <vt:lpstr>  GRUNDSTÄTZE DES STRAFRECHTS   </vt:lpstr>
      <vt:lpstr>STRUKTUR DER STRAFTAT AUFBAU DER VERBRECHENSLEHRE</vt:lpstr>
      <vt:lpstr>STRUKTUR DER STRAFTAT AUFBAU DER VERBRECHENSLEHRE</vt:lpstr>
      <vt:lpstr>STRUKTUR DER STRAFTAT AUFBAU DER VERBRECHENSLEHRE</vt:lpstr>
      <vt:lpstr>ERSCHEINUNGSFORMEN  DER STRAFTAT</vt:lpstr>
      <vt:lpstr>ERSCHEINUNGSFORMEN  DER STRAFTAT</vt:lpstr>
      <vt:lpstr>ERSCHEINUNGSFORMEN  DER STRAFTAT</vt:lpstr>
      <vt:lpstr>Straftaten  gegen die öffentliche Verwaltung  und die jüngsten Reformen</vt:lpstr>
      <vt:lpstr> DIE REFORM DES GESETZES 190/2012 („Severino“) </vt:lpstr>
      <vt:lpstr> DIE REFORM DES GESETZES 190/2012 („Severino“) (Fortsetzung) </vt:lpstr>
      <vt:lpstr>DIE «MINI-REFORM» DES G. 69/2015</vt:lpstr>
      <vt:lpstr>DIE «MINI-REFORM» DES G. 69/2015 (Fortsetzung)</vt:lpstr>
      <vt:lpstr>DIE «MINI-REFORM» DES G. 69/2015 (Fortsetzung)</vt:lpstr>
      <vt:lpstr>DAS GESETZ «SPAZZACORROTTI» (2019)</vt:lpstr>
      <vt:lpstr>DIE REFORMEN VON 2012, 2015 UND 2019  </vt:lpstr>
      <vt:lpstr>DIE REFORMEN VON 2012, 2015 UND 2019  </vt:lpstr>
      <vt:lpstr>VON AMTSPERSONEN BEGANGENE STRAFTATEN  GEGEN DIE ÖFFENTLICHE VERWALTUNG</vt:lpstr>
      <vt:lpstr>STRAFTATEN GEGEN DIE ÖFFENTLICHE VERWALTUNG:  SUBJEKTIVER STATUS</vt:lpstr>
      <vt:lpstr>DER GEMEINDESEKRETÄR</vt:lpstr>
      <vt:lpstr>Verantwortlicher Korruptionsbekämpfung</vt:lpstr>
      <vt:lpstr>STRAFTATEN GEGEN DIE ÖFFENTLICHE VERWALTUNG:  Die Beteiligung des Außenstehenden </vt:lpstr>
      <vt:lpstr>STRAFTATEN GEGEN DIE ÖFFENTLICHE VERWALTUNG:  Straftaten mit notwendiger Beteiligung</vt:lpstr>
      <vt:lpstr>DIE AMTSPERSON (ART. 357 STGB)</vt:lpstr>
      <vt:lpstr>SCHWERPUNKT AMTSPERSON</vt:lpstr>
      <vt:lpstr>SCHWERPUNKT AMTSPERSON - FALLBEISPIELE</vt:lpstr>
      <vt:lpstr>BEAUFTRAGTER EINES ÖFFENTLICHEN DIENSTES  (Art. 358 StGB)</vt:lpstr>
      <vt:lpstr>SCHWERPUNKT BEAUFTRAGTER EINES ÖFFENTLICHEN DIENSTES  FALLBEISPIELE</vt:lpstr>
      <vt:lpstr>AMTSUNTERSCHLAGUNG (Art. 314 StGB)</vt:lpstr>
      <vt:lpstr>SCHWERPUNKT AMTSUNTERSCHLAGUNG </vt:lpstr>
      <vt:lpstr>SCHWERPUNKT AMTSUNTERSCHLAGUNG</vt:lpstr>
      <vt:lpstr>DIE „ERWEITERUNG“ DER ERPRESSUNG IM AMT  (g. 190/2012)</vt:lpstr>
      <vt:lpstr>ERPRESSUNG IM AMT (ART. 317 STGB)</vt:lpstr>
      <vt:lpstr>AUFFORDERUNG ZUR LEISTUNG ODER ZUM VERSPRECHEN EINES VORTEILS (ART. 319-QUATER STGB) </vt:lpstr>
      <vt:lpstr>Neuigkeiten der strafbaren Handlung der «Unzulässigen VERANLASSUNG»</vt:lpstr>
      <vt:lpstr>SCHWERPUNKT ERPRESSUNG IM AMT  UND UNZULÄSSIGE VERANLASSUNG </vt:lpstr>
      <vt:lpstr>DIE LÖSUNG DES KASSATIONSGERICHTSHOFES: STRAFKASSATION, Vereinigte Sektionen,  24. Oktober 2013, Nr. 12228 </vt:lpstr>
      <vt:lpstr>DIE LÖSUNG DES KASSATIONSGERICHTSHOFES: STRAFKASSATION, Vereinigte Sektionen,  24. Oktober 2013, Nr. 12228 </vt:lpstr>
      <vt:lpstr> BESTECHUNG FÜR DIE AUSÜBUNG DER FUNKTION vorher BESTECHUNG ZUR VORNAHME EINER AMTSHANDLUNG (Art. 318 StGB) </vt:lpstr>
      <vt:lpstr> BESTECHUNG FÜR DIE AUSÜBUNG DER FUNKTION (Fortsetzung) </vt:lpstr>
      <vt:lpstr>DER BEGRIFF DER „ANDEREN VORTEILE“</vt:lpstr>
      <vt:lpstr>BESTECHUNG ZUR VORNAHME EINER GEGEN DIE AMTSPFLICHTEN VERSTOßENDEN HANDLUNG (Art. 319 StGB)</vt:lpstr>
      <vt:lpstr>BESTECHUNG FÜR EINE HANDLUNG,  DIE GEGEN DIE AMTSPFLICHTEN VERSTÖßT  (Fortsetzung)</vt:lpstr>
      <vt:lpstr>SCHWERPUNKT AUF BESTECHUNG  ZUR PFLICHTWIDRIGEN VORNAHME EINER AMTSHANDLUNG</vt:lpstr>
      <vt:lpstr>SCHWERPUNKT AUF BESTECHUNG  ZUR PFLICHTWIDRIGEN VORNAHME EINER AMTSHANDLUNG</vt:lpstr>
      <vt:lpstr>DER BESTECHENDE</vt:lpstr>
      <vt:lpstr>DER NEUE AMTSMISSBRAUCH (G.D. 76/2020)</vt:lpstr>
      <vt:lpstr>DER NEUE AMTSMISSBRAUCH (G.D. 76/2020)</vt:lpstr>
      <vt:lpstr>DER NEUE AMTSMISSBRAUCH (G.D. 76/2020)</vt:lpstr>
      <vt:lpstr>AMTSMISSBRAUCH UND GESETZENTWURF «NORDIO» (808-AS)</vt:lpstr>
      <vt:lpstr>DREIJAHRESPLAN ZUR KORRUPTIONSPRÄVENTION UND TRANSPARENZ</vt:lpstr>
      <vt:lpstr>DREIJAHR PLAN ZUR KORRUPTIONSPRÄVENTION UND TRANSPARENZ (Fortsetzung)</vt:lpstr>
      <vt:lpstr>DREIJAHRESPLAN ZUR KORRUPTIONSPRÄVENTION UND TRANSPARENZ (Fortsetzung)</vt:lpstr>
      <vt:lpstr>DER ANTIKORRUPTIONSBEAUFTRAGTE</vt:lpstr>
      <vt:lpstr>DREIJAHRESPLAN ZUR KORRUPTIONSPRÄVENTION UND TRANSPARENZ (Fortsetzung)</vt:lpstr>
      <vt:lpstr>DIE BUCHHALTERISCHE HAFTUNG  VOR DEM RECHNUNGSHOF</vt:lpstr>
      <vt:lpstr>DIE BUCHHALTERISCHE HAFTUNG  VOR DEM RECHNUNGSHOF</vt:lpstr>
      <vt:lpstr>DIE BUCHHALTERISCHE HAFTUNG  VOR DEM RECHNUNGSHOF</vt:lpstr>
      <vt:lpstr>DIE IMAGESCHÄDIGUNG IN DEN ANTIKORRUPTIONSPLÄNEN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RIESAME CAUTELARE REALE</dc:title>
  <dc:creator>Avv. Federico Fava</dc:creator>
  <cp:lastModifiedBy>Federico Fava</cp:lastModifiedBy>
  <cp:revision>361</cp:revision>
  <cp:lastPrinted>2017-04-07T12:06:42Z</cp:lastPrinted>
  <dcterms:created xsi:type="dcterms:W3CDTF">2016-10-24T06:37:21Z</dcterms:created>
  <dcterms:modified xsi:type="dcterms:W3CDTF">2024-05-23T15:35:10Z</dcterms:modified>
</cp:coreProperties>
</file>