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300" r:id="rId4"/>
    <p:sldId id="295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0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03" autoAdjust="0"/>
  </p:normalViewPr>
  <p:slideViewPr>
    <p:cSldViewPr snapToGrid="0" snapToObjects="1"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E8D34-F648-4043-A5B7-EEF8EBC7F606}" type="datetimeFigureOut">
              <a:rPr lang="it-IT" smtClean="0"/>
              <a:t>29/11/2019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834CD-4DB4-BD45-B54D-E68FF9FDA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0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13889" y="1114244"/>
            <a:ext cx="6061959" cy="387965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62455"/>
            <a:ext cx="9144000" cy="1564318"/>
          </a:xfrm>
        </p:spPr>
        <p:txBody>
          <a:bodyPr>
            <a:normAutofit fontScale="90000"/>
          </a:bodyPr>
          <a:lstStyle/>
          <a:p>
            <a:pPr marL="11113" algn="ctr"/>
            <a:r>
              <a:rPr lang="it-IT" sz="3500" cap="all" dirty="0"/>
              <a:t>Incontro di preparazione</a:t>
            </a:r>
            <a:br>
              <a:rPr lang="it-IT" sz="3500" cap="all" dirty="0"/>
            </a:br>
            <a:r>
              <a:rPr lang="it-IT" sz="3500" cap="all" dirty="0"/>
              <a:t>concorso per assistenti giudiziari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3728161"/>
            <a:ext cx="9144000" cy="2892618"/>
          </a:xfrm>
        </p:spPr>
        <p:txBody>
          <a:bodyPr>
            <a:normAutofit/>
          </a:bodyPr>
          <a:lstStyle/>
          <a:p>
            <a:pPr algn="ctr">
              <a:spcBef>
                <a:spcPts val="1400"/>
              </a:spcBef>
            </a:pPr>
            <a:r>
              <a:rPr lang="it-IT" sz="2600" i="1" dirty="0"/>
              <a:t>Avv. Federico Fava – Dott. Emilio </a:t>
            </a:r>
            <a:r>
              <a:rPr lang="it-IT" sz="2600" i="1" dirty="0" err="1"/>
              <a:t>Schoensberg</a:t>
            </a:r>
            <a:endParaRPr lang="it-IT" sz="2600" i="1" dirty="0"/>
          </a:p>
          <a:p>
            <a:pPr algn="ctr">
              <a:spcBef>
                <a:spcPts val="1400"/>
              </a:spcBef>
            </a:pPr>
            <a:r>
              <a:rPr lang="it-IT" sz="3000" b="1" i="1" dirty="0" smtClean="0"/>
              <a:t>Elementi </a:t>
            </a:r>
            <a:r>
              <a:rPr lang="it-IT" sz="3000" b="1" i="1" dirty="0"/>
              <a:t>di diritto processuale penale </a:t>
            </a:r>
            <a:endParaRPr lang="it-IT" sz="3000" b="1" i="1" dirty="0" smtClean="0"/>
          </a:p>
          <a:p>
            <a:pPr algn="ctr">
              <a:spcBef>
                <a:spcPts val="1400"/>
              </a:spcBef>
            </a:pPr>
            <a:r>
              <a:rPr lang="it-IT" sz="3000" b="1" i="1" dirty="0" smtClean="0"/>
              <a:t>Parte seconda </a:t>
            </a:r>
            <a:r>
              <a:rPr lang="it-IT" sz="3000" i="1" dirty="0" smtClean="0"/>
              <a:t>(</a:t>
            </a:r>
            <a:r>
              <a:rPr lang="it-IT" sz="2200" i="1" dirty="0" smtClean="0"/>
              <a:t>Avv. Federico Fava</a:t>
            </a:r>
            <a:r>
              <a:rPr lang="it-IT" sz="3000" i="1" dirty="0" smtClean="0"/>
              <a:t>)</a:t>
            </a:r>
            <a:endParaRPr lang="it-IT" sz="3000" i="1" dirty="0"/>
          </a:p>
          <a:p>
            <a:pPr algn="ctr"/>
            <a:r>
              <a:rPr lang="it-IT" sz="2100" i="1" dirty="0"/>
              <a:t>Bolzano, 29 novembre 2019</a:t>
            </a:r>
            <a:endParaRPr lang="it-IT" i="1" dirty="0"/>
          </a:p>
          <a:p>
            <a:pPr algn="ctr"/>
            <a:endParaRPr lang="it-IT" sz="1900" i="1" dirty="0"/>
          </a:p>
        </p:txBody>
      </p:sp>
    </p:spTree>
    <p:extLst>
      <p:ext uri="{BB962C8B-B14F-4D97-AF65-F5344CB8AC3E}">
        <p14:creationId xmlns:p14="http://schemas.microsoft.com/office/powerpoint/2010/main" val="2396831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49180" y="1313693"/>
            <a:ext cx="3909192" cy="211530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L’ESECUZIONE PENALE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609088"/>
            <a:ext cx="9143999" cy="4248913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Riguarda soltanto le </a:t>
            </a:r>
            <a:r>
              <a:rPr lang="it-IT" sz="2800" b="1" dirty="0"/>
              <a:t>sentenze definitive</a:t>
            </a:r>
            <a:r>
              <a:rPr lang="it-IT" sz="2800" dirty="0"/>
              <a:t>, che </a:t>
            </a:r>
            <a:r>
              <a:rPr lang="it-IT" sz="2800" b="1" i="1" dirty="0"/>
              <a:t>non</a:t>
            </a:r>
            <a:r>
              <a:rPr lang="it-IT" sz="2800" dirty="0"/>
              <a:t> possono più essere </a:t>
            </a:r>
            <a:r>
              <a:rPr lang="it-IT" sz="2800" b="1" dirty="0"/>
              <a:t>impugnate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È di </a:t>
            </a:r>
            <a:r>
              <a:rPr lang="it-IT" sz="2800" b="1" dirty="0"/>
              <a:t>competenza</a:t>
            </a:r>
            <a:r>
              <a:rPr lang="it-IT" sz="2800" dirty="0"/>
              <a:t> del </a:t>
            </a:r>
            <a:r>
              <a:rPr lang="it-IT" sz="2800" b="1" dirty="0"/>
              <a:t>Procuratore della Repubblica </a:t>
            </a:r>
            <a:r>
              <a:rPr lang="it-IT" sz="2800" dirty="0"/>
              <a:t>o del </a:t>
            </a:r>
            <a:r>
              <a:rPr lang="it-IT" sz="2800" b="1" dirty="0" err="1"/>
              <a:t>Proc</a:t>
            </a:r>
            <a:r>
              <a:rPr lang="it-IT" sz="2800" b="1" dirty="0"/>
              <a:t>. Generale </a:t>
            </a:r>
            <a:r>
              <a:rPr lang="it-IT" sz="2800" dirty="0"/>
              <a:t>(</a:t>
            </a:r>
            <a:r>
              <a:rPr lang="it-IT" sz="2800" b="1" dirty="0"/>
              <a:t>C. App.</a:t>
            </a:r>
            <a:r>
              <a:rPr lang="it-IT" sz="2800" dirty="0"/>
              <a:t>);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L’atto «tipico» è l’</a:t>
            </a:r>
            <a:r>
              <a:rPr lang="it-IT" sz="2800" b="1" dirty="0"/>
              <a:t>ordine di esecuzione</a:t>
            </a:r>
            <a:r>
              <a:rPr lang="it-IT" sz="2800" dirty="0"/>
              <a:t>, con cui </a:t>
            </a:r>
            <a:r>
              <a:rPr lang="it-IT" sz="2800" b="1" dirty="0"/>
              <a:t>il P.M. ordina la cattura del condannato </a:t>
            </a:r>
            <a:r>
              <a:rPr lang="it-IT" sz="2800" dirty="0"/>
              <a:t>(</a:t>
            </a:r>
            <a:r>
              <a:rPr lang="it-IT" sz="2800" b="1" dirty="0"/>
              <a:t>eccezione</a:t>
            </a:r>
            <a:r>
              <a:rPr lang="it-IT" sz="2800" dirty="0"/>
              <a:t>: se la </a:t>
            </a:r>
            <a:r>
              <a:rPr lang="it-IT" sz="2800" b="1" dirty="0"/>
              <a:t>pena</a:t>
            </a:r>
            <a:r>
              <a:rPr lang="it-IT" sz="2800" dirty="0"/>
              <a:t> </a:t>
            </a:r>
            <a:r>
              <a:rPr lang="it-IT" sz="2800" b="1" i="1" dirty="0"/>
              <a:t>non</a:t>
            </a:r>
            <a:r>
              <a:rPr lang="it-IT" sz="2800" dirty="0"/>
              <a:t> supera i </a:t>
            </a:r>
            <a:r>
              <a:rPr lang="it-IT" sz="2800" b="1" dirty="0"/>
              <a:t>4 anni</a:t>
            </a:r>
            <a:r>
              <a:rPr lang="it-IT" sz="2800" dirty="0"/>
              <a:t>, </a:t>
            </a:r>
            <a:r>
              <a:rPr lang="it-IT" sz="2800" b="1" dirty="0"/>
              <a:t>6 </a:t>
            </a:r>
            <a:r>
              <a:rPr lang="it-IT" sz="2800" dirty="0"/>
              <a:t>per i </a:t>
            </a:r>
            <a:r>
              <a:rPr lang="it-IT" sz="2800" b="1" dirty="0"/>
              <a:t>tossico/alcoldipendenti</a:t>
            </a:r>
            <a:r>
              <a:rPr lang="it-IT" sz="2800" dirty="0"/>
              <a:t>, l’ordine è </a:t>
            </a:r>
            <a:r>
              <a:rPr lang="it-IT" sz="2800" b="1" dirty="0"/>
              <a:t>sospeso</a:t>
            </a:r>
            <a:r>
              <a:rPr lang="it-IT" sz="2800" dirty="0"/>
              <a:t> per </a:t>
            </a:r>
            <a:r>
              <a:rPr lang="it-IT" sz="2800" b="1" dirty="0"/>
              <a:t>30 giorni</a:t>
            </a:r>
            <a:r>
              <a:rPr lang="it-IT" sz="2800" dirty="0"/>
              <a:t>).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20192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73564" y="1179581"/>
            <a:ext cx="3909192" cy="211530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L’ESECUZIONE PENALE - segue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353056"/>
            <a:ext cx="9143999" cy="4504945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Se l’</a:t>
            </a:r>
            <a:r>
              <a:rPr lang="it-IT" sz="2800" b="1" dirty="0"/>
              <a:t>ordine di esecuzione </a:t>
            </a:r>
            <a:r>
              <a:rPr lang="it-IT" sz="2800" dirty="0"/>
              <a:t>è </a:t>
            </a:r>
            <a:r>
              <a:rPr lang="it-IT" sz="2800" b="1" dirty="0"/>
              <a:t>sospeso</a:t>
            </a:r>
            <a:r>
              <a:rPr lang="it-IT" sz="2800" dirty="0"/>
              <a:t> (nota: per alcuni gravi reati esso non viene mai sospeso) il condannato (da libero) o il difensore possono chiedere una </a:t>
            </a:r>
            <a:r>
              <a:rPr lang="it-IT" sz="2800" b="1" dirty="0"/>
              <a:t>misura alternativa alla detenzione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La </a:t>
            </a:r>
            <a:r>
              <a:rPr lang="it-IT" sz="2800" b="1" dirty="0"/>
              <a:t>competenza</a:t>
            </a:r>
            <a:r>
              <a:rPr lang="it-IT" sz="2800" dirty="0"/>
              <a:t> a decidere sulle </a:t>
            </a:r>
            <a:r>
              <a:rPr lang="it-IT" sz="2800" b="1" dirty="0"/>
              <a:t>misure</a:t>
            </a:r>
            <a:r>
              <a:rPr lang="it-IT" sz="2800" dirty="0"/>
              <a:t> </a:t>
            </a:r>
            <a:r>
              <a:rPr lang="it-IT" sz="2800" b="1" dirty="0"/>
              <a:t>alternative</a:t>
            </a:r>
            <a:r>
              <a:rPr lang="it-IT" sz="2800" dirty="0"/>
              <a:t> (</a:t>
            </a:r>
            <a:r>
              <a:rPr lang="it-IT" sz="2800" i="1" dirty="0"/>
              <a:t>affidamento in prova al servizio sociale, detenzione domiciliare, semilibertà</a:t>
            </a:r>
            <a:r>
              <a:rPr lang="it-IT" sz="2800" dirty="0"/>
              <a:t>) è del </a:t>
            </a:r>
            <a:r>
              <a:rPr lang="it-IT" sz="2800" b="1" dirty="0"/>
              <a:t>Tribunale di Sorveglianza </a:t>
            </a:r>
            <a:r>
              <a:rPr lang="it-IT" sz="2800" dirty="0"/>
              <a:t>(presso la Corte d’Appello).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501700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49180" y="1313693"/>
            <a:ext cx="3909192" cy="211530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L’ESECUZIONE PENALE - segue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609088"/>
            <a:ext cx="9143999" cy="4248913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Se l’</a:t>
            </a:r>
            <a:r>
              <a:rPr lang="it-IT" sz="2800" b="1" dirty="0"/>
              <a:t>ordine di esecuzione </a:t>
            </a:r>
            <a:r>
              <a:rPr lang="it-IT" sz="2800" b="1" i="1" dirty="0"/>
              <a:t>non </a:t>
            </a:r>
            <a:r>
              <a:rPr lang="it-IT" sz="2800" dirty="0"/>
              <a:t>è </a:t>
            </a:r>
            <a:r>
              <a:rPr lang="it-IT" sz="2800" b="1" dirty="0"/>
              <a:t>sospeso </a:t>
            </a:r>
            <a:r>
              <a:rPr lang="it-IT" sz="2800" dirty="0"/>
              <a:t>il </a:t>
            </a:r>
            <a:r>
              <a:rPr lang="it-IT" sz="2800" b="1" dirty="0"/>
              <a:t>condannato</a:t>
            </a:r>
            <a:r>
              <a:rPr lang="it-IT" sz="2800" dirty="0"/>
              <a:t> dev’essere </a:t>
            </a:r>
            <a:r>
              <a:rPr lang="it-IT" sz="2800" b="1" dirty="0"/>
              <a:t>catturato</a:t>
            </a:r>
            <a:r>
              <a:rPr lang="it-IT" sz="2800" dirty="0"/>
              <a:t> e condotto presso il </a:t>
            </a:r>
            <a:r>
              <a:rPr lang="it-IT" sz="2800" b="1" dirty="0"/>
              <a:t>carcere più vicino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Resta sempre la possibilità di chiedere, dal </a:t>
            </a:r>
            <a:r>
              <a:rPr lang="it-IT" sz="2800" b="1" dirty="0"/>
              <a:t>carcere</a:t>
            </a:r>
            <a:r>
              <a:rPr lang="it-IT" sz="2800" dirty="0"/>
              <a:t>, una </a:t>
            </a:r>
            <a:r>
              <a:rPr lang="it-IT" sz="2800" b="1" dirty="0"/>
              <a:t>misura alternativa alla detenzione </a:t>
            </a:r>
            <a:r>
              <a:rPr lang="it-IT" sz="2800" dirty="0"/>
              <a:t>(attenzione però ad alcuni gravi reati c.d. «ostativi», che richiedono – ad es. – un periodo di osservazione minimo in carcere di un anno: ad es., i reati sessuali).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4733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19989" y="1125056"/>
            <a:ext cx="3324010" cy="190160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L’ESECUZIONE PENALE </a:t>
            </a:r>
            <a:br>
              <a:rPr lang="it-IT" sz="3300" dirty="0"/>
            </a:br>
            <a:r>
              <a:rPr lang="it-IT" sz="3300" dirty="0"/>
              <a:t>L’INCIDENTE DI ESECUZIONE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255520"/>
            <a:ext cx="9143999" cy="4602481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Lo strumento processuale per contestare il titolo esecutivo → </a:t>
            </a:r>
            <a:r>
              <a:rPr lang="it-IT" sz="2800" b="1" dirty="0"/>
              <a:t>incidente di esecuzione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Con esso si possono chiedere, fra l’altro: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r>
              <a:rPr lang="it-IT" sz="2800" dirty="0"/>
              <a:t>L’</a:t>
            </a:r>
            <a:r>
              <a:rPr lang="it-IT" sz="2800" b="1" dirty="0"/>
              <a:t>amnistia</a:t>
            </a:r>
            <a:r>
              <a:rPr lang="it-IT" sz="2800" dirty="0"/>
              <a:t> o l’</a:t>
            </a:r>
            <a:r>
              <a:rPr lang="it-IT" sz="2800" b="1" dirty="0"/>
              <a:t>indulto</a:t>
            </a:r>
            <a:r>
              <a:rPr lang="it-IT" sz="2800" dirty="0"/>
              <a:t>;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r>
              <a:rPr lang="it-IT" sz="2800" dirty="0"/>
              <a:t>Il riconoscimento del </a:t>
            </a:r>
            <a:r>
              <a:rPr lang="it-IT" sz="2800" b="1" dirty="0"/>
              <a:t>reato continuato</a:t>
            </a:r>
            <a:r>
              <a:rPr lang="it-IT" sz="2800" dirty="0"/>
              <a:t>;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r>
              <a:rPr lang="it-IT" sz="2800" dirty="0"/>
              <a:t>La </a:t>
            </a:r>
            <a:r>
              <a:rPr lang="it-IT" sz="2800" b="1" dirty="0"/>
              <a:t>sospensione condizionale </a:t>
            </a:r>
            <a:r>
              <a:rPr lang="it-IT" sz="2800" dirty="0"/>
              <a:t>(a date condizioni);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r>
              <a:rPr lang="it-IT" sz="2800" dirty="0"/>
              <a:t>La </a:t>
            </a:r>
            <a:r>
              <a:rPr lang="it-IT" sz="2800" b="1" dirty="0"/>
              <a:t>revoca della condanna </a:t>
            </a:r>
            <a:r>
              <a:rPr lang="it-IT" sz="2800" dirty="0"/>
              <a:t>o la </a:t>
            </a:r>
            <a:r>
              <a:rPr lang="it-IT" sz="2800" b="1" dirty="0"/>
              <a:t>rideterminazione della pena</a:t>
            </a:r>
            <a:r>
              <a:rPr lang="it-IT" sz="2800" dirty="0"/>
              <a:t>.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endParaRPr lang="it-IT" sz="2800" dirty="0"/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45375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2332" y="1180786"/>
            <a:ext cx="3909192" cy="201536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IL PROCEDIMENTO PENALE</a:t>
            </a:r>
            <a:br>
              <a:rPr lang="it-IT" sz="3300" dirty="0"/>
            </a:br>
            <a:r>
              <a:rPr lang="it-IT" sz="3300" dirty="0"/>
              <a:t>AVANTI AL GIUDICE DI PACE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609088"/>
            <a:ext cx="9143999" cy="4248913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Introdotto nel </a:t>
            </a:r>
            <a:r>
              <a:rPr lang="it-IT" sz="2800" b="1" dirty="0"/>
              <a:t>2000</a:t>
            </a:r>
            <a:r>
              <a:rPr lang="it-IT" sz="2800" dirty="0"/>
              <a:t> (in sede </a:t>
            </a:r>
            <a:r>
              <a:rPr lang="it-IT" sz="2800" b="1" dirty="0"/>
              <a:t>penale</a:t>
            </a:r>
            <a:r>
              <a:rPr lang="it-IT" sz="2800" dirty="0"/>
              <a:t>), ha </a:t>
            </a:r>
            <a:r>
              <a:rPr lang="it-IT" sz="2800" b="1" dirty="0"/>
              <a:t>competenza</a:t>
            </a:r>
            <a:r>
              <a:rPr lang="it-IT" sz="2800" dirty="0"/>
              <a:t> su </a:t>
            </a:r>
            <a:r>
              <a:rPr lang="it-IT" sz="2800" b="1" dirty="0"/>
              <a:t>reati minori</a:t>
            </a:r>
            <a:r>
              <a:rPr lang="it-IT" sz="2800" dirty="0"/>
              <a:t>, la maggior parte (</a:t>
            </a:r>
            <a:r>
              <a:rPr lang="it-IT" sz="2800" i="1" dirty="0"/>
              <a:t>ma non tutti</a:t>
            </a:r>
            <a:r>
              <a:rPr lang="it-IT" sz="2800" dirty="0"/>
              <a:t>) </a:t>
            </a:r>
            <a:r>
              <a:rPr lang="it-IT" sz="2800" b="1" dirty="0"/>
              <a:t>procedibili a querela di parte</a:t>
            </a:r>
            <a:r>
              <a:rPr lang="it-IT" sz="2800" dirty="0"/>
              <a:t>: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r>
              <a:rPr lang="it-IT" sz="2800" dirty="0"/>
              <a:t>Diffamazione semplice;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r>
              <a:rPr lang="it-IT" sz="2800" dirty="0"/>
              <a:t>Lesioni lievi;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r>
              <a:rPr lang="it-IT" sz="2800" dirty="0"/>
              <a:t>Clandestinità;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È un </a:t>
            </a:r>
            <a:r>
              <a:rPr lang="it-IT" sz="2800" b="1" dirty="0"/>
              <a:t>magistrato </a:t>
            </a:r>
            <a:r>
              <a:rPr lang="it-IT" sz="2800" b="1" i="1" dirty="0"/>
              <a:t>onorario</a:t>
            </a:r>
            <a:r>
              <a:rPr lang="it-IT" sz="2800" b="1" dirty="0"/>
              <a:t> </a:t>
            </a:r>
            <a:r>
              <a:rPr lang="it-IT" sz="2800" dirty="0"/>
              <a:t>(</a:t>
            </a:r>
            <a:r>
              <a:rPr lang="it-IT" sz="2800" b="1" u="sng" dirty="0"/>
              <a:t>sì</a:t>
            </a:r>
            <a:r>
              <a:rPr lang="it-IT" sz="2800" dirty="0"/>
              <a:t> a </a:t>
            </a:r>
            <a:r>
              <a:rPr lang="it-IT" sz="2800" b="1" dirty="0"/>
              <a:t>determinati</a:t>
            </a:r>
            <a:r>
              <a:rPr lang="it-IT" sz="2800" dirty="0"/>
              <a:t> </a:t>
            </a:r>
            <a:r>
              <a:rPr lang="it-IT" sz="2800" b="1" dirty="0"/>
              <a:t>requisiti</a:t>
            </a:r>
            <a:r>
              <a:rPr lang="it-IT" sz="2800" dirty="0"/>
              <a:t>, </a:t>
            </a:r>
            <a:r>
              <a:rPr lang="it-IT" sz="2800" b="1" u="sng" dirty="0"/>
              <a:t>no</a:t>
            </a:r>
            <a:r>
              <a:rPr lang="it-IT" sz="2800" dirty="0"/>
              <a:t> a </a:t>
            </a:r>
            <a:r>
              <a:rPr lang="it-IT" sz="2800" b="1" dirty="0"/>
              <a:t>concorso di magistratura</a:t>
            </a:r>
            <a:r>
              <a:rPr lang="it-IT" sz="2800" dirty="0"/>
              <a:t>);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b="1" dirty="0"/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94576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58908" y="760848"/>
            <a:ext cx="3909192" cy="201536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IL PROCEDIMENTO PENALE</a:t>
            </a:r>
            <a:br>
              <a:rPr lang="it-IT" sz="3300" dirty="0"/>
            </a:br>
            <a:r>
              <a:rPr lang="it-IT" sz="3300" dirty="0"/>
              <a:t>AVANTI AL GIUDICE DI PACE - segue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170176"/>
            <a:ext cx="9143999" cy="4687825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Vi sono particolarità nella </a:t>
            </a:r>
            <a:r>
              <a:rPr lang="it-IT" sz="2800" b="1" dirty="0"/>
              <a:t>citazione a giudizio</a:t>
            </a:r>
            <a:r>
              <a:rPr lang="it-IT" sz="2800" dirty="0"/>
              <a:t>: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r>
              <a:rPr lang="it-IT" sz="2800" dirty="0"/>
              <a:t>Con </a:t>
            </a:r>
            <a:r>
              <a:rPr lang="it-IT" sz="2800" b="1" dirty="0"/>
              <a:t>atto di citazione </a:t>
            </a:r>
            <a:r>
              <a:rPr lang="it-IT" sz="2800" dirty="0"/>
              <a:t>a cura della </a:t>
            </a:r>
            <a:r>
              <a:rPr lang="it-IT" sz="2800" b="1" dirty="0"/>
              <a:t>Procura della Repubblica</a:t>
            </a:r>
            <a:r>
              <a:rPr lang="it-IT" sz="2800" dirty="0"/>
              <a:t>;</a:t>
            </a:r>
          </a:p>
          <a:p>
            <a:pPr marL="457200" indent="-457200">
              <a:spcBef>
                <a:spcPts val="800"/>
              </a:spcBef>
              <a:buFontTx/>
              <a:buChar char="-"/>
            </a:pPr>
            <a:r>
              <a:rPr lang="it-IT" sz="2800" dirty="0"/>
              <a:t>Con </a:t>
            </a:r>
            <a:r>
              <a:rPr lang="it-IT" sz="2800" b="1" dirty="0"/>
              <a:t>ricorso immediato della persona offesa </a:t>
            </a:r>
            <a:r>
              <a:rPr lang="it-IT" sz="2800" dirty="0"/>
              <a:t>(previo «visto» del P.M.) nei </a:t>
            </a:r>
            <a:r>
              <a:rPr lang="it-IT" sz="2800" b="1" dirty="0"/>
              <a:t>soli casi di reati procedibili a querela</a:t>
            </a:r>
            <a:r>
              <a:rPr lang="it-IT" sz="2800" dirty="0"/>
              <a:t>;</a:t>
            </a:r>
            <a:endParaRPr lang="it-IT" sz="2800" b="1" dirty="0"/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Vi sono peculiarità nelle </a:t>
            </a:r>
            <a:r>
              <a:rPr lang="it-IT" sz="2800" b="1" dirty="0"/>
              <a:t>pene</a:t>
            </a:r>
            <a:r>
              <a:rPr lang="it-IT" sz="2800" dirty="0"/>
              <a:t>: </a:t>
            </a:r>
            <a:r>
              <a:rPr lang="it-IT" sz="2800" b="1" u="sng" dirty="0"/>
              <a:t>no</a:t>
            </a:r>
            <a:r>
              <a:rPr lang="it-IT" sz="2800" dirty="0"/>
              <a:t> a </a:t>
            </a:r>
            <a:r>
              <a:rPr lang="it-IT" sz="2800" b="1" dirty="0"/>
              <a:t>pena</a:t>
            </a:r>
            <a:r>
              <a:rPr lang="it-IT" sz="2800" dirty="0"/>
              <a:t> </a:t>
            </a:r>
            <a:r>
              <a:rPr lang="it-IT" sz="2800" b="1" dirty="0"/>
              <a:t>detentiva</a:t>
            </a:r>
            <a:r>
              <a:rPr lang="it-IT" sz="2800" dirty="0"/>
              <a:t>, </a:t>
            </a:r>
            <a:r>
              <a:rPr lang="it-IT" sz="2800" b="1" u="sng" dirty="0"/>
              <a:t>sì</a:t>
            </a:r>
            <a:r>
              <a:rPr lang="it-IT" sz="2800" b="1" i="1" dirty="0"/>
              <a:t> </a:t>
            </a:r>
            <a:r>
              <a:rPr lang="it-IT" sz="2800" dirty="0"/>
              <a:t>a </a:t>
            </a:r>
            <a:r>
              <a:rPr lang="it-IT" sz="2800" b="1" dirty="0"/>
              <a:t>lavori di pubblica utilità</a:t>
            </a:r>
            <a:r>
              <a:rPr lang="it-IT" sz="2800" dirty="0"/>
              <a:t>, </a:t>
            </a:r>
            <a:r>
              <a:rPr lang="it-IT" sz="2800" b="1" dirty="0"/>
              <a:t>pena</a:t>
            </a:r>
            <a:r>
              <a:rPr lang="it-IT" sz="2800" dirty="0"/>
              <a:t> </a:t>
            </a:r>
            <a:r>
              <a:rPr lang="it-IT" sz="2800" b="1" dirty="0"/>
              <a:t>pecuniaria</a:t>
            </a:r>
            <a:r>
              <a:rPr lang="it-IT" sz="2800" dirty="0"/>
              <a:t>, nei casi più gravi → </a:t>
            </a:r>
            <a:r>
              <a:rPr lang="it-IT" sz="2800" b="1" dirty="0"/>
              <a:t>permanenza</a:t>
            </a:r>
            <a:r>
              <a:rPr lang="it-IT" sz="2800" dirty="0"/>
              <a:t> </a:t>
            </a:r>
            <a:r>
              <a:rPr lang="it-IT" sz="2800" b="1" dirty="0"/>
              <a:t>domiciliare</a:t>
            </a:r>
            <a:r>
              <a:rPr lang="it-IT" sz="2800" dirty="0"/>
              <a:t>.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98181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ALTRE </a:t>
            </a:r>
            <a:r>
              <a:rPr lang="it-IT" sz="3300" cap="all" dirty="0"/>
              <a:t>PECULIARITà</a:t>
            </a:r>
            <a:r>
              <a:rPr lang="it-IT" sz="3300" dirty="0"/>
              <a:t> DEL PROCEDIMENTO AVANTI AL GDP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1516082"/>
            <a:ext cx="9143999" cy="5341920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dirty="0"/>
              <a:t>Il </a:t>
            </a:r>
            <a:r>
              <a:rPr lang="it-IT" sz="2600" b="1" dirty="0" err="1"/>
              <a:t>GdP</a:t>
            </a:r>
            <a:r>
              <a:rPr lang="it-IT" sz="2600" dirty="0"/>
              <a:t> deve </a:t>
            </a:r>
            <a:r>
              <a:rPr lang="it-IT" sz="2600" b="1" dirty="0"/>
              <a:t>tentare</a:t>
            </a:r>
            <a:r>
              <a:rPr lang="it-IT" sz="2600" dirty="0"/>
              <a:t> </a:t>
            </a:r>
            <a:r>
              <a:rPr lang="it-IT" sz="2600" b="1" dirty="0"/>
              <a:t>obbligatoriamente</a:t>
            </a:r>
            <a:r>
              <a:rPr lang="it-IT" sz="2600" dirty="0"/>
              <a:t> la </a:t>
            </a:r>
            <a:r>
              <a:rPr lang="it-IT" sz="2600" b="1" dirty="0"/>
              <a:t>conciliazione fra le parti</a:t>
            </a:r>
            <a:r>
              <a:rPr lang="it-IT" sz="26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dirty="0"/>
              <a:t>Il </a:t>
            </a:r>
            <a:r>
              <a:rPr lang="it-IT" sz="2600" b="1" dirty="0" err="1"/>
              <a:t>GdP</a:t>
            </a:r>
            <a:r>
              <a:rPr lang="it-IT" sz="2600" dirty="0"/>
              <a:t> può </a:t>
            </a:r>
            <a:r>
              <a:rPr lang="it-IT" sz="2600" b="1" dirty="0"/>
              <a:t>prosciogliere</a:t>
            </a:r>
            <a:r>
              <a:rPr lang="it-IT" sz="2600" dirty="0"/>
              <a:t> quando il </a:t>
            </a:r>
            <a:r>
              <a:rPr lang="it-IT" sz="2600" b="1" dirty="0"/>
              <a:t>fatto</a:t>
            </a:r>
            <a:r>
              <a:rPr lang="it-IT" sz="2600" dirty="0"/>
              <a:t> è di </a:t>
            </a:r>
            <a:r>
              <a:rPr lang="it-IT" sz="2600" b="1" dirty="0"/>
              <a:t>particolare tenuità</a:t>
            </a:r>
            <a:r>
              <a:rPr lang="it-IT" sz="26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dirty="0"/>
              <a:t>Il </a:t>
            </a:r>
            <a:r>
              <a:rPr lang="it-IT" sz="2600" b="1" dirty="0" err="1"/>
              <a:t>GdP</a:t>
            </a:r>
            <a:r>
              <a:rPr lang="it-IT" sz="2600" dirty="0"/>
              <a:t> può </a:t>
            </a:r>
            <a:r>
              <a:rPr lang="it-IT" sz="2600" b="1" dirty="0"/>
              <a:t>dichiarare estinto il reato </a:t>
            </a:r>
            <a:r>
              <a:rPr lang="it-IT" sz="2600" dirty="0"/>
              <a:t>a seguito di </a:t>
            </a:r>
            <a:r>
              <a:rPr lang="it-IT" sz="2600" b="1" dirty="0"/>
              <a:t>condotte riparatorie dell’imputato</a:t>
            </a:r>
            <a:r>
              <a:rPr lang="it-IT" sz="2600" dirty="0"/>
              <a:t> prima dell’apertura del dibattimento;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dirty="0"/>
              <a:t>Il </a:t>
            </a:r>
            <a:r>
              <a:rPr lang="it-IT" sz="2600" b="1" dirty="0" err="1"/>
              <a:t>GdP</a:t>
            </a:r>
            <a:r>
              <a:rPr lang="it-IT" sz="2600" dirty="0"/>
              <a:t> </a:t>
            </a:r>
            <a:r>
              <a:rPr lang="it-IT" sz="2600" b="1" i="1" dirty="0"/>
              <a:t>non</a:t>
            </a:r>
            <a:r>
              <a:rPr lang="it-IT" sz="2600" i="1" dirty="0"/>
              <a:t> </a:t>
            </a:r>
            <a:r>
              <a:rPr lang="it-IT" sz="2600" dirty="0"/>
              <a:t>può concedere la </a:t>
            </a:r>
            <a:r>
              <a:rPr lang="it-IT" sz="2600" b="1" dirty="0"/>
              <a:t>sospensione condizionale della pena </a:t>
            </a:r>
            <a:r>
              <a:rPr lang="it-IT" sz="2600" dirty="0"/>
              <a:t>e davanti al </a:t>
            </a:r>
            <a:r>
              <a:rPr lang="it-IT" sz="2600" dirty="0" err="1"/>
              <a:t>GdP</a:t>
            </a:r>
            <a:r>
              <a:rPr lang="it-IT" sz="2600" dirty="0"/>
              <a:t> </a:t>
            </a:r>
            <a:r>
              <a:rPr lang="it-IT" sz="2600" b="1" i="1" dirty="0"/>
              <a:t>non</a:t>
            </a:r>
            <a:r>
              <a:rPr lang="it-IT" sz="2600" dirty="0"/>
              <a:t> sono possibili i </a:t>
            </a:r>
            <a:r>
              <a:rPr lang="it-IT" sz="2600" b="1" dirty="0"/>
              <a:t>riti alternativi </a:t>
            </a:r>
            <a:r>
              <a:rPr lang="it-IT" sz="2600" dirty="0"/>
              <a:t>(patteggiamento, abbreviato);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dirty="0"/>
              <a:t>Per il resto, </a:t>
            </a:r>
            <a:r>
              <a:rPr lang="it-IT" sz="2600" b="1" dirty="0"/>
              <a:t>si applica il cod. </a:t>
            </a:r>
            <a:r>
              <a:rPr lang="it-IT" sz="2600" b="1" dirty="0" err="1"/>
              <a:t>proc</a:t>
            </a:r>
            <a:r>
              <a:rPr lang="it-IT" sz="2600" b="1" dirty="0"/>
              <a:t>. pen.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90762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2"/>
            <a:ext cx="9144000" cy="1716641"/>
          </a:xfrm>
        </p:spPr>
        <p:txBody>
          <a:bodyPr>
            <a:normAutofit/>
          </a:bodyPr>
          <a:lstStyle/>
          <a:p>
            <a:pPr algn="ctr"/>
            <a:endParaRPr lang="it-IT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3776" y="310132"/>
            <a:ext cx="6793110" cy="4791457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7533" y="4159113"/>
            <a:ext cx="8825596" cy="1832327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1400"/>
              </a:spcBef>
            </a:pPr>
            <a:r>
              <a:rPr lang="it-IT" sz="3600" b="1" i="1" dirty="0"/>
              <a:t>GRAZIE PER L’ATTENZIONE</a:t>
            </a:r>
          </a:p>
          <a:p>
            <a:pPr algn="ctr">
              <a:spcBef>
                <a:spcPts val="1400"/>
              </a:spcBef>
            </a:pPr>
            <a:endParaRPr lang="it-IT" i="1" dirty="0"/>
          </a:p>
          <a:p>
            <a:pPr algn="ctr"/>
            <a:r>
              <a:rPr lang="it-IT" sz="2700" i="1" dirty="0"/>
              <a:t>Avv. Federico Fava – Dott. Emilio </a:t>
            </a:r>
            <a:r>
              <a:rPr lang="it-IT" sz="2700" i="1" dirty="0" err="1"/>
              <a:t>Schoensberg</a:t>
            </a:r>
            <a:endParaRPr lang="it-IT" sz="2700" i="1" dirty="0"/>
          </a:p>
          <a:p>
            <a:pPr algn="ctr"/>
            <a:endParaRPr lang="it-IT" sz="1900" i="1" dirty="0"/>
          </a:p>
        </p:txBody>
      </p:sp>
    </p:spTree>
    <p:extLst>
      <p:ext uri="{BB962C8B-B14F-4D97-AF65-F5344CB8AC3E}">
        <p14:creationId xmlns:p14="http://schemas.microsoft.com/office/powerpoint/2010/main" val="355723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400" dirty="0"/>
              <a:t>L’INTERVENTO ODIERNO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797" y="1537482"/>
            <a:ext cx="6302816" cy="5033699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it-IT" sz="3600" dirty="0"/>
              <a:t>Le </a:t>
            </a:r>
            <a:r>
              <a:rPr lang="it-IT" sz="3600" b="1" dirty="0"/>
              <a:t>impugnazioni</a:t>
            </a:r>
            <a:r>
              <a:rPr lang="it-IT" sz="3600" dirty="0"/>
              <a:t> (riesami, appello, ricorso per cassazione);</a:t>
            </a:r>
          </a:p>
          <a:p>
            <a:pPr marL="342900" indent="-342900">
              <a:buFont typeface="Wingdings" charset="2"/>
              <a:buChar char="ü"/>
            </a:pPr>
            <a:r>
              <a:rPr lang="it-IT" sz="3600" b="1" dirty="0"/>
              <a:t>Esecuzione</a:t>
            </a:r>
            <a:r>
              <a:rPr lang="it-IT" sz="3600" dirty="0"/>
              <a:t> della pena;</a:t>
            </a:r>
          </a:p>
          <a:p>
            <a:pPr marL="342900" indent="-342900">
              <a:buFont typeface="Wingdings" charset="2"/>
              <a:buChar char="ü"/>
            </a:pPr>
            <a:r>
              <a:rPr lang="it-IT" sz="3600" dirty="0"/>
              <a:t>Procedimento avanti al </a:t>
            </a:r>
            <a:r>
              <a:rPr lang="it-IT" sz="3600" b="1" dirty="0"/>
              <a:t>Giudice di Pace</a:t>
            </a:r>
            <a:r>
              <a:rPr lang="it-IT" sz="3600" dirty="0"/>
              <a:t>.</a:t>
            </a:r>
            <a:endParaRPr lang="it-IT" sz="3600" b="1" dirty="0"/>
          </a:p>
          <a:p>
            <a:pPr marL="342900" indent="-342900">
              <a:buFont typeface="Wingdings" charset="2"/>
              <a:buChar char="ü"/>
            </a:pPr>
            <a:endParaRPr lang="it-IT" sz="2400" dirty="0"/>
          </a:p>
        </p:txBody>
      </p:sp>
      <p:pic>
        <p:nvPicPr>
          <p:cNvPr id="5" name="Immagine 4" descr="Osservazione-e-checklis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614" y="2280531"/>
            <a:ext cx="2765386" cy="281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0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LE IMPUGNAZIONI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408001"/>
            <a:ext cx="9144000" cy="5083061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it-IT" sz="2400" dirty="0"/>
              <a:t>Sono uno strumento </a:t>
            </a:r>
            <a:r>
              <a:rPr lang="it-IT" sz="2400" b="1" dirty="0"/>
              <a:t>tipico</a:t>
            </a:r>
            <a:r>
              <a:rPr lang="it-IT" sz="2400" dirty="0"/>
              <a:t>, cioè tassativamente previsto dalla legge, con cui </a:t>
            </a:r>
            <a:r>
              <a:rPr lang="it-IT" sz="2400" b="1" dirty="0"/>
              <a:t>una parte </a:t>
            </a:r>
            <a:r>
              <a:rPr lang="it-IT" sz="2400" dirty="0"/>
              <a:t>(difensore, P.M./P.G. o parte civile a determinate condizioni) può chiedere la </a:t>
            </a:r>
            <a:r>
              <a:rPr lang="it-IT" sz="2400" b="1" dirty="0"/>
              <a:t>riforma</a:t>
            </a:r>
            <a:r>
              <a:rPr lang="it-IT" sz="2400" dirty="0"/>
              <a:t> o l’</a:t>
            </a:r>
            <a:r>
              <a:rPr lang="it-IT" sz="2400" b="1" dirty="0"/>
              <a:t>annullamento</a:t>
            </a:r>
            <a:r>
              <a:rPr lang="it-IT" sz="2400" dirty="0"/>
              <a:t> di un </a:t>
            </a:r>
            <a:r>
              <a:rPr lang="it-IT" sz="2400" b="1" dirty="0"/>
              <a:t>provvedimento giurisdizionale</a:t>
            </a:r>
            <a:r>
              <a:rPr lang="it-IT" sz="2400" dirty="0"/>
              <a:t>; esse sono:</a:t>
            </a:r>
          </a:p>
          <a:p>
            <a:r>
              <a:rPr lang="it-IT" sz="2400" dirty="0"/>
              <a:t>a) </a:t>
            </a:r>
            <a:r>
              <a:rPr lang="it-IT" sz="2400" b="1" dirty="0"/>
              <a:t>APPELLO</a:t>
            </a:r>
            <a:r>
              <a:rPr lang="it-IT" sz="2400" dirty="0"/>
              <a:t> avverso sentenze Tribunale, Corte d’Assise </a:t>
            </a:r>
            <a:r>
              <a:rPr lang="it-IT" sz="2400" dirty="0" err="1"/>
              <a:t>GdP</a:t>
            </a:r>
            <a:r>
              <a:rPr lang="it-IT" sz="2400" dirty="0"/>
              <a:t>;</a:t>
            </a:r>
          </a:p>
          <a:p>
            <a:r>
              <a:rPr lang="it-IT" sz="2400" dirty="0"/>
              <a:t>b) </a:t>
            </a:r>
            <a:r>
              <a:rPr lang="it-IT" sz="2400" b="1" dirty="0"/>
              <a:t>RICORSO PER CASSAZIONE </a:t>
            </a:r>
            <a:r>
              <a:rPr lang="it-IT" sz="2400" dirty="0"/>
              <a:t>avverso sentenze Tribunale, Corte d’Appello; avverso ordinanze Tribunale riesame;</a:t>
            </a:r>
          </a:p>
          <a:p>
            <a:r>
              <a:rPr lang="it-IT" sz="2400" dirty="0"/>
              <a:t>c) </a:t>
            </a:r>
            <a:r>
              <a:rPr lang="it-IT" sz="2400" b="1" dirty="0"/>
              <a:t>RIESAME</a:t>
            </a:r>
            <a:r>
              <a:rPr lang="it-IT" sz="2400" dirty="0"/>
              <a:t> avverso provvedimenti in materia cautelare (personale o reale).</a:t>
            </a:r>
          </a:p>
        </p:txBody>
      </p:sp>
    </p:spTree>
    <p:extLst>
      <p:ext uri="{BB962C8B-B14F-4D97-AF65-F5344CB8AC3E}">
        <p14:creationId xmlns:p14="http://schemas.microsoft.com/office/powerpoint/2010/main" val="82075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1259" y="1"/>
            <a:ext cx="5937148" cy="415600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L’ATTO DI APPELLO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499361"/>
            <a:ext cx="9143999" cy="4358640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Per il </a:t>
            </a:r>
            <a:r>
              <a:rPr lang="it-IT" sz="2800" b="1" dirty="0"/>
              <a:t>difensore</a:t>
            </a:r>
            <a:r>
              <a:rPr lang="it-IT" sz="2800" dirty="0"/>
              <a:t>: contro </a:t>
            </a:r>
            <a:r>
              <a:rPr lang="it-IT" sz="2800" b="1" dirty="0"/>
              <a:t>tutte le sentenze di condanna</a:t>
            </a:r>
            <a:r>
              <a:rPr lang="it-IT" sz="2800" dirty="0"/>
              <a:t> (</a:t>
            </a:r>
            <a:r>
              <a:rPr lang="it-IT" sz="2800" b="1" u="sng" dirty="0"/>
              <a:t>no</a:t>
            </a:r>
            <a:r>
              <a:rPr lang="it-IT" sz="2800" dirty="0"/>
              <a:t> se solo </a:t>
            </a:r>
            <a:r>
              <a:rPr lang="it-IT" sz="2800" b="1" dirty="0"/>
              <a:t>pena pecuniaria</a:t>
            </a:r>
            <a:r>
              <a:rPr lang="it-IT" sz="2800" dirty="0"/>
              <a:t>, </a:t>
            </a:r>
            <a:r>
              <a:rPr lang="it-IT" sz="2800" b="1" u="sng" dirty="0"/>
              <a:t>no</a:t>
            </a:r>
            <a:r>
              <a:rPr lang="it-IT" sz="2800" dirty="0"/>
              <a:t> </a:t>
            </a:r>
            <a:r>
              <a:rPr lang="it-IT" sz="2800" b="1" dirty="0"/>
              <a:t>patteggiamento</a:t>
            </a:r>
            <a:r>
              <a:rPr lang="it-IT" sz="2800" dirty="0"/>
              <a:t>);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Può presentarlo anche l’</a:t>
            </a:r>
            <a:r>
              <a:rPr lang="it-IT" sz="2800" b="1" dirty="0"/>
              <a:t>imputato</a:t>
            </a:r>
            <a:r>
              <a:rPr lang="it-IT" sz="2800" dirty="0"/>
              <a:t> </a:t>
            </a:r>
            <a:r>
              <a:rPr lang="it-IT" sz="2800" b="1" dirty="0"/>
              <a:t>personalmente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Per </a:t>
            </a:r>
            <a:r>
              <a:rPr lang="it-IT" sz="2800" b="1" dirty="0"/>
              <a:t>P.M./P.G.</a:t>
            </a:r>
            <a:r>
              <a:rPr lang="it-IT" sz="2800" dirty="0"/>
              <a:t>: contro le sentenze di </a:t>
            </a:r>
            <a:r>
              <a:rPr lang="it-IT" sz="2800" b="1" dirty="0"/>
              <a:t>proscioglimento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Per la </a:t>
            </a:r>
            <a:r>
              <a:rPr lang="it-IT" sz="2800" b="1" dirty="0"/>
              <a:t>parte civile</a:t>
            </a:r>
            <a:r>
              <a:rPr lang="it-IT" sz="2800" dirty="0"/>
              <a:t>: limitatamente ai </a:t>
            </a:r>
            <a:r>
              <a:rPr lang="it-IT" sz="2800" b="1" dirty="0"/>
              <a:t>capi civili </a:t>
            </a:r>
            <a:r>
              <a:rPr lang="it-IT" sz="2800" dirty="0"/>
              <a:t>della sentenza.</a:t>
            </a:r>
          </a:p>
        </p:txBody>
      </p:sp>
    </p:spTree>
    <p:extLst>
      <p:ext uri="{BB962C8B-B14F-4D97-AF65-F5344CB8AC3E}">
        <p14:creationId xmlns:p14="http://schemas.microsoft.com/office/powerpoint/2010/main" val="280294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L’ATTO DI APPELLO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90159" y="4273"/>
            <a:ext cx="1653839" cy="1653839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1" y="1653837"/>
            <a:ext cx="9143999" cy="5199890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b="1" dirty="0"/>
              <a:t>Termini</a:t>
            </a:r>
            <a:r>
              <a:rPr lang="it-IT" sz="2600" dirty="0"/>
              <a:t>: </a:t>
            </a:r>
            <a:r>
              <a:rPr lang="it-IT" sz="2600" b="1" dirty="0"/>
              <a:t>15</a:t>
            </a:r>
            <a:r>
              <a:rPr lang="it-IT" sz="2600" dirty="0"/>
              <a:t>, </a:t>
            </a:r>
            <a:r>
              <a:rPr lang="it-IT" sz="2600" b="1" dirty="0"/>
              <a:t>30</a:t>
            </a:r>
            <a:r>
              <a:rPr lang="it-IT" sz="2600" dirty="0"/>
              <a:t> o </a:t>
            </a:r>
            <a:r>
              <a:rPr lang="it-IT" sz="2600" b="1" dirty="0"/>
              <a:t>45</a:t>
            </a:r>
            <a:r>
              <a:rPr lang="it-IT" sz="2600" dirty="0"/>
              <a:t> </a:t>
            </a:r>
            <a:r>
              <a:rPr lang="it-IT" sz="2600" b="1" dirty="0"/>
              <a:t>giorni</a:t>
            </a:r>
            <a:r>
              <a:rPr lang="it-IT" sz="2600" dirty="0"/>
              <a:t> a seconda del termine per il deposito della sentenza del giudice;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b="1" dirty="0"/>
              <a:t>A chi si deposita</a:t>
            </a:r>
            <a:r>
              <a:rPr lang="it-IT" sz="2600" dirty="0"/>
              <a:t>:</a:t>
            </a:r>
            <a:r>
              <a:rPr lang="it-IT" sz="2600" b="1" dirty="0"/>
              <a:t> </a:t>
            </a:r>
            <a:r>
              <a:rPr lang="it-IT" sz="2600" dirty="0"/>
              <a:t>Nella cancelleria del giudice che ha emesso il provvedimento;</a:t>
            </a:r>
            <a:endParaRPr lang="it-IT" sz="2600" b="1" dirty="0"/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b="1" dirty="0"/>
              <a:t>Com’è strutturato</a:t>
            </a:r>
            <a:r>
              <a:rPr lang="it-IT" sz="2600" dirty="0"/>
              <a:t>: la </a:t>
            </a:r>
            <a:r>
              <a:rPr lang="it-IT" sz="2600" b="1" dirty="0"/>
              <a:t>critica</a:t>
            </a:r>
            <a:r>
              <a:rPr lang="it-IT" sz="2600" dirty="0"/>
              <a:t> alla sentenza è </a:t>
            </a:r>
            <a:r>
              <a:rPr lang="it-IT" sz="2600" b="1" dirty="0"/>
              <a:t>libera</a:t>
            </a:r>
            <a:r>
              <a:rPr lang="it-IT" sz="2600" dirty="0"/>
              <a:t>, ma deve essere articolata in </a:t>
            </a:r>
            <a:r>
              <a:rPr lang="it-IT" sz="2600" b="1" i="1" dirty="0"/>
              <a:t>motivi</a:t>
            </a:r>
            <a:r>
              <a:rPr lang="it-IT" sz="2600" i="1" dirty="0"/>
              <a:t> </a:t>
            </a:r>
            <a:r>
              <a:rPr lang="it-IT" sz="2600" dirty="0"/>
              <a:t>che devono essere </a:t>
            </a:r>
            <a:r>
              <a:rPr lang="it-IT" sz="2600" b="1" dirty="0"/>
              <a:t>specifici</a:t>
            </a:r>
            <a:r>
              <a:rPr lang="it-IT" sz="26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b="1" dirty="0"/>
              <a:t>Chi è competente</a:t>
            </a:r>
            <a:r>
              <a:rPr lang="it-IT" sz="2600" dirty="0"/>
              <a:t>: la </a:t>
            </a:r>
            <a:r>
              <a:rPr lang="it-IT" sz="2600" b="1" dirty="0"/>
              <a:t>Corte d’Appello </a:t>
            </a:r>
            <a:r>
              <a:rPr lang="it-IT" sz="2600" dirty="0"/>
              <a:t>(presso il </a:t>
            </a:r>
            <a:r>
              <a:rPr lang="it-IT" sz="2600" i="1" dirty="0"/>
              <a:t>distretto</a:t>
            </a:r>
            <a:r>
              <a:rPr lang="it-IT" sz="2600" dirty="0"/>
              <a:t>) per sentenze del Tribunale; il </a:t>
            </a:r>
            <a:r>
              <a:rPr lang="it-IT" sz="2600" b="1" dirty="0"/>
              <a:t>Tribunale</a:t>
            </a:r>
            <a:r>
              <a:rPr lang="it-IT" sz="2600" dirty="0"/>
              <a:t> per sentenze del </a:t>
            </a:r>
            <a:r>
              <a:rPr lang="it-IT" sz="2600" dirty="0" err="1"/>
              <a:t>GdP</a:t>
            </a:r>
            <a:r>
              <a:rPr lang="it-IT" sz="26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dirty="0"/>
              <a:t>La </a:t>
            </a:r>
            <a:r>
              <a:rPr lang="it-IT" sz="2600" b="1" dirty="0"/>
              <a:t>Corte</a:t>
            </a:r>
            <a:r>
              <a:rPr lang="it-IT" sz="2600" dirty="0"/>
              <a:t>, se accoglie, (di regola) </a:t>
            </a:r>
            <a:r>
              <a:rPr lang="it-IT" sz="2600" b="1" dirty="0"/>
              <a:t>riforma</a:t>
            </a:r>
            <a:r>
              <a:rPr lang="it-IT" sz="2600" dirty="0"/>
              <a:t> la sentenza (</a:t>
            </a:r>
            <a:r>
              <a:rPr lang="it-IT" sz="2600" i="1" dirty="0"/>
              <a:t>solo eccezionalmente annulla</a:t>
            </a:r>
            <a:r>
              <a:rPr lang="it-IT" sz="2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7973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38528" y="575676"/>
            <a:ext cx="4776854" cy="331991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IL RICORSO PER CASSAZIONE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426208"/>
            <a:ext cx="9143999" cy="4431793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Il </a:t>
            </a:r>
            <a:r>
              <a:rPr lang="it-IT" sz="2800" b="1" dirty="0"/>
              <a:t>difensore, abilitato al patrocinio superiore </a:t>
            </a:r>
            <a:r>
              <a:rPr lang="it-IT" sz="2800" dirty="0"/>
              <a:t>(12 anni di iscrizione o esame </a:t>
            </a:r>
            <a:r>
              <a:rPr lang="it-IT" sz="2800" i="1" dirty="0"/>
              <a:t>ad hoc</a:t>
            </a:r>
            <a:r>
              <a:rPr lang="it-IT" sz="2800" dirty="0"/>
              <a:t>): avverso </a:t>
            </a:r>
            <a:r>
              <a:rPr lang="it-IT" sz="2800" b="1" dirty="0"/>
              <a:t>tutti i provvedimenti </a:t>
            </a:r>
            <a:r>
              <a:rPr lang="it-IT" sz="2800" dirty="0"/>
              <a:t>in </a:t>
            </a:r>
            <a:r>
              <a:rPr lang="it-IT" sz="2800" b="1" dirty="0"/>
              <a:t>materia</a:t>
            </a:r>
            <a:r>
              <a:rPr lang="it-IT" sz="2800" dirty="0"/>
              <a:t> di </a:t>
            </a:r>
            <a:r>
              <a:rPr lang="it-IT" sz="2800" b="1" dirty="0"/>
              <a:t>libertà personale </a:t>
            </a:r>
            <a:r>
              <a:rPr lang="it-IT" sz="2800" dirty="0"/>
              <a:t>(art. 111, co. 7, Cost.);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Il </a:t>
            </a:r>
            <a:r>
              <a:rPr lang="it-IT" sz="2800" b="1" dirty="0"/>
              <a:t>P.G. </a:t>
            </a:r>
            <a:r>
              <a:rPr lang="it-IT" sz="2800" dirty="0"/>
              <a:t>avverso le sentenze di </a:t>
            </a:r>
            <a:r>
              <a:rPr lang="it-IT" sz="2800" b="1" dirty="0"/>
              <a:t>proscioglimento</a:t>
            </a:r>
            <a:r>
              <a:rPr lang="it-IT" sz="2800" dirty="0"/>
              <a:t> (il </a:t>
            </a:r>
            <a:r>
              <a:rPr lang="it-IT" sz="2800" b="1" dirty="0"/>
              <a:t>P.M. </a:t>
            </a:r>
            <a:r>
              <a:rPr lang="it-IT" sz="2800" dirty="0"/>
              <a:t>avverso le </a:t>
            </a:r>
            <a:r>
              <a:rPr lang="it-IT" sz="2800" b="1" dirty="0"/>
              <a:t>sentenze</a:t>
            </a:r>
            <a:r>
              <a:rPr lang="it-IT" sz="2800" dirty="0"/>
              <a:t> </a:t>
            </a:r>
            <a:r>
              <a:rPr lang="it-IT" sz="2800" b="1" dirty="0"/>
              <a:t>inappellabili</a:t>
            </a:r>
            <a:r>
              <a:rPr lang="it-IT" sz="2800" dirty="0"/>
              <a:t>);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La </a:t>
            </a:r>
            <a:r>
              <a:rPr lang="it-IT" sz="2800" b="1" dirty="0"/>
              <a:t>Parte civile</a:t>
            </a:r>
            <a:r>
              <a:rPr lang="it-IT" sz="2800" dirty="0"/>
              <a:t> avverso i </a:t>
            </a:r>
            <a:r>
              <a:rPr lang="it-IT" sz="2800" b="1" dirty="0"/>
              <a:t>soli capi civili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b="1" i="1" dirty="0"/>
              <a:t>Post </a:t>
            </a:r>
            <a:r>
              <a:rPr lang="it-IT" sz="2800" b="1" dirty="0"/>
              <a:t>L. 103/2017 (Orlando)</a:t>
            </a:r>
            <a:r>
              <a:rPr lang="it-IT" sz="2800" dirty="0"/>
              <a:t>:</a:t>
            </a:r>
            <a:r>
              <a:rPr lang="it-IT" sz="2800" b="1" dirty="0"/>
              <a:t> </a:t>
            </a:r>
            <a:r>
              <a:rPr lang="it-IT" sz="2800" b="1" u="sng" dirty="0"/>
              <a:t>non</a:t>
            </a:r>
            <a:r>
              <a:rPr lang="it-IT" sz="2800" dirty="0"/>
              <a:t> più l’</a:t>
            </a:r>
            <a:r>
              <a:rPr lang="it-IT" sz="2800" b="1" dirty="0"/>
              <a:t>imputato personalmente</a:t>
            </a:r>
            <a:r>
              <a:rPr lang="it-IT" sz="2800" dirty="0"/>
              <a:t>.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78221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IL RICORSO PER CASSAZIONE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90159" y="4273"/>
            <a:ext cx="1653839" cy="1653839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1658112"/>
            <a:ext cx="9143999" cy="5199890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b="1" dirty="0"/>
              <a:t>Termini</a:t>
            </a:r>
            <a:r>
              <a:rPr lang="it-IT" sz="2600" dirty="0"/>
              <a:t>: </a:t>
            </a:r>
            <a:r>
              <a:rPr lang="it-IT" sz="2600" b="1" dirty="0"/>
              <a:t>15</a:t>
            </a:r>
            <a:r>
              <a:rPr lang="it-IT" sz="2600" dirty="0"/>
              <a:t>, </a:t>
            </a:r>
            <a:r>
              <a:rPr lang="it-IT" sz="2600" b="1" dirty="0"/>
              <a:t>30</a:t>
            </a:r>
            <a:r>
              <a:rPr lang="it-IT" sz="2600" dirty="0"/>
              <a:t> o </a:t>
            </a:r>
            <a:r>
              <a:rPr lang="it-IT" sz="2600" b="1" dirty="0"/>
              <a:t>45</a:t>
            </a:r>
            <a:r>
              <a:rPr lang="it-IT" sz="2600" dirty="0"/>
              <a:t> </a:t>
            </a:r>
            <a:r>
              <a:rPr lang="it-IT" sz="2600" b="1" dirty="0"/>
              <a:t>giorni</a:t>
            </a:r>
            <a:r>
              <a:rPr lang="it-IT" sz="2600" dirty="0"/>
              <a:t> a seconda del termine per il deposito della sentenza del giudice;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b="1" dirty="0"/>
              <a:t>A chi si deposita</a:t>
            </a:r>
            <a:r>
              <a:rPr lang="it-IT" sz="2600" dirty="0"/>
              <a:t>:</a:t>
            </a:r>
            <a:r>
              <a:rPr lang="it-IT" sz="2600" b="1" dirty="0"/>
              <a:t> </a:t>
            </a:r>
            <a:r>
              <a:rPr lang="it-IT" sz="2600" dirty="0"/>
              <a:t>Nella cancelleria del giudice che ha emesso il provvedimento;</a:t>
            </a:r>
            <a:endParaRPr lang="it-IT" sz="2600" b="1" dirty="0"/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b="1" dirty="0"/>
              <a:t>Com’è strutturato</a:t>
            </a:r>
            <a:r>
              <a:rPr lang="it-IT" sz="2600" dirty="0"/>
              <a:t>: la </a:t>
            </a:r>
            <a:r>
              <a:rPr lang="it-IT" sz="2600" b="1" dirty="0"/>
              <a:t>critica</a:t>
            </a:r>
            <a:r>
              <a:rPr lang="it-IT" sz="2600" dirty="0"/>
              <a:t> alla sentenza è </a:t>
            </a:r>
            <a:r>
              <a:rPr lang="it-IT" sz="2600" b="1" dirty="0"/>
              <a:t>vincolata</a:t>
            </a:r>
            <a:r>
              <a:rPr lang="it-IT" sz="2600" dirty="0"/>
              <a:t> (cioè, solo per le ragioni individuate dalla legge – </a:t>
            </a:r>
            <a:r>
              <a:rPr lang="it-IT" sz="2600" b="1" dirty="0"/>
              <a:t>art. 606 c.p.p.</a:t>
            </a:r>
            <a:r>
              <a:rPr lang="it-IT" sz="2600" dirty="0"/>
              <a:t>) deve essere articolata in </a:t>
            </a:r>
            <a:r>
              <a:rPr lang="it-IT" sz="2600" b="1" i="1" dirty="0"/>
              <a:t>motivi</a:t>
            </a:r>
            <a:r>
              <a:rPr lang="it-IT" sz="2600" i="1" dirty="0"/>
              <a:t> </a:t>
            </a:r>
            <a:r>
              <a:rPr lang="it-IT" sz="2600" b="1" dirty="0"/>
              <a:t>specifici</a:t>
            </a:r>
            <a:r>
              <a:rPr lang="it-IT" sz="26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600" b="1" dirty="0"/>
              <a:t>Chi è competente</a:t>
            </a:r>
            <a:r>
              <a:rPr lang="it-IT" sz="2600" dirty="0"/>
              <a:t>: la </a:t>
            </a:r>
            <a:r>
              <a:rPr lang="it-IT" sz="2600" b="1" dirty="0"/>
              <a:t>Corte di Cassazione</a:t>
            </a:r>
            <a:r>
              <a:rPr lang="it-IT" sz="2600" dirty="0"/>
              <a:t> a</a:t>
            </a:r>
            <a:r>
              <a:rPr lang="it-IT" sz="2600" b="1" dirty="0"/>
              <a:t> Roma</a:t>
            </a:r>
            <a:r>
              <a:rPr lang="it-IT" sz="2600" dirty="0"/>
              <a:t>; la </a:t>
            </a:r>
            <a:r>
              <a:rPr lang="it-IT" sz="2600" b="1" dirty="0"/>
              <a:t>Cassazione</a:t>
            </a:r>
            <a:r>
              <a:rPr lang="it-IT" sz="2600" dirty="0"/>
              <a:t>, se accoglie, di regola </a:t>
            </a:r>
            <a:r>
              <a:rPr lang="it-IT" sz="2600" b="1" dirty="0"/>
              <a:t>annulla</a:t>
            </a:r>
            <a:r>
              <a:rPr lang="it-IT" sz="2600" dirty="0"/>
              <a:t> (</a:t>
            </a:r>
            <a:r>
              <a:rPr lang="it-IT" sz="2600" i="1" dirty="0"/>
              <a:t>con rinvio</a:t>
            </a:r>
            <a:r>
              <a:rPr lang="it-IT" sz="2600" dirty="0"/>
              <a:t>) o – in determinati casi – </a:t>
            </a:r>
            <a:r>
              <a:rPr lang="it-IT" sz="2600" b="1" dirty="0"/>
              <a:t>riforma</a:t>
            </a:r>
            <a:r>
              <a:rPr lang="it-IT" sz="2600" dirty="0"/>
              <a:t> (</a:t>
            </a:r>
            <a:r>
              <a:rPr lang="it-IT" sz="2600" i="1" dirty="0"/>
              <a:t>senza rinvio</a:t>
            </a:r>
            <a:r>
              <a:rPr lang="it-IT" sz="2600" dirty="0"/>
              <a:t>) la sentenza.</a:t>
            </a:r>
          </a:p>
        </p:txBody>
      </p:sp>
    </p:spTree>
    <p:extLst>
      <p:ext uri="{BB962C8B-B14F-4D97-AF65-F5344CB8AC3E}">
        <p14:creationId xmlns:p14="http://schemas.microsoft.com/office/powerpoint/2010/main" val="3055838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7404" y="310133"/>
            <a:ext cx="3909192" cy="303714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I RIESAMI (PERSONALI E REALI)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109216"/>
            <a:ext cx="9143999" cy="4748785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Il </a:t>
            </a:r>
            <a:r>
              <a:rPr lang="it-IT" sz="2800" b="1" dirty="0"/>
              <a:t>difensore</a:t>
            </a:r>
            <a:r>
              <a:rPr lang="it-IT" sz="2800" dirty="0"/>
              <a:t> o l’</a:t>
            </a:r>
            <a:r>
              <a:rPr lang="it-IT" sz="2800" b="1" dirty="0"/>
              <a:t>imputato/indagato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Avverso i </a:t>
            </a:r>
            <a:r>
              <a:rPr lang="it-IT" sz="2800" b="1" dirty="0"/>
              <a:t>provvedimenti</a:t>
            </a:r>
            <a:r>
              <a:rPr lang="it-IT" sz="2800" dirty="0"/>
              <a:t> che </a:t>
            </a:r>
            <a:r>
              <a:rPr lang="it-IT" sz="2800" b="1" dirty="0"/>
              <a:t>limitano la libertà personale </a:t>
            </a:r>
            <a:r>
              <a:rPr lang="it-IT" sz="2800" dirty="0"/>
              <a:t>o che </a:t>
            </a:r>
            <a:r>
              <a:rPr lang="it-IT" sz="2800" b="1" dirty="0"/>
              <a:t>sequestrano un bene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Mezzo a </a:t>
            </a:r>
            <a:r>
              <a:rPr lang="it-IT" sz="2800" b="1" dirty="0"/>
              <a:t>critica libera</a:t>
            </a:r>
            <a:r>
              <a:rPr lang="it-IT" sz="2800" dirty="0"/>
              <a:t>, non necessariamente articolata in </a:t>
            </a:r>
            <a:r>
              <a:rPr lang="it-IT" sz="2800" b="1" dirty="0"/>
              <a:t>motivi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b="1" dirty="0"/>
              <a:t>Termine breve </a:t>
            </a:r>
            <a:r>
              <a:rPr lang="it-IT" sz="2800" dirty="0"/>
              <a:t>di </a:t>
            </a:r>
            <a:r>
              <a:rPr lang="it-IT" sz="2800" b="1" dirty="0"/>
              <a:t>10 giorni </a:t>
            </a:r>
            <a:r>
              <a:rPr lang="it-IT" sz="2800" dirty="0"/>
              <a:t>per la </a:t>
            </a:r>
            <a:r>
              <a:rPr lang="it-IT" sz="2800" b="1" dirty="0"/>
              <a:t>presentazione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Competenza del </a:t>
            </a:r>
            <a:r>
              <a:rPr lang="it-IT" sz="2800" b="1" dirty="0"/>
              <a:t>Tribunale del Riesame </a:t>
            </a:r>
            <a:r>
              <a:rPr lang="it-IT" sz="2800" dirty="0"/>
              <a:t>(o della Libertà): presso la </a:t>
            </a:r>
            <a:r>
              <a:rPr lang="it-IT" sz="2800" b="1" dirty="0"/>
              <a:t>Corte d’Appello </a:t>
            </a:r>
            <a:r>
              <a:rPr lang="it-IT" sz="2800" dirty="0"/>
              <a:t>(se </a:t>
            </a:r>
            <a:r>
              <a:rPr lang="it-IT" sz="2800" b="1" i="1" dirty="0"/>
              <a:t>personale</a:t>
            </a:r>
            <a:r>
              <a:rPr lang="it-IT" sz="2800" dirty="0"/>
              <a:t>), presso il </a:t>
            </a:r>
            <a:r>
              <a:rPr lang="it-IT" sz="2800" b="1" dirty="0"/>
              <a:t>Tribunale provinciale </a:t>
            </a:r>
            <a:r>
              <a:rPr lang="it-IT" sz="2800" dirty="0"/>
              <a:t>(se </a:t>
            </a:r>
            <a:r>
              <a:rPr lang="it-IT" sz="2800" b="1" i="1" dirty="0"/>
              <a:t>reale</a:t>
            </a:r>
            <a:r>
              <a:rPr lang="it-IT" sz="2800" dirty="0"/>
              <a:t>).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5651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/>
              <a:t>ALCUNI PRINCIPI GENERALI </a:t>
            </a:r>
            <a:br>
              <a:rPr lang="it-IT" sz="3300" dirty="0"/>
            </a:br>
            <a:r>
              <a:rPr lang="it-IT" sz="3300" dirty="0"/>
              <a:t>DELLE IMPUGNAZIONI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450592"/>
            <a:ext cx="9143999" cy="4407409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È necessario avervi </a:t>
            </a:r>
            <a:r>
              <a:rPr lang="it-IT" sz="2800" b="1" dirty="0"/>
              <a:t>interesse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È necessaria la</a:t>
            </a:r>
            <a:r>
              <a:rPr lang="it-IT" sz="2800" b="1" dirty="0"/>
              <a:t> forma scritta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Di regola, ma non sempre (v. riesami), vanno anche indicati i </a:t>
            </a:r>
            <a:r>
              <a:rPr lang="it-IT" sz="2800" b="1" dirty="0"/>
              <a:t>motivi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L’atto di impugnazione può essere </a:t>
            </a:r>
            <a:r>
              <a:rPr lang="it-IT" sz="2800" b="1" dirty="0"/>
              <a:t>depositato</a:t>
            </a:r>
            <a:r>
              <a:rPr lang="it-IT" sz="2800" dirty="0"/>
              <a:t> anche </a:t>
            </a:r>
            <a:r>
              <a:rPr lang="it-IT" sz="2800" b="1" dirty="0"/>
              <a:t>nel luogo in cui si trova il difensore</a:t>
            </a:r>
            <a:r>
              <a:rPr lang="it-IT" sz="2800" dirty="0"/>
              <a:t>;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r>
              <a:rPr lang="it-IT" sz="2800" dirty="0"/>
              <a:t>Per il </a:t>
            </a:r>
            <a:r>
              <a:rPr lang="it-IT" sz="2800" b="1" dirty="0"/>
              <a:t>deposito</a:t>
            </a:r>
            <a:r>
              <a:rPr lang="it-IT" sz="2800" dirty="0"/>
              <a:t>, se non del difensore o personalmente dell’imputato, è necessaria una </a:t>
            </a:r>
            <a:r>
              <a:rPr lang="it-IT" sz="2800" b="1" dirty="0"/>
              <a:t>procura speciale</a:t>
            </a:r>
            <a:r>
              <a:rPr lang="it-IT" sz="2800" dirty="0"/>
              <a:t>.</a:t>
            </a:r>
          </a:p>
          <a:p>
            <a:pPr marL="342900" indent="-342900">
              <a:spcBef>
                <a:spcPts val="800"/>
              </a:spcBef>
              <a:buFont typeface="Wingdings" pitchFamily="2" charset="2"/>
              <a:buChar char="ü"/>
            </a:pPr>
            <a:endParaRPr lang="it-IT" sz="28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61974" y="163829"/>
            <a:ext cx="2182026" cy="228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6317"/>
      </p:ext>
    </p:extLst>
  </p:cSld>
  <p:clrMapOvr>
    <a:masterClrMapping/>
  </p:clrMapOvr>
</p:sld>
</file>

<file path=ppt/theme/theme1.xml><?xml version="1.0" encoding="utf-8"?>
<a:theme xmlns:a="http://schemas.openxmlformats.org/drawingml/2006/main" name="Percezione">
  <a:themeElements>
    <a:clrScheme name="Crepuscolo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3344</TotalTime>
  <Words>1120</Words>
  <Application>Microsoft Office PowerPoint</Application>
  <PresentationFormat>Presentazione su schermo (4:3)</PresentationFormat>
  <Paragraphs>86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Percezione</vt:lpstr>
      <vt:lpstr>Incontro di preparazione concorso per assistenti giudiziari</vt:lpstr>
      <vt:lpstr>L’INTERVENTO ODIERNO</vt:lpstr>
      <vt:lpstr>LE IMPUGNAZIONI</vt:lpstr>
      <vt:lpstr>L’ATTO DI APPELLO</vt:lpstr>
      <vt:lpstr>L’ATTO DI APPELLO</vt:lpstr>
      <vt:lpstr>IL RICORSO PER CASSAZIONE</vt:lpstr>
      <vt:lpstr>IL RICORSO PER CASSAZIONE</vt:lpstr>
      <vt:lpstr>I RIESAMI (PERSONALI E REALI)</vt:lpstr>
      <vt:lpstr>ALCUNI PRINCIPI GENERALI  DELLE IMPUGNAZIONI</vt:lpstr>
      <vt:lpstr>L’ESECUZIONE PENALE</vt:lpstr>
      <vt:lpstr>L’ESECUZIONE PENALE - segue</vt:lpstr>
      <vt:lpstr>L’ESECUZIONE PENALE - segue</vt:lpstr>
      <vt:lpstr>L’ESECUZIONE PENALE  L’INCIDENTE DI ESECUZIONE</vt:lpstr>
      <vt:lpstr>IL PROCEDIMENTO PENALE AVANTI AL GIUDICE DI PACE</vt:lpstr>
      <vt:lpstr>IL PROCEDIMENTO PENALE AVANTI AL GIUDICE DI PACE - segue</vt:lpstr>
      <vt:lpstr>ALTRE PECULIARITà DEL PROCEDIMENTO AVANTI AL GDP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TUTELA PENALE DELLA VITTIMA “DEBOLE” FRA POLITICA CRIMINALE E DIRITTO SIMBOLICO</dc:title>
  <dc:creator>Federico Fava</dc:creator>
  <cp:lastModifiedBy>Avv. Federico Fava</cp:lastModifiedBy>
  <cp:revision>191</cp:revision>
  <dcterms:created xsi:type="dcterms:W3CDTF">2017-10-22T15:41:03Z</dcterms:created>
  <dcterms:modified xsi:type="dcterms:W3CDTF">2019-11-29T07:04:38Z</dcterms:modified>
</cp:coreProperties>
</file>