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8" r:id="rId10"/>
    <p:sldId id="270" r:id="rId11"/>
    <p:sldId id="279" r:id="rId12"/>
    <p:sldId id="264" r:id="rId13"/>
    <p:sldId id="280" r:id="rId14"/>
    <p:sldId id="268" r:id="rId15"/>
    <p:sldId id="265" r:id="rId16"/>
    <p:sldId id="266" r:id="rId17"/>
    <p:sldId id="267" r:id="rId18"/>
    <p:sldId id="277" r:id="rId19"/>
    <p:sldId id="271" r:id="rId20"/>
    <p:sldId id="272" r:id="rId21"/>
    <p:sldId id="275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38a14ef-4ca0-44b1-b06f-844dac14630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3" y="1054099"/>
            <a:ext cx="7723168" cy="577692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716641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LA TUTELA PENALE DELLA VITTIMA “DEBOLE” FRA POLITICA CRIMINALE </a:t>
            </a:r>
            <a:br>
              <a:rPr lang="it-IT" sz="3300" dirty="0" smtClean="0"/>
            </a:br>
            <a:r>
              <a:rPr lang="it-IT" sz="3300" dirty="0" smtClean="0"/>
              <a:t>E DIRITTO SIMBOLICO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438" y="3214141"/>
            <a:ext cx="8825596" cy="2263279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300" i="1" dirty="0" smtClean="0"/>
              <a:t>Minori e famiglie vulnerabili: aspetti psicologici, giuridici e sociali</a:t>
            </a:r>
          </a:p>
          <a:p>
            <a:pPr algn="ctr"/>
            <a:r>
              <a:rPr lang="it-IT" i="1" dirty="0" smtClean="0"/>
              <a:t>Bolzano, 23 ottobre 2017</a:t>
            </a:r>
          </a:p>
          <a:p>
            <a:pPr algn="ctr"/>
            <a:endParaRPr lang="it-IT" i="1" dirty="0" smtClean="0"/>
          </a:p>
          <a:p>
            <a:pPr algn="ctr"/>
            <a:r>
              <a:rPr lang="it-IT" sz="1900" i="1" dirty="0" smtClean="0"/>
              <a:t>Avv. Federico Fava (Ordine degli Avvocati di Bolzano)</a:t>
            </a:r>
            <a:endParaRPr lang="it-IT" sz="1900" i="1" dirty="0"/>
          </a:p>
        </p:txBody>
      </p:sp>
    </p:spTree>
    <p:extLst>
      <p:ext uri="{BB962C8B-B14F-4D97-AF65-F5344CB8AC3E}">
        <p14:creationId xmlns:p14="http://schemas.microsoft.com/office/powerpoint/2010/main" val="239683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REATO DI </a:t>
            </a:r>
            <a:r>
              <a:rPr lang="it-IT" sz="3300" i="1" dirty="0" smtClean="0"/>
              <a:t>STALKING </a:t>
            </a:r>
            <a:br>
              <a:rPr lang="it-IT" sz="3300" i="1" dirty="0" smtClean="0"/>
            </a:br>
            <a:r>
              <a:rPr lang="it-IT" sz="3300" dirty="0" smtClean="0"/>
              <a:t>NELLA GIURISPRUDENZA</a:t>
            </a:r>
            <a:endParaRPr lang="it-IT" sz="33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76" y="0"/>
            <a:ext cx="3826024" cy="3266783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630466"/>
            <a:ext cx="9143999" cy="422753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it-IT" sz="1900" dirty="0" smtClean="0"/>
              <a:t>Secondo la </a:t>
            </a:r>
            <a:r>
              <a:rPr lang="it-IT" sz="1900" b="1" dirty="0" smtClean="0"/>
              <a:t>Corte costituzionale </a:t>
            </a:r>
            <a:r>
              <a:rPr lang="it-IT" sz="1900" dirty="0" smtClean="0"/>
              <a:t>(</a:t>
            </a:r>
            <a:r>
              <a:rPr lang="it-IT" sz="1900" b="1" dirty="0" smtClean="0"/>
              <a:t>sentenza 11 giugno 2014, n. 172</a:t>
            </a:r>
            <a:r>
              <a:rPr lang="it-IT" sz="1900" dirty="0" smtClean="0"/>
              <a:t>):</a:t>
            </a:r>
          </a:p>
          <a:p>
            <a:r>
              <a:rPr lang="it-IT" sz="2000" dirty="0" smtClean="0"/>
              <a:t>“</a:t>
            </a:r>
            <a:r>
              <a:rPr lang="it-IT" sz="2000" i="1" dirty="0" smtClean="0"/>
              <a:t>Quanto </a:t>
            </a:r>
            <a:r>
              <a:rPr lang="it-IT" sz="2000" i="1" dirty="0"/>
              <a:t>al «</a:t>
            </a:r>
            <a:r>
              <a:rPr lang="it-IT" sz="2000" b="1" i="1" dirty="0"/>
              <a:t>perdurante e grave stato di ansia e di paura</a:t>
            </a:r>
            <a:r>
              <a:rPr lang="it-IT" sz="2000" i="1" dirty="0"/>
              <a:t>» e al «</a:t>
            </a:r>
            <a:r>
              <a:rPr lang="it-IT" sz="2000" b="1" i="1" dirty="0"/>
              <a:t>fondato</a:t>
            </a:r>
            <a:r>
              <a:rPr lang="it-IT" sz="2000" i="1" dirty="0"/>
              <a:t> </a:t>
            </a:r>
            <a:r>
              <a:rPr lang="it-IT" sz="2000" b="1" i="1" dirty="0"/>
              <a:t>timore per l'incolumità</a:t>
            </a:r>
            <a:r>
              <a:rPr lang="it-IT" sz="2000" i="1" dirty="0"/>
              <a:t>», trattandosi di </a:t>
            </a:r>
            <a:r>
              <a:rPr lang="it-IT" sz="2000" b="1" i="1" dirty="0"/>
              <a:t>eventi</a:t>
            </a:r>
            <a:r>
              <a:rPr lang="it-IT" sz="2000" i="1" dirty="0"/>
              <a:t> che riguardano la </a:t>
            </a:r>
            <a:r>
              <a:rPr lang="it-IT" sz="2000" b="1" i="1" dirty="0"/>
              <a:t>sfera</a:t>
            </a:r>
            <a:r>
              <a:rPr lang="it-IT" sz="2000" i="1" dirty="0"/>
              <a:t> </a:t>
            </a:r>
            <a:r>
              <a:rPr lang="it-IT" sz="2000" b="1" i="1" dirty="0"/>
              <a:t>emotiva</a:t>
            </a:r>
            <a:r>
              <a:rPr lang="it-IT" sz="2000" i="1" dirty="0"/>
              <a:t> e </a:t>
            </a:r>
            <a:r>
              <a:rPr lang="it-IT" sz="2000" b="1" i="1" dirty="0"/>
              <a:t>psicologica</a:t>
            </a:r>
            <a:r>
              <a:rPr lang="it-IT" sz="2000" i="1" dirty="0"/>
              <a:t>, essi debbono essere </a:t>
            </a:r>
            <a:r>
              <a:rPr lang="it-IT" sz="2000" b="1" i="1" dirty="0"/>
              <a:t>accertati</a:t>
            </a:r>
            <a:r>
              <a:rPr lang="it-IT" sz="2000" i="1" dirty="0"/>
              <a:t> attraverso </a:t>
            </a:r>
            <a:r>
              <a:rPr lang="it-IT" sz="2000" b="1" i="1" dirty="0"/>
              <a:t>un'accurata osservazione di segni e indizi comportamentali</a:t>
            </a:r>
            <a:r>
              <a:rPr lang="it-IT" sz="2000" i="1" dirty="0"/>
              <a:t>, desumibili dal confronto tra la situazione pregressa e quella conseguente alle condotte dell'agente, che denotino </a:t>
            </a:r>
            <a:r>
              <a:rPr lang="it-IT" sz="2000" b="1" i="1" dirty="0"/>
              <a:t>una apprezzabile destabilizzazione della serenità e dell'equilibrio psicologico della vittima</a:t>
            </a:r>
            <a:r>
              <a:rPr lang="it-IT" sz="2000" i="1" dirty="0"/>
              <a:t>. A questo </a:t>
            </a:r>
            <a:r>
              <a:rPr lang="it-IT" sz="2000" i="1" dirty="0" smtClean="0"/>
              <a:t>proposito… la </a:t>
            </a:r>
            <a:r>
              <a:rPr lang="it-IT" sz="2000" i="1" dirty="0"/>
              <a:t>prova dello </a:t>
            </a:r>
            <a:r>
              <a:rPr lang="it-IT" sz="2000" b="1" i="1" dirty="0"/>
              <a:t>stato di ansia e di paura </a:t>
            </a:r>
            <a:r>
              <a:rPr lang="it-IT" sz="2000" i="1" dirty="0"/>
              <a:t>può e deve essere </a:t>
            </a:r>
            <a:r>
              <a:rPr lang="it-IT" sz="2000" b="1" i="1" dirty="0"/>
              <a:t>ancorata</a:t>
            </a:r>
            <a:r>
              <a:rPr lang="it-IT" sz="2000" i="1" dirty="0"/>
              <a:t> ad </a:t>
            </a:r>
            <a:r>
              <a:rPr lang="it-IT" sz="2000" b="1" i="1" dirty="0"/>
              <a:t>elementi sintomatici </a:t>
            </a:r>
            <a:r>
              <a:rPr lang="it-IT" sz="2000" i="1" dirty="0"/>
              <a:t>che rivelino un </a:t>
            </a:r>
            <a:r>
              <a:rPr lang="it-IT" sz="2000" b="1" i="1" dirty="0"/>
              <a:t>reale turbamento psicologico</a:t>
            </a:r>
            <a:r>
              <a:rPr lang="it-IT" sz="2000" i="1" dirty="0"/>
              <a:t>, ricavabili dalle dichiarazioni della stessa vittima del </a:t>
            </a:r>
            <a:r>
              <a:rPr lang="it-IT" sz="2000" i="1" dirty="0" smtClean="0"/>
              <a:t>reato</a:t>
            </a:r>
            <a:r>
              <a:rPr lang="it-IT" sz="2000" dirty="0" smtClean="0"/>
              <a:t>”</a:t>
            </a:r>
            <a:endParaRPr lang="it-IT" sz="2000" dirty="0"/>
          </a:p>
          <a:p>
            <a:r>
              <a:rPr lang="it-IT" sz="2000" dirty="0"/>
              <a:t> </a:t>
            </a:r>
          </a:p>
          <a:p>
            <a:pPr>
              <a:lnSpc>
                <a:spcPct val="110000"/>
              </a:lnSpc>
            </a:pPr>
            <a:endParaRPr lang="it-IT" sz="1900" dirty="0" smtClean="0"/>
          </a:p>
          <a:p>
            <a:pPr>
              <a:lnSpc>
                <a:spcPct val="110000"/>
              </a:lnSpc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319732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1528"/>
            <a:ext cx="5334000" cy="400260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REATO DI </a:t>
            </a:r>
            <a:r>
              <a:rPr lang="it-IT" sz="3300" i="1" dirty="0" smtClean="0"/>
              <a:t>STALKING </a:t>
            </a:r>
            <a:br>
              <a:rPr lang="it-IT" sz="3300" i="1" dirty="0" smtClean="0"/>
            </a:br>
            <a:r>
              <a:rPr lang="it-IT" sz="3300" dirty="0" smtClean="0"/>
              <a:t>NELLA GIURISPRUDENZA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630466"/>
            <a:ext cx="9143999" cy="4227534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 </a:t>
            </a:r>
            <a:r>
              <a:rPr lang="it-IT" sz="2000" b="1" i="1" dirty="0" smtClean="0"/>
              <a:t>Stalking</a:t>
            </a:r>
            <a:r>
              <a:rPr lang="it-IT" sz="2000" dirty="0" smtClean="0"/>
              <a:t> e “</a:t>
            </a:r>
            <a:r>
              <a:rPr lang="it-IT" sz="2000" b="1" dirty="0" smtClean="0"/>
              <a:t>pressante corteggiamento</a:t>
            </a:r>
            <a:r>
              <a:rPr lang="it-IT" sz="2000" dirty="0" smtClean="0"/>
              <a:t>” (</a:t>
            </a:r>
            <a:r>
              <a:rPr lang="it-IT" sz="2000" b="1" dirty="0" smtClean="0"/>
              <a:t>Cass. 45453/2015</a:t>
            </a:r>
            <a:r>
              <a:rPr lang="it-IT" sz="2000" dirty="0" smtClean="0"/>
              <a:t>):</a:t>
            </a:r>
            <a:endParaRPr lang="it-IT" sz="1900" dirty="0" smtClean="0"/>
          </a:p>
          <a:p>
            <a:r>
              <a:rPr lang="it-IT" sz="2000" i="1" dirty="0" smtClean="0"/>
              <a:t>“</a:t>
            </a:r>
            <a:r>
              <a:rPr lang="it-IT" sz="2000" dirty="0" smtClean="0"/>
              <a:t>… </a:t>
            </a:r>
            <a:r>
              <a:rPr lang="it-IT" sz="2000" i="1" dirty="0" smtClean="0"/>
              <a:t>è </a:t>
            </a:r>
            <a:r>
              <a:rPr lang="it-IT" sz="2000" i="1" dirty="0"/>
              <a:t>emerso che il M. </a:t>
            </a:r>
            <a:r>
              <a:rPr lang="it-IT" sz="2000" i="1" dirty="0" smtClean="0"/>
              <a:t>ha </a:t>
            </a:r>
            <a:r>
              <a:rPr lang="it-IT" sz="2000" i="1" dirty="0"/>
              <a:t>più volte molestato la vicina di casa P.L., giovane donna sposata e amica della figlia dell'imputato. Le molestie erano iniziate con degli approcci durante </a:t>
            </a:r>
            <a:r>
              <a:rPr lang="it-IT" sz="2000" b="1" i="1" dirty="0"/>
              <a:t>incontri casuali nei pressi di casa</a:t>
            </a:r>
            <a:r>
              <a:rPr lang="it-IT" sz="2000" i="1" dirty="0"/>
              <a:t> e </a:t>
            </a:r>
            <a:r>
              <a:rPr lang="it-IT" sz="2000" b="1" i="1" dirty="0"/>
              <a:t>mentre entrambi si trovavano sui balconi delle rispettive abitazioni </a:t>
            </a:r>
            <a:r>
              <a:rPr lang="it-IT" sz="2000" i="1" dirty="0"/>
              <a:t>(posti l'uno di fronte all'altro): l'uomo aveva pronunziato frasi come "</a:t>
            </a:r>
            <a:r>
              <a:rPr lang="it-IT" sz="2000" b="1" i="1" dirty="0"/>
              <a:t>tu mi piaci</a:t>
            </a:r>
            <a:r>
              <a:rPr lang="it-IT" sz="2000" i="1" dirty="0"/>
              <a:t>", </a:t>
            </a:r>
            <a:r>
              <a:rPr lang="it-IT" sz="2000" b="1" i="1" dirty="0"/>
              <a:t>aveva "mandato" baci</a:t>
            </a:r>
            <a:r>
              <a:rPr lang="it-IT" sz="2000" i="1" dirty="0"/>
              <a:t>, </a:t>
            </a:r>
            <a:r>
              <a:rPr lang="it-IT" sz="2000" b="1" i="1" dirty="0"/>
              <a:t>si era messo le mani sul cuore "a voler mimare il suo amore"</a:t>
            </a:r>
            <a:r>
              <a:rPr lang="it-IT" sz="2000" i="1" dirty="0"/>
              <a:t> e una notte aveva puntato la luce di una torcia verso l'abitazione della donna. In altre occasioni l'aveva aspettata fuori della palestra e fuori dal parrucchiere; l'aveva pure raggiunta ai giardinetti, dove si trovava con i figli, e </a:t>
            </a:r>
            <a:r>
              <a:rPr lang="it-IT" sz="2000" b="1" i="1" dirty="0"/>
              <a:t>le aveva detto sussurrando "ma lo vuoi capire che sono innamorato di te</a:t>
            </a:r>
            <a:r>
              <a:rPr lang="it-IT" sz="2000" i="1" dirty="0"/>
              <a:t>"; era accaduto pure che </a:t>
            </a:r>
            <a:r>
              <a:rPr lang="it-IT" sz="2000" b="1" i="1" dirty="0"/>
              <a:t>le avesse sussurrato le parole "ti amo" nell'androne di una chiesa</a:t>
            </a:r>
            <a:r>
              <a:rPr lang="it-IT" sz="2000" i="1" dirty="0"/>
              <a:t>, durante una </a:t>
            </a:r>
            <a:r>
              <a:rPr lang="it-IT" sz="2000" i="1" dirty="0" smtClean="0"/>
              <a:t>processione</a:t>
            </a:r>
            <a:r>
              <a:rPr lang="it-IT" sz="2000" dirty="0" smtClean="0"/>
              <a:t>”</a:t>
            </a:r>
            <a:endParaRPr lang="it-IT" sz="2000" dirty="0"/>
          </a:p>
          <a:p>
            <a:pPr>
              <a:lnSpc>
                <a:spcPct val="110000"/>
              </a:lnSpc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117458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" y="601580"/>
            <a:ext cx="8354736" cy="37132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3300" dirty="0" smtClean="0"/>
              <a:t>L’AMMONIMENTO DEL QUESTORE </a:t>
            </a:r>
            <a:br>
              <a:rPr lang="it-IT" sz="3300" dirty="0" smtClean="0"/>
            </a:br>
            <a:r>
              <a:rPr lang="it-IT" sz="3300" dirty="0" smtClean="0"/>
              <a:t>IN MATERIA DI </a:t>
            </a:r>
            <a:r>
              <a:rPr lang="it-IT" sz="3300" i="1" dirty="0" smtClean="0"/>
              <a:t>STALKING </a:t>
            </a:r>
            <a:br>
              <a:rPr lang="it-IT" sz="3300" i="1" dirty="0" smtClean="0"/>
            </a:b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630466"/>
            <a:ext cx="9143999" cy="4227534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rimedio </a:t>
            </a:r>
            <a:r>
              <a:rPr lang="it-IT" sz="1900" b="1" dirty="0" smtClean="0"/>
              <a:t>alternativo</a:t>
            </a:r>
            <a:r>
              <a:rPr lang="it-IT" sz="1900" dirty="0" smtClean="0"/>
              <a:t> alla querela;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la </a:t>
            </a:r>
            <a:r>
              <a:rPr lang="it-IT" sz="1900" b="1" dirty="0" smtClean="0"/>
              <a:t>vittima</a:t>
            </a:r>
            <a:r>
              <a:rPr lang="it-IT" sz="1900" dirty="0" smtClean="0"/>
              <a:t> si rivolge all’</a:t>
            </a:r>
            <a:r>
              <a:rPr lang="it-IT" sz="1900" b="1" dirty="0" smtClean="0"/>
              <a:t>Autorità di Pubblica sicurezza </a:t>
            </a:r>
            <a:r>
              <a:rPr lang="it-IT" sz="1900" dirty="0" smtClean="0"/>
              <a:t>chiedendo l’</a:t>
            </a:r>
            <a:r>
              <a:rPr lang="it-IT" sz="1900" b="1" dirty="0" smtClean="0"/>
              <a:t>ammonimento</a:t>
            </a:r>
            <a:r>
              <a:rPr lang="it-IT" sz="1900" dirty="0" smtClean="0"/>
              <a:t> nei confronti dello </a:t>
            </a:r>
            <a:r>
              <a:rPr lang="it-IT" sz="1900" b="1" i="1" dirty="0" smtClean="0"/>
              <a:t>stalker</a:t>
            </a:r>
            <a:r>
              <a:rPr lang="it-IT" sz="19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il </a:t>
            </a:r>
            <a:r>
              <a:rPr lang="it-IT" sz="1900" b="1" dirty="0" smtClean="0"/>
              <a:t>Questore</a:t>
            </a:r>
            <a:r>
              <a:rPr lang="it-IT" sz="1900" dirty="0" smtClean="0"/>
              <a:t>, se necessario, assume </a:t>
            </a:r>
            <a:r>
              <a:rPr lang="it-IT" sz="1900" b="1" dirty="0" smtClean="0"/>
              <a:t>informazioni</a:t>
            </a:r>
            <a:r>
              <a:rPr lang="it-IT" sz="1900" dirty="0" smtClean="0"/>
              <a:t> dagli </a:t>
            </a:r>
            <a:r>
              <a:rPr lang="it-IT" sz="1900" b="1" dirty="0" smtClean="0"/>
              <a:t>organi</a:t>
            </a:r>
            <a:r>
              <a:rPr lang="it-IT" sz="1900" dirty="0" smtClean="0"/>
              <a:t> </a:t>
            </a:r>
            <a:r>
              <a:rPr lang="it-IT" sz="1900" b="1" dirty="0" smtClean="0"/>
              <a:t>investigativi</a:t>
            </a:r>
            <a:r>
              <a:rPr lang="it-IT" sz="1900" dirty="0" smtClean="0"/>
              <a:t> e sente le </a:t>
            </a:r>
            <a:r>
              <a:rPr lang="it-IT" sz="1900" b="1" dirty="0" smtClean="0"/>
              <a:t>persone informate sui fatti</a:t>
            </a:r>
            <a:r>
              <a:rPr lang="it-IT" sz="19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si tratta di un </a:t>
            </a:r>
            <a:r>
              <a:rPr lang="it-IT" sz="1900" b="1" dirty="0" smtClean="0"/>
              <a:t>procedimento amministrativo </a:t>
            </a:r>
            <a:r>
              <a:rPr lang="it-IT" sz="1900" dirty="0" smtClean="0"/>
              <a:t>(L. 241/1990): il </a:t>
            </a:r>
            <a:r>
              <a:rPr lang="it-IT" sz="1900" b="1" dirty="0" smtClean="0"/>
              <a:t>provvedimento</a:t>
            </a:r>
            <a:r>
              <a:rPr lang="it-IT" sz="1900" dirty="0" smtClean="0"/>
              <a:t> (che è una </a:t>
            </a:r>
            <a:r>
              <a:rPr lang="it-IT" sz="1900" b="1" dirty="0" smtClean="0"/>
              <a:t>misura di prevenzione</a:t>
            </a:r>
            <a:r>
              <a:rPr lang="it-IT" sz="1900" dirty="0" smtClean="0"/>
              <a:t>) è </a:t>
            </a:r>
            <a:r>
              <a:rPr lang="it-IT" sz="1900" b="1" dirty="0" smtClean="0"/>
              <a:t>impugnabile</a:t>
            </a:r>
            <a:r>
              <a:rPr lang="it-IT" sz="1900" dirty="0" smtClean="0"/>
              <a:t> al </a:t>
            </a:r>
            <a:r>
              <a:rPr lang="it-IT" sz="1900" b="1" dirty="0" smtClean="0"/>
              <a:t>T.A.R.</a:t>
            </a:r>
            <a:r>
              <a:rPr lang="it-IT" sz="1900" dirty="0" smtClean="0"/>
              <a:t>; </a:t>
            </a:r>
            <a:r>
              <a:rPr lang="it-IT" sz="1900" b="1" dirty="0" smtClean="0"/>
              <a:t>revoca obbligatoria </a:t>
            </a:r>
            <a:r>
              <a:rPr lang="it-IT" sz="1900" dirty="0" smtClean="0"/>
              <a:t>delle </a:t>
            </a:r>
            <a:r>
              <a:rPr lang="it-IT" sz="1900" b="1" dirty="0" smtClean="0"/>
              <a:t>licenze</a:t>
            </a:r>
            <a:r>
              <a:rPr lang="it-IT" sz="1900" dirty="0" smtClean="0"/>
              <a:t> in materia</a:t>
            </a:r>
            <a:r>
              <a:rPr lang="it-IT" sz="1900" b="1" dirty="0" smtClean="0"/>
              <a:t> </a:t>
            </a:r>
            <a:r>
              <a:rPr lang="it-IT" sz="1900" dirty="0" smtClean="0"/>
              <a:t>di</a:t>
            </a:r>
            <a:r>
              <a:rPr lang="it-IT" sz="1900" b="1" dirty="0" smtClean="0"/>
              <a:t> armi</a:t>
            </a:r>
            <a:r>
              <a:rPr lang="it-IT" sz="19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se il </a:t>
            </a:r>
            <a:r>
              <a:rPr lang="it-IT" sz="1900" b="1" dirty="0" smtClean="0"/>
              <a:t>soggetto ammonito </a:t>
            </a:r>
            <a:r>
              <a:rPr lang="it-IT" sz="1900" dirty="0" smtClean="0"/>
              <a:t>commette </a:t>
            </a:r>
            <a:r>
              <a:rPr lang="it-IT" sz="1900" b="1" dirty="0" smtClean="0"/>
              <a:t>reato di </a:t>
            </a:r>
            <a:r>
              <a:rPr lang="it-IT" sz="1900" b="1" i="1" dirty="0" smtClean="0"/>
              <a:t>stalking</a:t>
            </a:r>
            <a:r>
              <a:rPr lang="it-IT" sz="1900" dirty="0" smtClean="0"/>
              <a:t>, quest’ultimo diventa </a:t>
            </a:r>
            <a:r>
              <a:rPr lang="it-IT" sz="1900" b="1" dirty="0" smtClean="0"/>
              <a:t>procedibile d’ufficio</a:t>
            </a:r>
            <a:endParaRPr lang="it-IT" sz="1900" b="1" dirty="0"/>
          </a:p>
        </p:txBody>
      </p:sp>
    </p:spTree>
    <p:extLst>
      <p:ext uri="{BB962C8B-B14F-4D97-AF65-F5344CB8AC3E}">
        <p14:creationId xmlns:p14="http://schemas.microsoft.com/office/powerpoint/2010/main" val="132385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3" y="0"/>
            <a:ext cx="7682387" cy="502116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3300" dirty="0" smtClean="0"/>
              <a:t>LA </a:t>
            </a:r>
            <a:r>
              <a:rPr lang="it-IT" sz="3300" cap="all" dirty="0" smtClean="0"/>
              <a:t>Procedibilità</a:t>
            </a:r>
            <a:r>
              <a:rPr lang="it-IT" sz="3300" dirty="0" smtClean="0"/>
              <a:t> DELLO </a:t>
            </a:r>
            <a:r>
              <a:rPr lang="it-IT" sz="3300" i="1" dirty="0" smtClean="0"/>
              <a:t>STALKING </a:t>
            </a:r>
            <a:r>
              <a:rPr lang="it-IT" sz="3300" dirty="0" smtClean="0"/>
              <a:t>DAL 2009 AL 2017</a:t>
            </a:r>
            <a:r>
              <a:rPr lang="it-IT" sz="3300" i="1" dirty="0" smtClean="0"/>
              <a:t/>
            </a:r>
            <a:br>
              <a:rPr lang="it-IT" sz="3300" i="1" dirty="0" smtClean="0"/>
            </a:b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52842"/>
            <a:ext cx="9143999" cy="450515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b="1" dirty="0" smtClean="0"/>
              <a:t>reato</a:t>
            </a:r>
            <a:r>
              <a:rPr lang="it-IT" sz="1900" dirty="0" smtClean="0"/>
              <a:t> – se non aggravato (art. 612-</a:t>
            </a:r>
            <a:r>
              <a:rPr lang="it-IT" sz="1900" i="1" dirty="0" smtClean="0"/>
              <a:t>bis</a:t>
            </a:r>
            <a:r>
              <a:rPr lang="it-IT" sz="1900" dirty="0" smtClean="0"/>
              <a:t>, co. </a:t>
            </a:r>
            <a:r>
              <a:rPr lang="it-IT" sz="1900" smtClean="0"/>
              <a:t>4, </a:t>
            </a:r>
            <a:r>
              <a:rPr lang="it-IT" sz="1900" dirty="0" smtClean="0"/>
              <a:t>c.p.) – </a:t>
            </a:r>
            <a:r>
              <a:rPr lang="it-IT" sz="1900" b="1" dirty="0" smtClean="0"/>
              <a:t>procedibile a querela di parte</a:t>
            </a:r>
            <a:r>
              <a:rPr lang="it-IT" sz="1900" dirty="0" smtClean="0"/>
              <a:t>, con termine “speciale” di sei (6) mesi;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nella versione originaria del </a:t>
            </a:r>
            <a:r>
              <a:rPr lang="it-IT" sz="1900" b="1" dirty="0" smtClean="0"/>
              <a:t>decreto-legge “anti-femminicidio” </a:t>
            </a:r>
            <a:r>
              <a:rPr lang="it-IT" sz="1900" dirty="0" smtClean="0"/>
              <a:t>prevista l’</a:t>
            </a:r>
            <a:r>
              <a:rPr lang="it-IT" sz="1900" b="1" dirty="0" smtClean="0"/>
              <a:t>irrevocabilità della querela </a:t>
            </a:r>
            <a:r>
              <a:rPr lang="it-IT" sz="1900" dirty="0" smtClean="0"/>
              <a:t>(= violenza sessuale);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in sede di </a:t>
            </a:r>
            <a:r>
              <a:rPr lang="it-IT" sz="1900" b="1" dirty="0" smtClean="0"/>
              <a:t>conversione del D.L.</a:t>
            </a:r>
            <a:r>
              <a:rPr lang="it-IT" sz="1900" dirty="0" smtClean="0"/>
              <a:t> (con </a:t>
            </a:r>
            <a:r>
              <a:rPr lang="it-IT" sz="1900" b="1" dirty="0" smtClean="0"/>
              <a:t>L. 115/2013</a:t>
            </a:r>
            <a:r>
              <a:rPr lang="it-IT" sz="1900" dirty="0" smtClean="0"/>
              <a:t>) è stata re-introdotta la </a:t>
            </a:r>
            <a:r>
              <a:rPr lang="it-IT" sz="1900" b="1" dirty="0" smtClean="0"/>
              <a:t>possibilità di remissione “processuale” di querela</a:t>
            </a:r>
            <a:r>
              <a:rPr lang="it-IT" sz="19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con la </a:t>
            </a:r>
            <a:r>
              <a:rPr lang="it-IT" sz="1900" b="1" dirty="0" smtClean="0"/>
              <a:t>riforma “Orlando” </a:t>
            </a:r>
            <a:r>
              <a:rPr lang="it-IT" sz="1900" dirty="0" smtClean="0"/>
              <a:t>(</a:t>
            </a:r>
            <a:r>
              <a:rPr lang="it-IT" sz="1900" b="1" dirty="0" smtClean="0"/>
              <a:t>L. 103/2017</a:t>
            </a:r>
            <a:r>
              <a:rPr lang="it-IT" sz="1900" dirty="0" smtClean="0"/>
              <a:t>)</a:t>
            </a:r>
            <a:r>
              <a:rPr lang="it-IT" sz="2000" dirty="0" smtClean="0"/>
              <a:t> possibilità di </a:t>
            </a:r>
            <a:r>
              <a:rPr lang="it-IT" sz="2000" b="1" dirty="0" smtClean="0"/>
              <a:t>estinguere</a:t>
            </a:r>
            <a:r>
              <a:rPr lang="it-IT" sz="2000" dirty="0" smtClean="0"/>
              <a:t> </a:t>
            </a:r>
            <a:r>
              <a:rPr lang="it-IT" sz="2000" b="1" dirty="0" smtClean="0"/>
              <a:t>reati procedibili a querela </a:t>
            </a:r>
            <a:r>
              <a:rPr lang="it-IT" sz="2000" dirty="0" smtClean="0"/>
              <a:t>(ad es., </a:t>
            </a:r>
            <a:r>
              <a:rPr lang="it-IT" sz="2000" b="1" i="1" dirty="0" smtClean="0"/>
              <a:t>stalking</a:t>
            </a:r>
            <a:r>
              <a:rPr lang="it-IT" sz="2000" dirty="0" smtClean="0"/>
              <a:t>) con </a:t>
            </a:r>
            <a:r>
              <a:rPr lang="it-IT" sz="2000" b="1" dirty="0" smtClean="0"/>
              <a:t>risarcimento integrale del danno </a:t>
            </a:r>
            <a:r>
              <a:rPr lang="it-IT" sz="2000" dirty="0" smtClean="0"/>
              <a:t>(art. 162-</a:t>
            </a:r>
            <a:r>
              <a:rPr lang="it-IT" sz="2000" i="1" dirty="0" smtClean="0"/>
              <a:t>ter </a:t>
            </a:r>
            <a:r>
              <a:rPr lang="it-IT" sz="2000" dirty="0" smtClean="0"/>
              <a:t>c.p.), la cui valutazione è rimessa al </a:t>
            </a:r>
            <a:r>
              <a:rPr lang="it-IT" sz="2000" b="1" dirty="0" smtClean="0"/>
              <a:t>giudice</a:t>
            </a:r>
            <a:r>
              <a:rPr lang="it-IT" sz="2000" dirty="0" smtClean="0"/>
              <a:t> e </a:t>
            </a:r>
            <a:r>
              <a:rPr lang="it-IT" sz="2000" i="1" u="sng" dirty="0" smtClean="0"/>
              <a:t>non</a:t>
            </a:r>
            <a:r>
              <a:rPr lang="it-IT" sz="2000" dirty="0" smtClean="0"/>
              <a:t> alla </a:t>
            </a:r>
            <a:r>
              <a:rPr lang="it-IT" sz="2000" b="1" dirty="0" smtClean="0"/>
              <a:t>persona offesa</a:t>
            </a:r>
            <a:endParaRPr lang="it-IT" sz="1200" b="1" dirty="0" smtClean="0"/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67455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3" y="73723"/>
            <a:ext cx="7499685" cy="42855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3300" dirty="0" smtClean="0"/>
              <a:t>LE MODIFICHE DELLA L. 172/2012 (RATIFICA DELLA CONV. DI LANZAROTE)</a:t>
            </a:r>
            <a:r>
              <a:rPr lang="it-IT" sz="3300" i="1" dirty="0" smtClean="0"/>
              <a:t/>
            </a:r>
            <a:br>
              <a:rPr lang="it-IT" sz="3300" i="1" dirty="0" smtClean="0"/>
            </a:b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192421"/>
            <a:ext cx="9143999" cy="466557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smtClean="0"/>
              <a:t>modifica</a:t>
            </a:r>
            <a:r>
              <a:rPr lang="it-IT" sz="2000" dirty="0" smtClean="0"/>
              <a:t> l’</a:t>
            </a:r>
            <a:r>
              <a:rPr lang="it-IT" sz="2000" b="1" dirty="0" smtClean="0"/>
              <a:t>art. 609-</a:t>
            </a:r>
            <a:r>
              <a:rPr lang="it-IT" sz="2000" b="1" i="1" dirty="0" smtClean="0"/>
              <a:t>sexies </a:t>
            </a:r>
            <a:r>
              <a:rPr lang="it-IT" sz="2000" b="1" dirty="0" smtClean="0"/>
              <a:t>c.p. </a:t>
            </a:r>
            <a:r>
              <a:rPr lang="it-IT" sz="2000" dirty="0" smtClean="0"/>
              <a:t>sull’</a:t>
            </a:r>
            <a:r>
              <a:rPr lang="it-IT" sz="2000" b="1" i="1" dirty="0" smtClean="0"/>
              <a:t>error aetatis</a:t>
            </a:r>
            <a:r>
              <a:rPr lang="it-IT" sz="2000" dirty="0" smtClean="0"/>
              <a:t>, assegnando </a:t>
            </a:r>
            <a:r>
              <a:rPr lang="it-IT" sz="2000" b="1" dirty="0" smtClean="0"/>
              <a:t>rilevanza all’ignoranza inevitabile </a:t>
            </a:r>
            <a:r>
              <a:rPr lang="it-IT" sz="2000" dirty="0" smtClean="0"/>
              <a:t>(v. anche </a:t>
            </a:r>
            <a:r>
              <a:rPr lang="it-IT" sz="2000" b="1" dirty="0" smtClean="0"/>
              <a:t>C. Cost. 322/2007</a:t>
            </a:r>
            <a:r>
              <a:rPr lang="it-IT" sz="2000" dirty="0" smtClean="0"/>
              <a:t>) ed elevando a 18 anni l’età ed introduce l’analogo </a:t>
            </a:r>
            <a:r>
              <a:rPr lang="it-IT" sz="2000" b="1" dirty="0" smtClean="0"/>
              <a:t>art. 602-</a:t>
            </a:r>
            <a:r>
              <a:rPr lang="it-IT" sz="2000" b="1" i="1" dirty="0" smtClean="0"/>
              <a:t>quater </a:t>
            </a:r>
            <a:r>
              <a:rPr lang="it-IT" sz="2000" b="1" dirty="0" smtClean="0"/>
              <a:t>c.p. </a:t>
            </a:r>
            <a:r>
              <a:rPr lang="it-IT" sz="2000" dirty="0" smtClean="0"/>
              <a:t>per i delitti in materia di </a:t>
            </a:r>
            <a:r>
              <a:rPr lang="it-IT" sz="2000" b="1" dirty="0" smtClean="0"/>
              <a:t>prostituzione minorile</a:t>
            </a:r>
            <a:r>
              <a:rPr lang="it-IT" sz="2000" dirty="0" smtClean="0"/>
              <a:t>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000" dirty="0" smtClean="0"/>
              <a:t>introduce la fattispecie di </a:t>
            </a:r>
            <a:r>
              <a:rPr lang="it-IT" sz="2000" b="1" dirty="0" smtClean="0"/>
              <a:t>adescamento </a:t>
            </a:r>
            <a:r>
              <a:rPr lang="it-IT" sz="2000" dirty="0" smtClean="0"/>
              <a:t>(mediante </a:t>
            </a:r>
            <a:r>
              <a:rPr lang="it-IT" sz="2000" b="1" i="1" dirty="0"/>
              <a:t>artifici</a:t>
            </a:r>
            <a:r>
              <a:rPr lang="it-IT" sz="2000" dirty="0"/>
              <a:t>, </a:t>
            </a:r>
            <a:r>
              <a:rPr lang="it-IT" sz="2000" b="1" i="1" dirty="0" smtClean="0"/>
              <a:t>lusinghe</a:t>
            </a:r>
            <a:r>
              <a:rPr lang="it-IT" sz="2000" dirty="0" smtClean="0"/>
              <a:t>, </a:t>
            </a:r>
            <a:r>
              <a:rPr lang="it-IT" sz="2000" b="1" i="1" dirty="0" smtClean="0"/>
              <a:t>minacce</a:t>
            </a:r>
            <a:r>
              <a:rPr lang="it-IT" sz="2000" dirty="0" smtClean="0"/>
              <a:t>, anche </a:t>
            </a:r>
            <a:r>
              <a:rPr lang="it-IT" sz="2000" b="1" i="1" dirty="0" smtClean="0"/>
              <a:t>on-line</a:t>
            </a:r>
            <a:r>
              <a:rPr lang="it-IT" sz="2000" dirty="0" smtClean="0"/>
              <a:t>) </a:t>
            </a:r>
            <a:r>
              <a:rPr lang="it-IT" sz="2000" b="1" dirty="0" smtClean="0"/>
              <a:t>di minori di anni 16 </a:t>
            </a:r>
            <a:r>
              <a:rPr lang="it-IT" sz="2000" dirty="0" smtClean="0"/>
              <a:t>(</a:t>
            </a:r>
            <a:r>
              <a:rPr lang="it-IT" sz="2000" b="1" dirty="0" smtClean="0"/>
              <a:t>art. 609-</a:t>
            </a:r>
            <a:r>
              <a:rPr lang="it-IT" sz="2000" b="1" i="1" dirty="0" smtClean="0"/>
              <a:t>undecies</a:t>
            </a:r>
            <a:r>
              <a:rPr lang="it-IT" sz="2000" b="1" dirty="0" smtClean="0"/>
              <a:t> c.p.</a:t>
            </a:r>
            <a:r>
              <a:rPr lang="it-IT" sz="2000" dirty="0" smtClean="0"/>
              <a:t>), che costituisce una </a:t>
            </a:r>
            <a:r>
              <a:rPr lang="it-IT" sz="2000" b="1" dirty="0"/>
              <a:t>anticipazione di </a:t>
            </a:r>
            <a:r>
              <a:rPr lang="it-IT" sz="2000" b="1" dirty="0" smtClean="0"/>
              <a:t>tutela</a:t>
            </a:r>
            <a:r>
              <a:rPr lang="it-IT" sz="2000" dirty="0" smtClean="0"/>
              <a:t> rispetto a </a:t>
            </a:r>
            <a:r>
              <a:rPr lang="it-IT" sz="2000" b="1" dirty="0"/>
              <a:t>condotte</a:t>
            </a:r>
            <a:r>
              <a:rPr lang="it-IT" sz="2000" dirty="0"/>
              <a:t> </a:t>
            </a:r>
            <a:r>
              <a:rPr lang="it-IT" sz="2000" dirty="0" smtClean="0"/>
              <a:t>essere </a:t>
            </a:r>
            <a:r>
              <a:rPr lang="it-IT" sz="2000" dirty="0"/>
              <a:t>sorrette dal </a:t>
            </a:r>
            <a:r>
              <a:rPr lang="it-IT" sz="2000" b="1" dirty="0"/>
              <a:t>dolo specifico </a:t>
            </a:r>
            <a:r>
              <a:rPr lang="it-IT" sz="2000" dirty="0"/>
              <a:t>di </a:t>
            </a:r>
            <a:r>
              <a:rPr lang="it-IT" sz="2000" b="1" dirty="0"/>
              <a:t>commissione</a:t>
            </a:r>
            <a:r>
              <a:rPr lang="it-IT" sz="2000" dirty="0"/>
              <a:t> di uno dei </a:t>
            </a:r>
            <a:r>
              <a:rPr lang="it-IT" sz="2000" b="1" dirty="0"/>
              <a:t>reati</a:t>
            </a:r>
            <a:r>
              <a:rPr lang="it-IT" sz="2000" dirty="0"/>
              <a:t> </a:t>
            </a:r>
            <a:r>
              <a:rPr lang="it-IT" sz="2000" b="1" dirty="0"/>
              <a:t>sessuali</a:t>
            </a:r>
            <a:r>
              <a:rPr lang="it-IT" sz="2000" dirty="0"/>
              <a:t> indicati dalla </a:t>
            </a:r>
            <a:r>
              <a:rPr lang="it-IT" sz="2000" dirty="0" smtClean="0"/>
              <a:t>norma;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000" dirty="0" smtClean="0"/>
              <a:t>modifica </a:t>
            </a:r>
            <a:r>
              <a:rPr lang="it-IT" sz="2000" dirty="0"/>
              <a:t>il reato di </a:t>
            </a:r>
            <a:r>
              <a:rPr lang="it-IT" sz="2000" b="1" dirty="0"/>
              <a:t>prostituzione minorile</a:t>
            </a:r>
            <a:r>
              <a:rPr lang="it-IT" sz="2000" dirty="0"/>
              <a:t> (art. 600-</a:t>
            </a:r>
            <a:r>
              <a:rPr lang="it-IT" sz="2000" i="1" dirty="0"/>
              <a:t>bis </a:t>
            </a:r>
            <a:r>
              <a:rPr lang="it-IT" sz="2000" dirty="0"/>
              <a:t>c.p.</a:t>
            </a:r>
            <a:r>
              <a:rPr lang="it-IT" sz="2000" dirty="0" smtClean="0"/>
              <a:t>), per cui ora è sufficiente la </a:t>
            </a:r>
            <a:r>
              <a:rPr lang="it-IT" sz="2000" b="1" i="1" dirty="0" smtClean="0"/>
              <a:t>promessa </a:t>
            </a:r>
            <a:r>
              <a:rPr lang="it-IT" sz="2000" dirty="0" smtClean="0"/>
              <a:t>di dazione di </a:t>
            </a:r>
            <a:r>
              <a:rPr lang="it-IT" sz="2000" b="1" dirty="0" smtClean="0"/>
              <a:t>denaro </a:t>
            </a:r>
            <a:r>
              <a:rPr lang="it-IT" sz="2000" dirty="0" smtClean="0"/>
              <a:t>o </a:t>
            </a:r>
            <a:r>
              <a:rPr lang="it-IT" sz="2000" b="1" dirty="0" smtClean="0"/>
              <a:t>altra utilità</a:t>
            </a:r>
            <a:r>
              <a:rPr lang="it-IT" sz="2000" dirty="0" smtClean="0"/>
              <a:t>;</a:t>
            </a:r>
            <a:endParaRPr lang="it-IT" sz="2000" dirty="0"/>
          </a:p>
          <a:p>
            <a:pPr marL="342900" indent="-342900">
              <a:buFont typeface="Wingdings" charset="2"/>
              <a:buChar char="ü"/>
            </a:pPr>
            <a:r>
              <a:rPr lang="it-IT" sz="2000" b="1" dirty="0"/>
              <a:t>raddoppia</a:t>
            </a:r>
            <a:r>
              <a:rPr lang="it-IT" sz="2000" dirty="0"/>
              <a:t> i </a:t>
            </a:r>
            <a:r>
              <a:rPr lang="it-IT" sz="2000" b="1" dirty="0"/>
              <a:t>termini di prescrizione </a:t>
            </a:r>
            <a:r>
              <a:rPr lang="it-IT" sz="2000" dirty="0"/>
              <a:t>per i reati sessuali (modifica dell’</a:t>
            </a:r>
            <a:r>
              <a:rPr lang="it-IT" sz="2000" b="1" dirty="0"/>
              <a:t>art. 157 c.p.</a:t>
            </a:r>
            <a:r>
              <a:rPr lang="it-IT" sz="2000" dirty="0"/>
              <a:t>)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07275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93" y="617607"/>
            <a:ext cx="6492949" cy="432863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LA NUOVA MISURA DI PREVENZIONE DELLA L. 115/2013 </a:t>
            </a:r>
            <a:r>
              <a:rPr lang="it-IT" sz="3300" dirty="0" smtClean="0"/>
              <a:t>(“</a:t>
            </a:r>
            <a:r>
              <a:rPr lang="it-IT" sz="3300" i="1" dirty="0" smtClean="0"/>
              <a:t>violenza domestica</a:t>
            </a:r>
            <a:r>
              <a:rPr lang="it-IT" sz="3300" dirty="0" smtClean="0"/>
              <a:t>”)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526632"/>
            <a:ext cx="9143999" cy="433136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è una </a:t>
            </a:r>
            <a:r>
              <a:rPr lang="it-IT" sz="1900" b="1" dirty="0" smtClean="0"/>
              <a:t>misura (amministrativa) di prevenzione </a:t>
            </a:r>
            <a:r>
              <a:rPr lang="it-IT" sz="1900" dirty="0" smtClean="0"/>
              <a:t>del </a:t>
            </a:r>
            <a:r>
              <a:rPr lang="it-IT" sz="1900" b="1" dirty="0" smtClean="0"/>
              <a:t>Questore</a:t>
            </a:r>
            <a:r>
              <a:rPr lang="it-IT" sz="1900" dirty="0" smtClean="0"/>
              <a:t> </a:t>
            </a:r>
            <a:r>
              <a:rPr lang="it-IT" sz="1900" i="1" dirty="0" smtClean="0"/>
              <a:t>analoga</a:t>
            </a:r>
            <a:r>
              <a:rPr lang="it-IT" sz="1900" dirty="0" smtClean="0"/>
              <a:t> a quella in materia di </a:t>
            </a:r>
            <a:r>
              <a:rPr lang="it-IT" sz="1900" i="1" dirty="0" smtClean="0"/>
              <a:t>stalking </a:t>
            </a:r>
            <a:r>
              <a:rPr lang="it-IT" sz="1900" dirty="0" smtClean="0"/>
              <a:t>(v. però di seguito le </a:t>
            </a:r>
            <a:r>
              <a:rPr lang="it-IT" sz="1900" i="1" dirty="0" smtClean="0"/>
              <a:t>differenze</a:t>
            </a:r>
            <a:r>
              <a:rPr lang="it-IT" sz="1900" dirty="0" smtClean="0"/>
              <a:t>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possibile in caso di </a:t>
            </a:r>
            <a:r>
              <a:rPr lang="it-IT" sz="1900" b="1" dirty="0" smtClean="0"/>
              <a:t>indizi di</a:t>
            </a:r>
            <a:r>
              <a:rPr lang="it-IT" sz="1900" dirty="0" smtClean="0"/>
              <a:t> </a:t>
            </a:r>
            <a:r>
              <a:rPr lang="it-IT" sz="1900" b="1" dirty="0" smtClean="0"/>
              <a:t>reato </a:t>
            </a:r>
            <a:r>
              <a:rPr lang="it-IT" sz="1900" dirty="0" smtClean="0"/>
              <a:t>di</a:t>
            </a:r>
            <a:r>
              <a:rPr lang="it-IT" sz="1900" b="1" dirty="0" smtClean="0"/>
              <a:t> lesioni lievi </a:t>
            </a:r>
            <a:r>
              <a:rPr lang="it-IT" sz="1900" dirty="0" smtClean="0"/>
              <a:t>(art. 582 c.p.) o di </a:t>
            </a:r>
            <a:r>
              <a:rPr lang="it-IT" sz="1900" b="1" dirty="0" smtClean="0"/>
              <a:t>percosse</a:t>
            </a:r>
            <a:r>
              <a:rPr lang="it-IT" sz="1900" dirty="0" smtClean="0"/>
              <a:t> (art. 581 c.p.);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i="1" u="sng" dirty="0" smtClean="0"/>
              <a:t>non</a:t>
            </a:r>
            <a:r>
              <a:rPr lang="it-IT" sz="1900" dirty="0" smtClean="0"/>
              <a:t> è alternativa rispetto alla </a:t>
            </a:r>
            <a:r>
              <a:rPr lang="it-IT" sz="1900" b="1" dirty="0" smtClean="0"/>
              <a:t>querela</a:t>
            </a:r>
            <a:r>
              <a:rPr lang="it-IT" sz="1900" dirty="0" smtClean="0"/>
              <a:t>;</a:t>
            </a:r>
            <a:endParaRPr lang="it-IT" sz="1900" b="1" dirty="0" smtClean="0"/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la </a:t>
            </a:r>
            <a:r>
              <a:rPr lang="it-IT" sz="1900" b="1" dirty="0" smtClean="0"/>
              <a:t>richiesta</a:t>
            </a:r>
            <a:r>
              <a:rPr lang="it-IT" sz="1900" dirty="0" smtClean="0"/>
              <a:t> può essere </a:t>
            </a:r>
            <a:r>
              <a:rPr lang="it-IT" sz="1900" dirty="0" smtClean="0"/>
              <a:t>proposta da </a:t>
            </a:r>
            <a:r>
              <a:rPr lang="it-IT" sz="1900" b="1" dirty="0" smtClean="0"/>
              <a:t>chiunque</a:t>
            </a:r>
            <a:r>
              <a:rPr lang="it-IT" sz="1900" dirty="0" smtClean="0"/>
              <a:t> (nell’originaria versione del D.L. era prevista anche la </a:t>
            </a:r>
            <a:r>
              <a:rPr lang="it-IT" sz="1900" i="1" dirty="0" smtClean="0"/>
              <a:t>segnalazione anonima</a:t>
            </a:r>
            <a:r>
              <a:rPr lang="it-IT" sz="1900" dirty="0" smtClean="0"/>
              <a:t>, poi eliminata);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possibilità di </a:t>
            </a:r>
            <a:r>
              <a:rPr lang="it-IT" sz="1900" b="1" dirty="0" smtClean="0"/>
              <a:t>sospensione della patente da 1 a 3 mesi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28538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948"/>
            <a:ext cx="5988900" cy="39726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LA </a:t>
            </a:r>
            <a:r>
              <a:rPr lang="it-IT" sz="3300" dirty="0" smtClean="0"/>
              <a:t>“</a:t>
            </a:r>
            <a:r>
              <a:rPr lang="it-IT" sz="3300" i="1" dirty="0" smtClean="0"/>
              <a:t>VIOLENZA ASSISTITA</a:t>
            </a:r>
            <a:r>
              <a:rPr lang="it-IT" sz="3300" dirty="0" smtClean="0"/>
              <a:t>” NELLA </a:t>
            </a:r>
            <a:br>
              <a:rPr lang="it-IT" sz="3300" dirty="0" smtClean="0"/>
            </a:br>
            <a:r>
              <a:rPr lang="it-IT" sz="3300" dirty="0" smtClean="0"/>
              <a:t>L</a:t>
            </a:r>
            <a:r>
              <a:rPr lang="it-IT" sz="3300" dirty="0" smtClean="0"/>
              <a:t>. 115/2013 (anti-femminicidio)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630466"/>
            <a:ext cx="9143999" cy="4227534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2000" dirty="0" smtClean="0"/>
              <a:t>costituisce </a:t>
            </a:r>
            <a:r>
              <a:rPr lang="it-IT" sz="2000" b="1" dirty="0" smtClean="0"/>
              <a:t>circostanza aggravante </a:t>
            </a:r>
            <a:r>
              <a:rPr lang="it-IT" sz="2000" dirty="0" smtClean="0"/>
              <a:t>ai </a:t>
            </a:r>
            <a:r>
              <a:rPr lang="it-IT" sz="2000" b="1" dirty="0" smtClean="0"/>
              <a:t>delitti contro la vita e l’incolumità individuale e la libertà personale</a:t>
            </a:r>
            <a:r>
              <a:rPr lang="it-IT" sz="2000" dirty="0"/>
              <a:t> </a:t>
            </a:r>
            <a:r>
              <a:rPr lang="it-IT" sz="2000" dirty="0" smtClean="0"/>
              <a:t>(ad es., lesioni, violenza sessuale),</a:t>
            </a:r>
            <a:r>
              <a:rPr lang="it-IT" sz="2000" dirty="0" smtClean="0"/>
              <a:t> oltre che ai </a:t>
            </a:r>
            <a:r>
              <a:rPr lang="it-IT" sz="2000" b="1" dirty="0" smtClean="0"/>
              <a:t>maltrattamenti in famiglia</a:t>
            </a:r>
            <a:r>
              <a:rPr lang="it-IT" sz="20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2000" dirty="0" smtClean="0"/>
              <a:t>consiste nell’</a:t>
            </a:r>
            <a:r>
              <a:rPr lang="it-IT" sz="2000" b="1" dirty="0" smtClean="0"/>
              <a:t>aver commesso </a:t>
            </a:r>
            <a:r>
              <a:rPr lang="it-IT" sz="2000" dirty="0" smtClean="0"/>
              <a:t>i </a:t>
            </a:r>
            <a:r>
              <a:rPr lang="it-IT" sz="2000" b="1" dirty="0" smtClean="0"/>
              <a:t>reati</a:t>
            </a:r>
            <a:r>
              <a:rPr lang="it-IT" sz="2000" dirty="0" smtClean="0"/>
              <a:t> individuati (</a:t>
            </a:r>
            <a:r>
              <a:rPr lang="it-IT" sz="2000" i="1" dirty="0" smtClean="0"/>
              <a:t>1</a:t>
            </a:r>
            <a:r>
              <a:rPr lang="it-IT" sz="2000" dirty="0" smtClean="0"/>
              <a:t>) </a:t>
            </a:r>
            <a:r>
              <a:rPr lang="it-IT" sz="2000" b="1" dirty="0" smtClean="0"/>
              <a:t>in presenza di un minore di anni 18</a:t>
            </a:r>
            <a:r>
              <a:rPr lang="it-IT" sz="2000" dirty="0" smtClean="0"/>
              <a:t>, (</a:t>
            </a:r>
            <a:r>
              <a:rPr lang="it-IT" sz="2000" i="1" dirty="0" smtClean="0"/>
              <a:t>2</a:t>
            </a:r>
            <a:r>
              <a:rPr lang="it-IT" sz="2000" dirty="0" smtClean="0"/>
              <a:t>) </a:t>
            </a:r>
            <a:r>
              <a:rPr lang="it-IT" sz="2000" b="1" dirty="0" smtClean="0"/>
              <a:t>in danno di un minore di anni 18</a:t>
            </a:r>
            <a:r>
              <a:rPr lang="it-IT" sz="2000" dirty="0" smtClean="0"/>
              <a:t> ovvero (</a:t>
            </a:r>
            <a:r>
              <a:rPr lang="it-IT" sz="2000" i="1" dirty="0" smtClean="0"/>
              <a:t>3</a:t>
            </a:r>
            <a:r>
              <a:rPr lang="it-IT" sz="2000" dirty="0" smtClean="0"/>
              <a:t>) </a:t>
            </a:r>
            <a:r>
              <a:rPr lang="it-IT" sz="2000" b="1" dirty="0" smtClean="0"/>
              <a:t>in danno di persona in stato di gravidanza</a:t>
            </a:r>
            <a:r>
              <a:rPr lang="it-IT" sz="20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2000" dirty="0" smtClean="0"/>
              <a:t>mira a tutelare la </a:t>
            </a:r>
            <a:r>
              <a:rPr lang="it-IT" sz="2000" b="1" dirty="0" smtClean="0"/>
              <a:t>sfera psicologica del minore </a:t>
            </a:r>
            <a:r>
              <a:rPr lang="it-IT" sz="2000" dirty="0" smtClean="0"/>
              <a:t>costretto </a:t>
            </a:r>
            <a:r>
              <a:rPr lang="it-IT" sz="2000" b="1" dirty="0" smtClean="0"/>
              <a:t>ad assistere ad episodi di violenza in danno di altra persona della famiglia </a:t>
            </a:r>
            <a:r>
              <a:rPr lang="it-IT" sz="2000" dirty="0" smtClean="0"/>
              <a:t>(recependo l’art. 46 della </a:t>
            </a:r>
            <a:r>
              <a:rPr lang="it-IT" sz="2000" b="1" dirty="0" smtClean="0"/>
              <a:t>Convenzione di Istanbul </a:t>
            </a:r>
            <a:r>
              <a:rPr lang="it-IT" sz="2000" dirty="0" smtClean="0"/>
              <a:t>del </a:t>
            </a:r>
            <a:r>
              <a:rPr lang="it-IT" sz="2000" b="1" dirty="0" smtClean="0"/>
              <a:t>2011</a:t>
            </a:r>
            <a:r>
              <a:rPr lang="it-IT" sz="2000" dirty="0" smtClean="0"/>
              <a:t>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975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2" y="1542753"/>
            <a:ext cx="7896384" cy="26361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LA RILEVANZA DEL RAPPORTO CON LA VITTIMA: DAL “</a:t>
            </a:r>
            <a:r>
              <a:rPr lang="it-IT" sz="3300" i="1" dirty="0" smtClean="0"/>
              <a:t>CONIUGE</a:t>
            </a:r>
            <a:r>
              <a:rPr lang="it-IT" sz="3300" dirty="0" smtClean="0"/>
              <a:t>” ALLA “</a:t>
            </a:r>
            <a:r>
              <a:rPr lang="it-IT" sz="3300" i="1" dirty="0" smtClean="0"/>
              <a:t>RELAZIONE AFFETTIVA</a:t>
            </a:r>
            <a:r>
              <a:rPr lang="it-IT" sz="3300" dirty="0" smtClean="0"/>
              <a:t>”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860842"/>
            <a:ext cx="9143999" cy="39971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dirty="0" smtClean="0"/>
              <a:t>L. 115/2013 </a:t>
            </a:r>
            <a:r>
              <a:rPr lang="it-IT" sz="2400" dirty="0" smtClean="0"/>
              <a:t>ha introdotto la </a:t>
            </a:r>
            <a:r>
              <a:rPr lang="it-IT" sz="2400" b="1" dirty="0" smtClean="0"/>
              <a:t>circostanza aggravante </a:t>
            </a:r>
            <a:r>
              <a:rPr lang="it-IT" sz="2400" dirty="0" smtClean="0"/>
              <a:t>per i reati di </a:t>
            </a:r>
            <a:r>
              <a:rPr lang="it-IT" sz="2400" b="1" dirty="0" smtClean="0"/>
              <a:t>violenza sessuale </a:t>
            </a:r>
            <a:r>
              <a:rPr lang="it-IT" sz="2400" dirty="0" smtClean="0"/>
              <a:t>e di </a:t>
            </a:r>
            <a:r>
              <a:rPr lang="it-IT" sz="2400" b="1" i="1" dirty="0" smtClean="0"/>
              <a:t>stalking</a:t>
            </a:r>
            <a:r>
              <a:rPr lang="it-IT" sz="2400" i="1" dirty="0" smtClean="0"/>
              <a:t> </a:t>
            </a:r>
            <a:r>
              <a:rPr lang="it-IT" sz="2400" dirty="0" smtClean="0"/>
              <a:t>se il fatto è commesso da:</a:t>
            </a: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it-IT" sz="2400" b="1" dirty="0" smtClean="0"/>
              <a:t>coniuge</a:t>
            </a:r>
            <a:r>
              <a:rPr lang="it-IT" sz="2400" dirty="0" smtClean="0"/>
              <a:t>, anche </a:t>
            </a:r>
            <a:r>
              <a:rPr lang="it-IT" sz="2400" b="1" dirty="0" smtClean="0"/>
              <a:t>separato </a:t>
            </a:r>
            <a:r>
              <a:rPr lang="it-IT" sz="2400" dirty="0" smtClean="0"/>
              <a:t>o </a:t>
            </a:r>
            <a:r>
              <a:rPr lang="it-IT" sz="2400" b="1" dirty="0" smtClean="0"/>
              <a:t>divorziato;</a:t>
            </a: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it-IT" sz="2400" b="1" dirty="0" smtClean="0"/>
              <a:t>persona che </a:t>
            </a:r>
            <a:r>
              <a:rPr lang="it-IT" sz="2400" b="1" i="1" dirty="0" smtClean="0"/>
              <a:t>è</a:t>
            </a:r>
            <a:r>
              <a:rPr lang="it-IT" sz="2400" b="1" dirty="0" smtClean="0"/>
              <a:t> o </a:t>
            </a:r>
            <a:r>
              <a:rPr lang="it-IT" sz="2400" b="1" i="1" dirty="0" smtClean="0"/>
              <a:t>è stata </a:t>
            </a:r>
            <a:r>
              <a:rPr lang="it-IT" sz="2400" b="1" dirty="0" smtClean="0"/>
              <a:t>legata da </a:t>
            </a:r>
            <a:r>
              <a:rPr lang="it-IT" sz="2400" b="1" i="1" dirty="0" smtClean="0"/>
              <a:t>relazione affettiva</a:t>
            </a:r>
            <a:r>
              <a:rPr lang="it-IT" sz="2400" i="1" dirty="0" smtClean="0"/>
              <a:t>.</a:t>
            </a:r>
            <a:endParaRPr lang="it-IT" sz="2400" dirty="0"/>
          </a:p>
          <a:p>
            <a:pPr>
              <a:lnSpc>
                <a:spcPct val="110000"/>
              </a:lnSpc>
            </a:pPr>
            <a:r>
              <a:rPr lang="it-IT" sz="2400" dirty="0" smtClean="0"/>
              <a:t>Inoltre, lo </a:t>
            </a:r>
            <a:r>
              <a:rPr lang="it-IT" sz="2400" b="1" i="1" dirty="0" smtClean="0"/>
              <a:t>stalking</a:t>
            </a:r>
            <a:r>
              <a:rPr lang="it-IT" sz="2400" i="1" dirty="0" smtClean="0"/>
              <a:t> </a:t>
            </a:r>
            <a:r>
              <a:rPr lang="it-IT" sz="2400" dirty="0" smtClean="0"/>
              <a:t>è </a:t>
            </a:r>
            <a:r>
              <a:rPr lang="it-IT" sz="2400" b="1" dirty="0" smtClean="0"/>
              <a:t>aggravato</a:t>
            </a:r>
            <a:r>
              <a:rPr lang="it-IT" sz="2400" dirty="0" smtClean="0"/>
              <a:t> se è commesso </a:t>
            </a:r>
            <a:r>
              <a:rPr lang="it-IT" sz="2400" b="1" dirty="0" smtClean="0"/>
              <a:t>attraverso strumenti informatici</a:t>
            </a:r>
            <a:r>
              <a:rPr lang="it-IT" sz="2400" dirty="0" smtClean="0"/>
              <a:t> e </a:t>
            </a:r>
            <a:r>
              <a:rPr lang="it-IT" sz="2400" b="1" dirty="0" smtClean="0"/>
              <a:t>telematici</a:t>
            </a:r>
            <a:r>
              <a:rPr lang="it-IT" sz="2400" dirty="0" smtClean="0"/>
              <a:t>.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35954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3" y="201909"/>
            <a:ext cx="7896384" cy="452304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LA LEGGE “</a:t>
            </a:r>
            <a:r>
              <a:rPr lang="it-IT" sz="3300" cap="all" dirty="0" err="1" smtClean="0"/>
              <a:t>CIRINNà</a:t>
            </a:r>
            <a:r>
              <a:rPr lang="it-IT" sz="3300" dirty="0" smtClean="0"/>
              <a:t>” E LE UNIONI CIVILI</a:t>
            </a:r>
            <a:br>
              <a:rPr lang="it-IT" sz="3300" dirty="0" smtClean="0"/>
            </a:br>
            <a:r>
              <a:rPr lang="it-IT" sz="3300" dirty="0" smtClean="0"/>
              <a:t>(L. 20 MAGGIO 2016, N. 76)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630466"/>
            <a:ext cx="9143999" cy="4227534"/>
          </a:xfrm>
        </p:spPr>
        <p:txBody>
          <a:bodyPr>
            <a:normAutofit/>
          </a:bodyPr>
          <a:lstStyle/>
          <a:p>
            <a:r>
              <a:rPr lang="it-IT" sz="2100" b="1" dirty="0" smtClean="0"/>
              <a:t>Art. 1, co. 20, L. 20 maggio 2016, n. 76 </a:t>
            </a:r>
            <a:r>
              <a:rPr lang="it-IT" sz="2100" dirty="0" smtClean="0"/>
              <a:t>e le ricadute sul </a:t>
            </a:r>
            <a:r>
              <a:rPr lang="it-IT" sz="2100" b="1" dirty="0" smtClean="0"/>
              <a:t>diritto penale “familiare”</a:t>
            </a:r>
            <a:r>
              <a:rPr lang="it-IT" sz="2100" dirty="0" smtClean="0"/>
              <a:t>:</a:t>
            </a:r>
            <a:endParaRPr lang="it-IT" sz="2100" b="1" dirty="0" smtClean="0"/>
          </a:p>
          <a:p>
            <a:r>
              <a:rPr lang="it-IT" sz="2100" dirty="0" smtClean="0"/>
              <a:t>“</a:t>
            </a:r>
            <a:r>
              <a:rPr lang="it-IT" sz="2100" i="1" dirty="0" smtClean="0"/>
              <a:t>Al </a:t>
            </a:r>
            <a:r>
              <a:rPr lang="it-IT" sz="2100" i="1" dirty="0"/>
              <a:t>solo fine di assicurare </a:t>
            </a:r>
            <a:r>
              <a:rPr lang="it-IT" sz="2100" i="1" dirty="0" smtClean="0"/>
              <a:t>l'effettività </a:t>
            </a:r>
            <a:r>
              <a:rPr lang="it-IT" sz="2100" i="1" dirty="0"/>
              <a:t>della tutela dei diritti e il pieno adempimento degli obblighi derivanti dall'unione civile tra persone dello stesso sesso, </a:t>
            </a:r>
            <a:r>
              <a:rPr lang="it-IT" sz="2100" b="1" i="1" dirty="0"/>
              <a:t>le disposizioni che si riferiscono al matrimonio e le disposizioni contenenti le parole «coniuge», «coniugi» o termini equivalenti</a:t>
            </a:r>
            <a:r>
              <a:rPr lang="it-IT" sz="2100" i="1" dirty="0"/>
              <a:t>, ovunque ricorrono nelle leggi, negli atti aventi forza di legge, nei regolamenti </a:t>
            </a:r>
            <a:r>
              <a:rPr lang="it-IT" sz="2100" i="1" dirty="0" smtClean="0"/>
              <a:t>nonché </a:t>
            </a:r>
            <a:r>
              <a:rPr lang="it-IT" sz="2100" i="1" dirty="0"/>
              <a:t>negli atti amministrativi e nei contratti collettivi, </a:t>
            </a:r>
            <a:r>
              <a:rPr lang="it-IT" sz="2100" b="1" i="1" dirty="0"/>
              <a:t>si applicano anche ad ognuna delle parti dell'unione civile tra persone dello stesso </a:t>
            </a:r>
            <a:r>
              <a:rPr lang="it-IT" sz="2100" b="1" i="1" dirty="0" smtClean="0"/>
              <a:t>sesso</a:t>
            </a:r>
            <a:r>
              <a:rPr lang="it-IT" sz="2100" dirty="0" smtClean="0"/>
              <a:t>”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95924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2" y="905439"/>
            <a:ext cx="7896384" cy="27684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LE MODIFICHE PROCESSUALI </a:t>
            </a:r>
            <a:br>
              <a:rPr lang="it-IT" sz="3300" dirty="0" smtClean="0"/>
            </a:br>
            <a:r>
              <a:rPr lang="it-IT" sz="3300" dirty="0" smtClean="0"/>
              <a:t>DELLA L. 115/2013 (anti-femminicidio): </a:t>
            </a:r>
            <a:br>
              <a:rPr lang="it-IT" sz="3300" dirty="0" smtClean="0"/>
            </a:br>
            <a:r>
              <a:rPr lang="it-IT" sz="3300" dirty="0" smtClean="0"/>
              <a:t>IL RUOLO DELLA PERSONA OFFESA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900947"/>
            <a:ext cx="9143999" cy="39570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la richiesta di </a:t>
            </a:r>
            <a:r>
              <a:rPr lang="it-IT" sz="1900" b="1" dirty="0" smtClean="0"/>
              <a:t>revoca</a:t>
            </a:r>
            <a:r>
              <a:rPr lang="it-IT" sz="1900" dirty="0" smtClean="0"/>
              <a:t> o di </a:t>
            </a:r>
            <a:r>
              <a:rPr lang="it-IT" sz="1900" b="1" dirty="0" smtClean="0"/>
              <a:t>modifica</a:t>
            </a:r>
            <a:r>
              <a:rPr lang="it-IT" sz="1900" dirty="0" smtClean="0"/>
              <a:t> di una qualunque </a:t>
            </a:r>
            <a:r>
              <a:rPr lang="it-IT" sz="1900" b="1" dirty="0" smtClean="0"/>
              <a:t>misura cautelare </a:t>
            </a:r>
            <a:r>
              <a:rPr lang="it-IT" sz="1900" dirty="0" smtClean="0"/>
              <a:t>dev’essere </a:t>
            </a:r>
            <a:r>
              <a:rPr lang="it-IT" sz="1900" b="1" dirty="0" smtClean="0"/>
              <a:t>notificata</a:t>
            </a:r>
            <a:r>
              <a:rPr lang="it-IT" sz="1900" dirty="0" smtClean="0"/>
              <a:t> alla </a:t>
            </a:r>
            <a:r>
              <a:rPr lang="it-IT" sz="1900" b="1" dirty="0" smtClean="0"/>
              <a:t>persona offesa </a:t>
            </a:r>
            <a:r>
              <a:rPr lang="it-IT" sz="1900" dirty="0" smtClean="0"/>
              <a:t>in relazione a </a:t>
            </a:r>
            <a:r>
              <a:rPr lang="it-IT" sz="1900" b="1" dirty="0" smtClean="0"/>
              <a:t>reati commessi con violenza alla persona </a:t>
            </a:r>
            <a:r>
              <a:rPr lang="it-IT" sz="1900" dirty="0" smtClean="0"/>
              <a:t>(escluso lo </a:t>
            </a:r>
            <a:r>
              <a:rPr lang="it-IT" sz="1900" i="1" dirty="0" smtClean="0"/>
              <a:t>stalking</a:t>
            </a:r>
            <a:r>
              <a:rPr lang="it-IT" sz="1900" dirty="0" smtClean="0"/>
              <a:t>), che può presentare </a:t>
            </a:r>
            <a:r>
              <a:rPr lang="it-IT" sz="1900" b="1" dirty="0" smtClean="0"/>
              <a:t>memorie</a:t>
            </a:r>
            <a:r>
              <a:rPr lang="it-IT" sz="1900" dirty="0" smtClean="0"/>
              <a:t>;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in ordine ai </a:t>
            </a:r>
            <a:r>
              <a:rPr lang="it-IT" sz="1900" b="1" dirty="0" smtClean="0"/>
              <a:t>medesimi reati</a:t>
            </a:r>
            <a:r>
              <a:rPr lang="it-IT" sz="1900" dirty="0" smtClean="0"/>
              <a:t>, la </a:t>
            </a:r>
            <a:r>
              <a:rPr lang="it-IT" sz="1900" b="1" dirty="0" smtClean="0"/>
              <a:t>richiesta di archiviazione del P.M</a:t>
            </a:r>
            <a:r>
              <a:rPr lang="it-IT" sz="1900" dirty="0" smtClean="0"/>
              <a:t>. dev’essere notificata anche alla </a:t>
            </a:r>
            <a:r>
              <a:rPr lang="it-IT" sz="1900" b="1" dirty="0" smtClean="0"/>
              <a:t>persona offesa </a:t>
            </a:r>
            <a:r>
              <a:rPr lang="it-IT" sz="1900" dirty="0" smtClean="0"/>
              <a:t>(che ha un termine di </a:t>
            </a:r>
            <a:r>
              <a:rPr lang="it-IT" sz="1900" b="1" dirty="0" smtClean="0"/>
              <a:t>30 giorni </a:t>
            </a:r>
            <a:r>
              <a:rPr lang="it-IT" sz="1900" dirty="0" smtClean="0"/>
              <a:t>per proporre opposizione, quello ordinario è di </a:t>
            </a:r>
            <a:r>
              <a:rPr lang="it-IT" sz="1900" b="1" dirty="0" smtClean="0"/>
              <a:t>20 giorni</a:t>
            </a:r>
            <a:r>
              <a:rPr lang="it-IT" sz="1900" dirty="0" smtClean="0"/>
              <a:t>);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in caso di </a:t>
            </a:r>
            <a:r>
              <a:rPr lang="it-IT" sz="1900" b="1" dirty="0" smtClean="0"/>
              <a:t>maltrattamenti in famiglia </a:t>
            </a:r>
            <a:r>
              <a:rPr lang="it-IT" sz="1900" dirty="0" smtClean="0"/>
              <a:t>e </a:t>
            </a:r>
            <a:r>
              <a:rPr lang="it-IT" sz="1900" b="1" i="1" dirty="0" smtClean="0"/>
              <a:t>stalking</a:t>
            </a:r>
            <a:r>
              <a:rPr lang="it-IT" sz="1900" dirty="0" smtClean="0"/>
              <a:t>, il </a:t>
            </a:r>
            <a:r>
              <a:rPr lang="it-IT" sz="1900" b="1" dirty="0" smtClean="0"/>
              <a:t>P.M. </a:t>
            </a:r>
            <a:r>
              <a:rPr lang="it-IT" sz="1900" dirty="0" smtClean="0"/>
              <a:t>deve notificare l’</a:t>
            </a:r>
            <a:r>
              <a:rPr lang="it-IT" sz="1900" b="1" dirty="0" smtClean="0"/>
              <a:t>avviso della conclusione delle indagini preliminari </a:t>
            </a:r>
            <a:r>
              <a:rPr lang="it-IT" sz="1900" i="1" dirty="0" smtClean="0"/>
              <a:t>anche</a:t>
            </a:r>
            <a:r>
              <a:rPr lang="it-IT" sz="1900" dirty="0" smtClean="0"/>
              <a:t> alla </a:t>
            </a:r>
            <a:r>
              <a:rPr lang="it-IT" sz="1900" b="1" dirty="0" smtClean="0"/>
              <a:t>persona offesa</a:t>
            </a:r>
          </a:p>
        </p:txBody>
      </p:sp>
    </p:spTree>
    <p:extLst>
      <p:ext uri="{BB962C8B-B14F-4D97-AF65-F5344CB8AC3E}">
        <p14:creationId xmlns:p14="http://schemas.microsoft.com/office/powerpoint/2010/main" val="220553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2" y="1820819"/>
            <a:ext cx="8277772" cy="480069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DALLA “</a:t>
            </a:r>
            <a:r>
              <a:rPr lang="it-IT" sz="3300" i="1" dirty="0" smtClean="0"/>
              <a:t>MINORATA DIFESA</a:t>
            </a:r>
            <a:r>
              <a:rPr lang="it-IT" sz="3300" dirty="0" smtClean="0"/>
              <a:t>” ALLA “</a:t>
            </a:r>
            <a:r>
              <a:rPr lang="it-IT" sz="3300" i="1" dirty="0" smtClean="0"/>
              <a:t>TUTELA DELLA </a:t>
            </a:r>
            <a:r>
              <a:rPr lang="it-IT" sz="3300" i="1" cap="all" dirty="0" smtClean="0"/>
              <a:t>Vulnerabilità</a:t>
            </a:r>
            <a:r>
              <a:rPr lang="it-IT" sz="3300" dirty="0" smtClean="0"/>
              <a:t>”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438" y="1606787"/>
            <a:ext cx="8825596" cy="274708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it-IT" sz="5000" dirty="0" smtClean="0"/>
              <a:t>A partire dalla </a:t>
            </a:r>
            <a:r>
              <a:rPr lang="it-IT" sz="5000" b="1" dirty="0" smtClean="0"/>
              <a:t>L. 15 febbraio 1996, n. 66 </a:t>
            </a:r>
            <a:r>
              <a:rPr lang="it-IT" sz="5000" dirty="0" smtClean="0"/>
              <a:t>(</a:t>
            </a:r>
            <a:r>
              <a:rPr lang="it-IT" sz="5000" i="1" dirty="0" smtClean="0"/>
              <a:t>riforma dei delitti sessuali</a:t>
            </a:r>
            <a:r>
              <a:rPr lang="it-IT" sz="5000" dirty="0" smtClean="0"/>
              <a:t>)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it-IT" sz="5000" b="1" dirty="0" smtClean="0"/>
              <a:t>cambio di prospettiva </a:t>
            </a:r>
            <a:r>
              <a:rPr lang="it-IT" sz="5000" dirty="0"/>
              <a:t>nella </a:t>
            </a:r>
            <a:r>
              <a:rPr lang="it-IT" sz="5000" b="1" dirty="0"/>
              <a:t>protezione della vittima “</a:t>
            </a:r>
            <a:r>
              <a:rPr lang="it-IT" sz="5000" b="1" i="1" dirty="0"/>
              <a:t>debole</a:t>
            </a:r>
            <a:r>
              <a:rPr lang="it-IT" sz="5000" b="1" dirty="0"/>
              <a:t>” </a:t>
            </a:r>
            <a:r>
              <a:rPr lang="it-IT" sz="5000" dirty="0"/>
              <a:t>all’interno della famiglia o comunque delle relazioni </a:t>
            </a:r>
            <a:r>
              <a:rPr lang="it-IT" sz="5000" dirty="0" smtClean="0"/>
              <a:t>familiari;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it-IT" sz="5000" dirty="0" smtClean="0"/>
              <a:t>anche sulla </a:t>
            </a:r>
            <a:r>
              <a:rPr lang="it-IT" sz="5000" dirty="0"/>
              <a:t>spinta della legislazione europea, si </a:t>
            </a:r>
            <a:r>
              <a:rPr lang="it-IT" sz="5000" dirty="0" smtClean="0"/>
              <a:t>passa da </a:t>
            </a:r>
            <a:r>
              <a:rPr lang="it-IT" sz="5000" dirty="0"/>
              <a:t>una concezione statica di “</a:t>
            </a:r>
            <a:r>
              <a:rPr lang="it-IT" sz="5000" b="1" i="1" dirty="0"/>
              <a:t>minorata difesa</a:t>
            </a:r>
            <a:r>
              <a:rPr lang="it-IT" sz="5000" dirty="0"/>
              <a:t>” alla “</a:t>
            </a:r>
            <a:r>
              <a:rPr lang="it-IT" sz="5000" b="1" i="1" dirty="0"/>
              <a:t>tutela della vulnerabilità</a:t>
            </a:r>
            <a:r>
              <a:rPr lang="it-IT" sz="5000" dirty="0"/>
              <a:t>”, intesa come la posizione «</a:t>
            </a:r>
            <a:r>
              <a:rPr lang="it-IT" sz="5000" b="1" i="1" dirty="0"/>
              <a:t>in cui la </a:t>
            </a:r>
            <a:r>
              <a:rPr lang="it-IT" sz="5000" b="1" i="1" dirty="0" smtClean="0"/>
              <a:t>persona... </a:t>
            </a:r>
            <a:r>
              <a:rPr lang="it-IT" sz="5000" b="1" i="1" dirty="0"/>
              <a:t>non ha altra scelta effettiva ed accettabile se non </a:t>
            </a:r>
            <a:r>
              <a:rPr lang="it-IT" sz="5000" b="1" i="1" spc="100" dirty="0"/>
              <a:t>cedere </a:t>
            </a:r>
            <a:r>
              <a:rPr lang="it-IT" sz="5000" b="1" i="1" dirty="0"/>
              <a:t>all’</a:t>
            </a:r>
            <a:r>
              <a:rPr lang="it-IT" sz="5000" b="1" i="1" spc="100" dirty="0"/>
              <a:t>abuso</a:t>
            </a:r>
            <a:r>
              <a:rPr lang="it-IT" sz="5000" b="1" i="1" dirty="0"/>
              <a:t> di cui è vittima</a:t>
            </a:r>
            <a:r>
              <a:rPr lang="it-IT" sz="5000" dirty="0"/>
              <a:t>» (così nella </a:t>
            </a:r>
            <a:r>
              <a:rPr lang="it-IT" sz="5000" b="1" dirty="0"/>
              <a:t>Direttiva 2011/36 UE</a:t>
            </a:r>
            <a:r>
              <a:rPr lang="it-IT" sz="5000" dirty="0"/>
              <a:t>).</a:t>
            </a:r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229307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3" y="0"/>
            <a:ext cx="6342119" cy="42492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LE DISPOSIZIONI PROCESSUALI IN MATERIA DI AUDIZIONE DELLA PERSONA OFFESA “VULNERABILE”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954422"/>
            <a:ext cx="9143999" cy="3903578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2200" dirty="0" smtClean="0"/>
              <a:t>l’</a:t>
            </a:r>
            <a:r>
              <a:rPr lang="it-IT" sz="2200" b="1" dirty="0" smtClean="0"/>
              <a:t>art. 398, co. 5-</a:t>
            </a:r>
            <a:r>
              <a:rPr lang="it-IT" sz="2200" b="1" i="1" dirty="0" smtClean="0"/>
              <a:t>bis</a:t>
            </a:r>
            <a:r>
              <a:rPr lang="it-IT" sz="2200" b="1" dirty="0" smtClean="0"/>
              <a:t>, c.p.p. </a:t>
            </a:r>
            <a:r>
              <a:rPr lang="it-IT" sz="2200" dirty="0" smtClean="0"/>
              <a:t>(introdotto nel 1996 e più volte modificato) prevede le </a:t>
            </a:r>
            <a:r>
              <a:rPr lang="it-IT" sz="2200" b="1" dirty="0" smtClean="0"/>
              <a:t>modalità particolari </a:t>
            </a:r>
            <a:r>
              <a:rPr lang="it-IT" sz="2200" dirty="0" smtClean="0"/>
              <a:t>(</a:t>
            </a:r>
            <a:r>
              <a:rPr lang="it-IT" sz="2200" b="1" dirty="0" smtClean="0"/>
              <a:t>protette</a:t>
            </a:r>
            <a:r>
              <a:rPr lang="it-IT" sz="2200" dirty="0" smtClean="0"/>
              <a:t>) di </a:t>
            </a:r>
            <a:r>
              <a:rPr lang="it-IT" sz="2200" b="1" dirty="0" smtClean="0"/>
              <a:t>audizione di minorenni </a:t>
            </a:r>
            <a:r>
              <a:rPr lang="it-IT" sz="2200" dirty="0" smtClean="0"/>
              <a:t>in ordine alla prova dei reati di</a:t>
            </a:r>
            <a:r>
              <a:rPr lang="it-IT" sz="2200" b="1" dirty="0" smtClean="0"/>
              <a:t> maltrattamenti in famiglia</a:t>
            </a:r>
            <a:r>
              <a:rPr lang="it-IT" sz="2200" dirty="0" smtClean="0"/>
              <a:t>, dei reati </a:t>
            </a:r>
            <a:r>
              <a:rPr lang="it-IT" sz="2200" b="1" dirty="0" smtClean="0"/>
              <a:t>sessuali</a:t>
            </a:r>
            <a:r>
              <a:rPr lang="it-IT" sz="2200" dirty="0" smtClean="0"/>
              <a:t> e di </a:t>
            </a:r>
            <a:r>
              <a:rPr lang="it-IT" sz="2200" b="1" dirty="0" smtClean="0"/>
              <a:t>prostituzione minorile </a:t>
            </a:r>
            <a:r>
              <a:rPr lang="it-IT" sz="2200" dirty="0" smtClean="0"/>
              <a:t>e di </a:t>
            </a:r>
            <a:r>
              <a:rPr lang="it-IT" sz="2200" b="1" i="1" dirty="0" smtClean="0"/>
              <a:t>stalking</a:t>
            </a:r>
            <a:r>
              <a:rPr lang="it-IT" sz="2200" dirty="0"/>
              <a:t> </a:t>
            </a:r>
            <a:r>
              <a:rPr lang="it-IT" sz="2200" dirty="0" smtClean="0"/>
              <a:t>(rinvio all’art. 498, co. 4 e ss., c.p.p. – </a:t>
            </a:r>
            <a:r>
              <a:rPr lang="it-IT" sz="2200" b="1" dirty="0" smtClean="0"/>
              <a:t>ausilio di esperto in psicologia infantile</a:t>
            </a:r>
            <a:r>
              <a:rPr lang="it-IT" sz="2200" dirty="0" smtClean="0"/>
              <a:t>) – </a:t>
            </a:r>
            <a:r>
              <a:rPr lang="it-IT" sz="2200" b="1" u="sng" dirty="0" smtClean="0"/>
              <a:t>OBBLIGATORIO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2200" dirty="0" smtClean="0"/>
              <a:t>l’</a:t>
            </a:r>
            <a:r>
              <a:rPr lang="it-IT" sz="2200" b="1" dirty="0" smtClean="0"/>
              <a:t>art. 398, co. 5-</a:t>
            </a:r>
            <a:r>
              <a:rPr lang="it-IT" sz="2200" b="1" i="1" dirty="0" smtClean="0"/>
              <a:t>ter</a:t>
            </a:r>
            <a:r>
              <a:rPr lang="it-IT" sz="2200" b="1" dirty="0" smtClean="0"/>
              <a:t>, c.p.p. </a:t>
            </a:r>
            <a:r>
              <a:rPr lang="it-IT" sz="2200" dirty="0" smtClean="0"/>
              <a:t>(introdotto dal </a:t>
            </a:r>
            <a:r>
              <a:rPr lang="it-IT" sz="2200" b="1" dirty="0" smtClean="0"/>
              <a:t>D. Lgs. 24/2014</a:t>
            </a:r>
            <a:r>
              <a:rPr lang="it-IT" sz="2200" dirty="0" smtClean="0"/>
              <a:t>) prevede che le </a:t>
            </a:r>
            <a:r>
              <a:rPr lang="it-IT" sz="2200" b="1" dirty="0" smtClean="0"/>
              <a:t>modalità di audizione del teste </a:t>
            </a:r>
            <a:r>
              <a:rPr lang="it-IT" sz="2200" dirty="0" smtClean="0"/>
              <a:t>indicate dal </a:t>
            </a:r>
            <a:r>
              <a:rPr lang="it-IT" sz="2200" b="1" dirty="0" smtClean="0"/>
              <a:t>comma 5-</a:t>
            </a:r>
            <a:r>
              <a:rPr lang="it-IT" sz="2200" b="1" i="1" dirty="0" smtClean="0"/>
              <a:t>bis</a:t>
            </a:r>
            <a:r>
              <a:rPr lang="it-IT" sz="2200" dirty="0" smtClean="0"/>
              <a:t>, possono essere applicate, ad </a:t>
            </a:r>
            <a:r>
              <a:rPr lang="it-IT" sz="2200" b="1" dirty="0" smtClean="0"/>
              <a:t>istanza di parte</a:t>
            </a:r>
            <a:r>
              <a:rPr lang="it-IT" sz="2200" dirty="0" smtClean="0"/>
              <a:t>, quando fra le persone interessate all'assunzione della prova vi siano </a:t>
            </a:r>
            <a:r>
              <a:rPr lang="it-IT" sz="2200" b="1" dirty="0" smtClean="0"/>
              <a:t>maggiorenni</a:t>
            </a:r>
            <a:r>
              <a:rPr lang="it-IT" sz="2200" dirty="0" smtClean="0"/>
              <a:t> </a:t>
            </a:r>
            <a:r>
              <a:rPr lang="it-IT" sz="2200" b="1" dirty="0" smtClean="0"/>
              <a:t>in condizione di particolare vulnerabilità</a:t>
            </a:r>
            <a:r>
              <a:rPr lang="it-IT" sz="2200" dirty="0" smtClean="0"/>
              <a:t>, desunta anche dal </a:t>
            </a:r>
            <a:r>
              <a:rPr lang="it-IT" sz="2200" b="1" dirty="0" smtClean="0"/>
              <a:t>tipo</a:t>
            </a:r>
            <a:r>
              <a:rPr lang="it-IT" sz="2200" dirty="0" smtClean="0"/>
              <a:t> </a:t>
            </a:r>
            <a:r>
              <a:rPr lang="it-IT" sz="2200" b="1" dirty="0" smtClean="0"/>
              <a:t>di</a:t>
            </a:r>
            <a:r>
              <a:rPr lang="it-IT" sz="2200" dirty="0" smtClean="0"/>
              <a:t> </a:t>
            </a:r>
            <a:r>
              <a:rPr lang="it-IT" sz="2200" b="1" dirty="0" smtClean="0"/>
              <a:t>reato</a:t>
            </a:r>
            <a:r>
              <a:rPr lang="it-IT" sz="2200" dirty="0" smtClean="0"/>
              <a:t> per cui si procede; </a:t>
            </a:r>
            <a:r>
              <a:rPr lang="it-IT" sz="2200" b="1" u="sng" dirty="0" smtClean="0"/>
              <a:t>FACOLTATIVO, AD ISTANZA DI PARTE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196893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" y="124725"/>
            <a:ext cx="7302272" cy="33010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LA LEGGE DI PREVENZIONE E CONTRASTO AL “</a:t>
            </a:r>
            <a:r>
              <a:rPr lang="it-IT" sz="3300" i="1" dirty="0" smtClean="0"/>
              <a:t>CYBERBULLISMO</a:t>
            </a:r>
            <a:r>
              <a:rPr lang="it-IT" sz="3300" dirty="0" smtClean="0"/>
              <a:t>”</a:t>
            </a:r>
            <a:r>
              <a:rPr lang="it-IT" sz="3300" dirty="0"/>
              <a:t> </a:t>
            </a:r>
            <a:r>
              <a:rPr lang="it-IT" sz="3300" dirty="0" smtClean="0"/>
              <a:t>VERSO MINORI</a:t>
            </a:r>
            <a:br>
              <a:rPr lang="it-IT" sz="3300" dirty="0" smtClean="0"/>
            </a:br>
            <a:r>
              <a:rPr lang="it-IT" sz="3300" dirty="0" smtClean="0"/>
              <a:t>(L. 29 MAGGIO 2017, N. 71)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630466"/>
            <a:ext cx="9143999" cy="4227534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prende atto dell’importanza della </a:t>
            </a:r>
            <a:r>
              <a:rPr lang="it-IT" sz="1900" b="1" dirty="0" smtClean="0"/>
              <a:t>reputazione </a:t>
            </a:r>
            <a:r>
              <a:rPr lang="it-IT" sz="1900" b="1" i="1" dirty="0" smtClean="0"/>
              <a:t>on-line </a:t>
            </a:r>
            <a:r>
              <a:rPr lang="it-IT" sz="1900" dirty="0" smtClean="0"/>
              <a:t>dei </a:t>
            </a:r>
            <a:r>
              <a:rPr lang="it-IT" sz="1900" b="1" dirty="0" smtClean="0"/>
              <a:t>minorenni</a:t>
            </a:r>
            <a:r>
              <a:rPr lang="it-IT" sz="1900" dirty="0" smtClean="0"/>
              <a:t>, dell’</a:t>
            </a:r>
            <a:r>
              <a:rPr lang="it-IT" sz="1900" b="1" dirty="0" smtClean="0"/>
              <a:t>indebolimento delle remore etiche dello strumento telematico</a:t>
            </a:r>
            <a:r>
              <a:rPr lang="it-IT" sz="1900" dirty="0" smtClean="0"/>
              <a:t> e del potenziale </a:t>
            </a:r>
            <a:r>
              <a:rPr lang="it-IT" sz="1900" b="1" dirty="0" smtClean="0"/>
              <a:t>anonimato </a:t>
            </a:r>
            <a:r>
              <a:rPr lang="it-IT" sz="1900" dirty="0" smtClean="0"/>
              <a:t>degli autori, nonché della </a:t>
            </a:r>
            <a:r>
              <a:rPr lang="it-IT" sz="1900" b="1" dirty="0" smtClean="0"/>
              <a:t>pervasività delle comunicazioni e delle immagini</a:t>
            </a:r>
            <a:r>
              <a:rPr lang="it-IT" sz="1900" dirty="0"/>
              <a:t> </a:t>
            </a:r>
            <a:r>
              <a:rPr lang="it-IT" sz="1900" dirty="0" smtClean="0"/>
              <a:t>(c.d. “</a:t>
            </a:r>
            <a:r>
              <a:rPr lang="it-IT" sz="1900" i="1" dirty="0" err="1" smtClean="0"/>
              <a:t>viralità</a:t>
            </a:r>
            <a:r>
              <a:rPr lang="it-IT" sz="1900" dirty="0" smtClean="0"/>
              <a:t>”);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si muove su </a:t>
            </a:r>
            <a:r>
              <a:rPr lang="it-IT" sz="1900" b="1" dirty="0" smtClean="0"/>
              <a:t>direttrici</a:t>
            </a:r>
            <a:r>
              <a:rPr lang="it-IT" sz="1900" dirty="0" smtClean="0"/>
              <a:t> </a:t>
            </a:r>
            <a:r>
              <a:rPr lang="it-IT" sz="1900" b="1" dirty="0" smtClean="0"/>
              <a:t>preventive</a:t>
            </a:r>
            <a:r>
              <a:rPr lang="it-IT" sz="1900" dirty="0" smtClean="0"/>
              <a:t> e </a:t>
            </a:r>
            <a:r>
              <a:rPr lang="it-IT" sz="1900" b="1" dirty="0" smtClean="0"/>
              <a:t>repressive</a:t>
            </a:r>
            <a:r>
              <a:rPr lang="it-IT" sz="1900" dirty="0" smtClean="0"/>
              <a:t> (ma </a:t>
            </a:r>
            <a:r>
              <a:rPr lang="it-IT" sz="1900" i="1" u="sng" dirty="0" smtClean="0"/>
              <a:t>non</a:t>
            </a:r>
            <a:r>
              <a:rPr lang="it-IT" sz="1900" i="1" dirty="0" smtClean="0"/>
              <a:t> </a:t>
            </a:r>
            <a:r>
              <a:rPr lang="it-IT" sz="1900" dirty="0" smtClean="0"/>
              <a:t>introduce nuove fattispecie di reato, accedendo a quelle esistenti di diffamazione, minaccia, etc.);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definisce “</a:t>
            </a:r>
            <a:r>
              <a:rPr lang="it-IT" sz="1900" b="1" i="1" dirty="0" smtClean="0"/>
              <a:t>cyberbullismo</a:t>
            </a:r>
            <a:r>
              <a:rPr lang="it-IT" sz="1900" dirty="0" smtClean="0"/>
              <a:t>” ogni forma di </a:t>
            </a:r>
            <a:r>
              <a:rPr lang="it-IT" sz="1900" b="1" dirty="0" smtClean="0"/>
              <a:t>pressione</a:t>
            </a:r>
            <a:r>
              <a:rPr lang="it-IT" sz="1900" dirty="0" smtClean="0"/>
              <a:t>, </a:t>
            </a:r>
            <a:r>
              <a:rPr lang="it-IT" sz="1900" b="1" dirty="0" smtClean="0"/>
              <a:t>aggressione</a:t>
            </a:r>
            <a:r>
              <a:rPr lang="it-IT" sz="1900" dirty="0" smtClean="0"/>
              <a:t>, </a:t>
            </a:r>
            <a:r>
              <a:rPr lang="it-IT" sz="1900" b="1" dirty="0" smtClean="0"/>
              <a:t>molestia</a:t>
            </a:r>
            <a:r>
              <a:rPr lang="it-IT" sz="1900" dirty="0" smtClean="0"/>
              <a:t>, </a:t>
            </a:r>
            <a:r>
              <a:rPr lang="it-IT" sz="1900" b="1" dirty="0" smtClean="0"/>
              <a:t>ricatto</a:t>
            </a:r>
            <a:r>
              <a:rPr lang="it-IT" sz="1900" dirty="0" smtClean="0"/>
              <a:t>, </a:t>
            </a:r>
            <a:r>
              <a:rPr lang="it-IT" sz="1900" b="1" dirty="0" smtClean="0"/>
              <a:t>ingiuria</a:t>
            </a:r>
            <a:r>
              <a:rPr lang="it-IT" sz="1900" dirty="0" smtClean="0"/>
              <a:t>, </a:t>
            </a:r>
            <a:r>
              <a:rPr lang="it-IT" sz="1900" b="1" dirty="0" smtClean="0"/>
              <a:t>denigrazione</a:t>
            </a:r>
            <a:r>
              <a:rPr lang="it-IT" sz="1900" dirty="0" smtClean="0"/>
              <a:t>, </a:t>
            </a:r>
            <a:r>
              <a:rPr lang="it-IT" sz="1900" b="1" dirty="0" smtClean="0"/>
              <a:t>diffamazione</a:t>
            </a:r>
            <a:r>
              <a:rPr lang="it-IT" sz="1900" dirty="0" smtClean="0"/>
              <a:t> (…) </a:t>
            </a:r>
            <a:r>
              <a:rPr lang="it-IT" sz="1900" b="1" dirty="0" smtClean="0"/>
              <a:t>trattamento illecito di dati personali </a:t>
            </a:r>
            <a:r>
              <a:rPr lang="it-IT" sz="1900" dirty="0" smtClean="0"/>
              <a:t>commessa </a:t>
            </a:r>
            <a:r>
              <a:rPr lang="it-IT" sz="1900" b="1" dirty="0" smtClean="0"/>
              <a:t>in danno di minorenni </a:t>
            </a:r>
            <a:r>
              <a:rPr lang="it-IT" sz="1900" dirty="0" smtClean="0"/>
              <a:t>e realizzata </a:t>
            </a:r>
            <a:r>
              <a:rPr lang="it-IT" sz="1900" b="1" dirty="0" smtClean="0"/>
              <a:t>per via telematica </a:t>
            </a:r>
            <a:r>
              <a:rPr lang="it-IT" sz="1900" dirty="0" smtClean="0"/>
              <a:t>con il fine di </a:t>
            </a:r>
            <a:r>
              <a:rPr lang="it-IT" sz="1900" b="1" dirty="0" smtClean="0"/>
              <a:t>isolare o mettere in ridicolo un minore</a:t>
            </a:r>
            <a:endParaRPr lang="it-IT" sz="1900" dirty="0" smtClean="0"/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71096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06" y="766410"/>
            <a:ext cx="5868492" cy="33010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 fontScale="90000"/>
          </a:bodyPr>
          <a:lstStyle/>
          <a:p>
            <a:r>
              <a:rPr lang="it-IT" sz="3300" dirty="0" smtClean="0"/>
              <a:t>LA LEGGE DI PREVENZIONE E CONTRASTO AL “</a:t>
            </a:r>
            <a:r>
              <a:rPr lang="it-IT" sz="3300" i="1" dirty="0" smtClean="0"/>
              <a:t>CYBERBULLISMO</a:t>
            </a:r>
            <a:r>
              <a:rPr lang="it-IT" sz="3300" dirty="0" smtClean="0"/>
              <a:t>”</a:t>
            </a:r>
            <a:r>
              <a:rPr lang="it-IT" sz="3300" dirty="0"/>
              <a:t> </a:t>
            </a:r>
            <a:r>
              <a:rPr lang="it-IT" sz="3300" dirty="0" smtClean="0"/>
              <a:t>- </a:t>
            </a:r>
            <a:r>
              <a:rPr lang="it-IT" sz="3300" i="1" dirty="0" smtClean="0"/>
              <a:t>segue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820736"/>
            <a:ext cx="9143999" cy="403726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possibilità di chiedere al </a:t>
            </a:r>
            <a:r>
              <a:rPr lang="it-IT" sz="1900" b="1" dirty="0" smtClean="0"/>
              <a:t>gestore del sito internet </a:t>
            </a:r>
            <a:r>
              <a:rPr lang="it-IT" sz="1900" dirty="0" smtClean="0"/>
              <a:t>o del </a:t>
            </a:r>
            <a:r>
              <a:rPr lang="it-IT" sz="1900" b="1" i="1" dirty="0" smtClean="0"/>
              <a:t>social media </a:t>
            </a:r>
            <a:r>
              <a:rPr lang="it-IT" sz="1900" dirty="0" smtClean="0"/>
              <a:t>di </a:t>
            </a:r>
            <a:r>
              <a:rPr lang="it-IT" sz="1900" b="1" dirty="0" smtClean="0"/>
              <a:t>oscurare</a:t>
            </a:r>
            <a:r>
              <a:rPr lang="it-IT" sz="1900" dirty="0" smtClean="0"/>
              <a:t>, </a:t>
            </a:r>
            <a:r>
              <a:rPr lang="it-IT" sz="1900" b="1" dirty="0" smtClean="0"/>
              <a:t>rimuovere</a:t>
            </a:r>
            <a:r>
              <a:rPr lang="it-IT" sz="1900" dirty="0" smtClean="0"/>
              <a:t> o </a:t>
            </a:r>
            <a:r>
              <a:rPr lang="it-IT" sz="1900" b="1" dirty="0" smtClean="0"/>
              <a:t>bloccare</a:t>
            </a:r>
            <a:r>
              <a:rPr lang="it-IT" sz="1900" dirty="0" smtClean="0"/>
              <a:t> ogni </a:t>
            </a:r>
            <a:r>
              <a:rPr lang="it-IT" sz="1900" b="1" dirty="0" smtClean="0"/>
              <a:t>dato personale del minore </a:t>
            </a:r>
            <a:r>
              <a:rPr lang="it-IT" sz="1900" dirty="0" smtClean="0"/>
              <a:t>(che </a:t>
            </a:r>
            <a:r>
              <a:rPr lang="it-IT" sz="1900" dirty="0" smtClean="0"/>
              <a:t>può chiederlo direttamente se ha compiuto gli anni 14) (art. 2);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b="1" dirty="0" smtClean="0"/>
              <a:t>obbligo</a:t>
            </a:r>
            <a:r>
              <a:rPr lang="it-IT" sz="1900" dirty="0" smtClean="0"/>
              <a:t> a carico del </a:t>
            </a:r>
            <a:r>
              <a:rPr lang="it-IT" sz="1900" b="1" dirty="0" smtClean="0"/>
              <a:t>dirigente scolastico </a:t>
            </a:r>
            <a:r>
              <a:rPr lang="it-IT" sz="1900" dirty="0" smtClean="0"/>
              <a:t>di </a:t>
            </a:r>
            <a:r>
              <a:rPr lang="it-IT" sz="1900" b="1" dirty="0" smtClean="0"/>
              <a:t>informare</a:t>
            </a:r>
            <a:r>
              <a:rPr lang="it-IT" sz="1900" dirty="0" smtClean="0"/>
              <a:t> i </a:t>
            </a:r>
            <a:r>
              <a:rPr lang="it-IT" sz="1900" b="1" dirty="0" smtClean="0"/>
              <a:t>genitori</a:t>
            </a:r>
            <a:r>
              <a:rPr lang="it-IT" sz="1900" dirty="0" smtClean="0"/>
              <a:t> di </a:t>
            </a:r>
            <a:r>
              <a:rPr lang="it-IT" sz="1900" b="1" dirty="0" smtClean="0"/>
              <a:t>minori vittima di cyberbullismo</a:t>
            </a:r>
            <a:r>
              <a:rPr lang="it-IT" sz="1900" dirty="0"/>
              <a:t> </a:t>
            </a:r>
            <a:r>
              <a:rPr lang="it-IT" sz="1900" dirty="0" smtClean="0"/>
              <a:t>(art. 5);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prevista la </a:t>
            </a:r>
            <a:r>
              <a:rPr lang="it-IT" sz="1900" b="1" dirty="0" smtClean="0"/>
              <a:t>possibilità</a:t>
            </a:r>
            <a:r>
              <a:rPr lang="it-IT" sz="1900" dirty="0" smtClean="0"/>
              <a:t>, fino a quando non è presentata querela per i reati sottostanti al cyberbullismo (ingiuria, diffamazione, minaccia, trattamento illecito dei dati personali), di chiedere la </a:t>
            </a:r>
            <a:r>
              <a:rPr lang="it-IT" sz="1900" b="1" dirty="0" smtClean="0"/>
              <a:t>misura di prevenzione </a:t>
            </a:r>
            <a:r>
              <a:rPr lang="it-IT" sz="1900" dirty="0" smtClean="0"/>
              <a:t>dell’</a:t>
            </a:r>
            <a:r>
              <a:rPr lang="it-IT" sz="1900" b="1" dirty="0" smtClean="0"/>
              <a:t>ammonimento del Questore </a:t>
            </a:r>
            <a:r>
              <a:rPr lang="it-IT" sz="1900" dirty="0" smtClean="0"/>
              <a:t>(che decade al compimento della maggiore età, se l’autore è minorenne) (art. 7)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32760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5" y="1775238"/>
            <a:ext cx="8734121" cy="44410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2"/>
            <a:ext cx="9144000" cy="1465107"/>
          </a:xfrm>
        </p:spPr>
        <p:txBody>
          <a:bodyPr>
            <a:normAutofit/>
          </a:bodyPr>
          <a:lstStyle/>
          <a:p>
            <a:r>
              <a:rPr lang="it-IT" sz="3300" i="1" dirty="0" smtClean="0"/>
              <a:t>GRAZIE PER L’ATTENZIONE (!)</a:t>
            </a:r>
            <a:endParaRPr lang="it-IT" sz="3300" i="1" dirty="0"/>
          </a:p>
        </p:txBody>
      </p:sp>
    </p:spTree>
    <p:extLst>
      <p:ext uri="{BB962C8B-B14F-4D97-AF65-F5344CB8AC3E}">
        <p14:creationId xmlns:p14="http://schemas.microsoft.com/office/powerpoint/2010/main" val="38995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683"/>
            <a:ext cx="9143999" cy="43311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LE RIFORME DAL 1996 AD OGGI </a:t>
            </a:r>
            <a:br>
              <a:rPr lang="it-IT" sz="3300" dirty="0" smtClean="0"/>
            </a:b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" y="1658618"/>
            <a:ext cx="9143999" cy="4004009"/>
          </a:xfrm>
        </p:spPr>
        <p:txBody>
          <a:bodyPr>
            <a:normAutofit fontScale="62500" lnSpcReduction="20000"/>
          </a:bodyPr>
          <a:lstStyle/>
          <a:p>
            <a:r>
              <a:rPr lang="it-IT" sz="3500" b="1" dirty="0" smtClean="0"/>
              <a:t>L. 15 febbraio 1996, n. 66</a:t>
            </a:r>
            <a:r>
              <a:rPr lang="it-IT" sz="3500" dirty="0" smtClean="0"/>
              <a:t>: </a:t>
            </a:r>
          </a:p>
          <a:p>
            <a:pPr marL="457200" indent="-457200">
              <a:buFont typeface="Wingdings" charset="2"/>
              <a:buChar char="ü"/>
            </a:pPr>
            <a:r>
              <a:rPr lang="it-IT" sz="3500" dirty="0" smtClean="0"/>
              <a:t>muta </a:t>
            </a:r>
            <a:r>
              <a:rPr lang="it-IT" sz="3500" dirty="0"/>
              <a:t>la </a:t>
            </a:r>
            <a:r>
              <a:rPr lang="it-IT" sz="3500" b="1" dirty="0"/>
              <a:t>collocazione</a:t>
            </a:r>
            <a:r>
              <a:rPr lang="it-IT" sz="3500" dirty="0"/>
              <a:t> e il </a:t>
            </a:r>
            <a:r>
              <a:rPr lang="it-IT" sz="3500" b="1" dirty="0"/>
              <a:t>bene giuridico:</a:t>
            </a:r>
            <a:r>
              <a:rPr lang="it-IT" sz="3500" dirty="0"/>
              <a:t> </a:t>
            </a:r>
            <a:r>
              <a:rPr lang="it-IT" sz="3500" i="1" u="sng" dirty="0"/>
              <a:t>non</a:t>
            </a:r>
            <a:r>
              <a:rPr lang="it-IT" sz="3500" dirty="0"/>
              <a:t> più </a:t>
            </a:r>
            <a:r>
              <a:rPr lang="it-IT" sz="3500" b="1" dirty="0"/>
              <a:t>contro la moralità pubblica </a:t>
            </a:r>
            <a:r>
              <a:rPr lang="it-IT" sz="3500" dirty="0"/>
              <a:t>(art. 519 c.p. ss.), </a:t>
            </a:r>
            <a:r>
              <a:rPr lang="it-IT" sz="3500" u="sng" dirty="0"/>
              <a:t>ma ora</a:t>
            </a:r>
            <a:r>
              <a:rPr lang="it-IT" sz="3500" dirty="0"/>
              <a:t> </a:t>
            </a:r>
            <a:r>
              <a:rPr lang="it-IT" sz="3500" b="1" dirty="0"/>
              <a:t>contro la </a:t>
            </a:r>
            <a:r>
              <a:rPr lang="it-IT" sz="3500" b="1" spc="100" dirty="0"/>
              <a:t>libertà sessuale </a:t>
            </a:r>
            <a:r>
              <a:rPr lang="it-IT" sz="3500" b="1" dirty="0"/>
              <a:t>dell’individuo </a:t>
            </a:r>
            <a:r>
              <a:rPr lang="it-IT" sz="3500" dirty="0"/>
              <a:t>(609-</a:t>
            </a:r>
            <a:r>
              <a:rPr lang="it-IT" sz="3500" i="1" dirty="0" smtClean="0"/>
              <a:t>bis </a:t>
            </a:r>
            <a:r>
              <a:rPr lang="it-IT" sz="3500" dirty="0" smtClean="0"/>
              <a:t>c.p.);</a:t>
            </a:r>
          </a:p>
          <a:p>
            <a:pPr marL="457200" indent="-457200">
              <a:buFont typeface="Wingdings" charset="2"/>
              <a:buChar char="ü"/>
            </a:pPr>
            <a:r>
              <a:rPr lang="it-IT" sz="3500" b="1" dirty="0" smtClean="0"/>
              <a:t>nozione </a:t>
            </a:r>
            <a:r>
              <a:rPr lang="it-IT" sz="3500" b="1" dirty="0"/>
              <a:t>unitaria di “</a:t>
            </a:r>
            <a:r>
              <a:rPr lang="it-IT" sz="3500" b="1" i="1" spc="100" dirty="0"/>
              <a:t>atti sessuali</a:t>
            </a:r>
            <a:r>
              <a:rPr lang="it-IT" sz="3500" b="1" dirty="0"/>
              <a:t>” </a:t>
            </a:r>
            <a:r>
              <a:rPr lang="it-IT" sz="3500" dirty="0"/>
              <a:t>in luogo della precedente bipartizione “</a:t>
            </a:r>
            <a:r>
              <a:rPr lang="it-IT" sz="3500" i="1" dirty="0"/>
              <a:t>congiunzione carnale</a:t>
            </a:r>
            <a:r>
              <a:rPr lang="it-IT" sz="3500" dirty="0"/>
              <a:t>” / “</a:t>
            </a:r>
            <a:r>
              <a:rPr lang="it-IT" sz="3500" i="1" dirty="0"/>
              <a:t>atti di libidine violenti</a:t>
            </a:r>
            <a:r>
              <a:rPr lang="it-IT" sz="3500" dirty="0"/>
              <a:t>”; </a:t>
            </a:r>
            <a:endParaRPr lang="it-IT" sz="3500" dirty="0" smtClean="0"/>
          </a:p>
          <a:p>
            <a:pPr marL="457200" indent="-457200">
              <a:buFont typeface="Wingdings" charset="2"/>
              <a:buChar char="ü"/>
            </a:pPr>
            <a:r>
              <a:rPr lang="it-IT" sz="3500" b="1" dirty="0"/>
              <a:t>introduzione dell’artt. 609-</a:t>
            </a:r>
            <a:r>
              <a:rPr lang="it-IT" sz="3500" b="1" i="1" dirty="0"/>
              <a:t>quater </a:t>
            </a:r>
            <a:r>
              <a:rPr lang="it-IT" sz="3500" b="1" dirty="0"/>
              <a:t>c.p. </a:t>
            </a:r>
            <a:r>
              <a:rPr lang="it-IT" sz="3500" dirty="0"/>
              <a:t>(</a:t>
            </a:r>
            <a:r>
              <a:rPr lang="it-IT" sz="3500" i="1" dirty="0"/>
              <a:t>atti sessuali con </a:t>
            </a:r>
            <a:r>
              <a:rPr lang="it-IT" sz="3500" i="1" dirty="0" smtClean="0"/>
              <a:t>minore infraquattordicenne </a:t>
            </a:r>
            <a:r>
              <a:rPr lang="it-IT" sz="3500" i="1" dirty="0"/>
              <a:t>consenziente</a:t>
            </a:r>
            <a:r>
              <a:rPr lang="it-IT" sz="3500" dirty="0"/>
              <a:t>) </a:t>
            </a:r>
            <a:r>
              <a:rPr lang="it-IT" sz="3500" dirty="0" smtClean="0"/>
              <a:t>e conferma della </a:t>
            </a:r>
            <a:r>
              <a:rPr lang="it-IT" sz="3500" b="1" dirty="0" smtClean="0"/>
              <a:t>non scusabilità dell’errore sull’età della persona offesa </a:t>
            </a:r>
            <a:r>
              <a:rPr lang="it-IT" sz="3500" dirty="0" smtClean="0"/>
              <a:t>(art. 609-</a:t>
            </a:r>
            <a:r>
              <a:rPr lang="it-IT" sz="3500" i="1" dirty="0" smtClean="0"/>
              <a:t>sexies </a:t>
            </a:r>
            <a:r>
              <a:rPr lang="it-IT" sz="3500" dirty="0" smtClean="0"/>
              <a:t>c.p., poi modificato dalla </a:t>
            </a:r>
            <a:r>
              <a:rPr lang="it-IT" sz="3500" b="1" dirty="0" smtClean="0"/>
              <a:t>L. 172/2012</a:t>
            </a:r>
            <a:r>
              <a:rPr lang="it-IT" sz="3500" dirty="0" smtClean="0"/>
              <a:t>).</a:t>
            </a:r>
          </a:p>
          <a:p>
            <a:pPr marL="457200" indent="-457200">
              <a:buFont typeface="Wingdings" charset="2"/>
              <a:buChar char="ü"/>
            </a:pPr>
            <a:endParaRPr lang="it-IT" sz="2600" b="1" dirty="0" smtClean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82844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LE RIFORME DAL 1996 AD OGGI </a:t>
            </a:r>
            <a:br>
              <a:rPr lang="it-IT" sz="3300" dirty="0" smtClean="0"/>
            </a:br>
            <a:r>
              <a:rPr lang="it-IT" sz="3300" dirty="0" smtClean="0"/>
              <a:t>(</a:t>
            </a:r>
            <a:r>
              <a:rPr lang="it-IT" sz="3300" i="1" dirty="0" smtClean="0"/>
              <a:t>segue</a:t>
            </a:r>
            <a:r>
              <a:rPr lang="it-IT" sz="3300" dirty="0" smtClean="0"/>
              <a:t>)</a:t>
            </a:r>
            <a:endParaRPr lang="it-IT" sz="33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0" y="2708214"/>
            <a:ext cx="6715836" cy="4149785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" y="1516081"/>
            <a:ext cx="9143999" cy="3122869"/>
          </a:xfrm>
        </p:spPr>
        <p:txBody>
          <a:bodyPr>
            <a:normAutofit fontScale="70000" lnSpcReduction="20000"/>
          </a:bodyPr>
          <a:lstStyle/>
          <a:p>
            <a:r>
              <a:rPr lang="it-IT" sz="3600" b="1" dirty="0"/>
              <a:t>L. 24 aprile 2009, n. </a:t>
            </a:r>
            <a:r>
              <a:rPr lang="it-IT" sz="3600" b="1" dirty="0" smtClean="0"/>
              <a:t>38</a:t>
            </a:r>
            <a:r>
              <a:rPr lang="it-IT" sz="3600" dirty="0" smtClean="0"/>
              <a:t>: 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600" dirty="0" smtClean="0"/>
              <a:t>introduzione </a:t>
            </a:r>
            <a:r>
              <a:rPr lang="it-IT" sz="3600" dirty="0"/>
              <a:t>del </a:t>
            </a:r>
            <a:r>
              <a:rPr lang="it-IT" sz="3600" b="1" dirty="0"/>
              <a:t>reato di </a:t>
            </a:r>
            <a:r>
              <a:rPr lang="it-IT" sz="3600" b="1" i="1" dirty="0" smtClean="0"/>
              <a:t>stalking</a:t>
            </a:r>
            <a:r>
              <a:rPr lang="it-IT" sz="3600" i="1" dirty="0" smtClean="0"/>
              <a:t> </a:t>
            </a:r>
            <a:r>
              <a:rPr lang="it-IT" sz="3600" dirty="0"/>
              <a:t>(art. 612-</a:t>
            </a:r>
            <a:r>
              <a:rPr lang="it-IT" sz="3600" i="1" dirty="0"/>
              <a:t>bis </a:t>
            </a:r>
            <a:r>
              <a:rPr lang="it-IT" sz="3600" dirty="0"/>
              <a:t>c.p.</a:t>
            </a:r>
            <a:r>
              <a:rPr lang="it-IT" sz="3600" dirty="0" smtClean="0"/>
              <a:t>);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600" b="1" dirty="0" smtClean="0"/>
              <a:t>custodia </a:t>
            </a:r>
            <a:r>
              <a:rPr lang="it-IT" sz="3600" b="1" dirty="0"/>
              <a:t>cautelare obbligatoria </a:t>
            </a:r>
            <a:r>
              <a:rPr lang="it-IT" sz="3600" dirty="0"/>
              <a:t>per </a:t>
            </a:r>
            <a:r>
              <a:rPr lang="it-IT" sz="3600" dirty="0" smtClean="0"/>
              <a:t>i reati </a:t>
            </a:r>
            <a:r>
              <a:rPr lang="it-IT" sz="3600" b="1" dirty="0"/>
              <a:t>sessuali</a:t>
            </a:r>
            <a:r>
              <a:rPr lang="it-IT" sz="3600" dirty="0"/>
              <a:t> </a:t>
            </a:r>
            <a:r>
              <a:rPr lang="it-IT" sz="3600" dirty="0" smtClean="0"/>
              <a:t>(dichiarata</a:t>
            </a:r>
            <a:r>
              <a:rPr lang="it-IT" sz="3600" dirty="0" smtClean="0"/>
              <a:t> però </a:t>
            </a:r>
            <a:r>
              <a:rPr lang="it-IT" sz="3600" i="1" dirty="0" smtClean="0"/>
              <a:t>illegittima </a:t>
            </a:r>
            <a:r>
              <a:rPr lang="it-IT" sz="3600" dirty="0" smtClean="0"/>
              <a:t>da </a:t>
            </a:r>
            <a:r>
              <a:rPr lang="it-IT" sz="3600" b="1" dirty="0"/>
              <a:t>C. Cost. 265/2010</a:t>
            </a:r>
            <a:r>
              <a:rPr lang="it-IT" sz="3600" dirty="0" smtClean="0"/>
              <a:t>);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600" dirty="0" smtClean="0"/>
              <a:t>introduzione della </a:t>
            </a:r>
            <a:r>
              <a:rPr lang="it-IT" sz="3600" b="1" dirty="0" smtClean="0"/>
              <a:t>misura cautelare </a:t>
            </a:r>
            <a:r>
              <a:rPr lang="it-IT" sz="3600" dirty="0" smtClean="0"/>
              <a:t>del </a:t>
            </a:r>
            <a:r>
              <a:rPr lang="it-IT" sz="3600" b="1" dirty="0" smtClean="0"/>
              <a:t>divieto di avvicinamento ai luoghi frequentati dalla persona offesa </a:t>
            </a:r>
            <a:r>
              <a:rPr lang="it-IT" sz="3600" dirty="0" smtClean="0"/>
              <a:t>(art. 282-</a:t>
            </a:r>
            <a:r>
              <a:rPr lang="it-IT" sz="3600" i="1" dirty="0" smtClean="0"/>
              <a:t>ter </a:t>
            </a:r>
            <a:r>
              <a:rPr lang="it-IT" sz="3600" dirty="0" smtClean="0"/>
              <a:t>c.p.p.)</a:t>
            </a:r>
            <a:r>
              <a:rPr lang="it-IT" sz="3600" b="1" dirty="0" smtClean="0"/>
              <a:t> </a:t>
            </a:r>
            <a:endParaRPr lang="it-IT" sz="2600" b="1" dirty="0" smtClean="0"/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229086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0" y="135288"/>
            <a:ext cx="8086243" cy="50539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LE RIFORME DAL 1996 AD OGGI </a:t>
            </a:r>
            <a:br>
              <a:rPr lang="it-IT" sz="3300" dirty="0" smtClean="0"/>
            </a:br>
            <a:r>
              <a:rPr lang="it-IT" sz="3300" dirty="0" smtClean="0"/>
              <a:t>(</a:t>
            </a:r>
            <a:r>
              <a:rPr lang="it-IT" sz="3300" i="1" dirty="0" smtClean="0"/>
              <a:t>segue</a:t>
            </a:r>
            <a:r>
              <a:rPr lang="it-IT" sz="3300" dirty="0" smtClean="0"/>
              <a:t>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889624"/>
            <a:ext cx="9143999" cy="3968375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it-IT" sz="2300" b="1" dirty="0"/>
              <a:t>L. </a:t>
            </a:r>
            <a:r>
              <a:rPr lang="it-IT" sz="2300" b="1" dirty="0" smtClean="0"/>
              <a:t>1 ottobre 2012, n. 172 </a:t>
            </a:r>
          </a:p>
          <a:p>
            <a:pPr>
              <a:spcBef>
                <a:spcPts val="800"/>
              </a:spcBef>
            </a:pPr>
            <a:r>
              <a:rPr lang="it-IT" sz="2300" dirty="0" smtClean="0"/>
              <a:t>(</a:t>
            </a:r>
            <a:r>
              <a:rPr lang="it-IT" sz="2300" i="1" dirty="0" smtClean="0"/>
              <a:t>ratifica della</a:t>
            </a:r>
            <a:r>
              <a:rPr lang="it-IT" sz="2300" b="1" i="1" dirty="0" smtClean="0"/>
              <a:t> Convenzione di Lanzarote </a:t>
            </a:r>
            <a:r>
              <a:rPr lang="it-IT" sz="2300" i="1" dirty="0" smtClean="0"/>
              <a:t>del</a:t>
            </a:r>
            <a:r>
              <a:rPr lang="it-IT" sz="2300" b="1" i="1" dirty="0" smtClean="0"/>
              <a:t> 2007</a:t>
            </a:r>
            <a:r>
              <a:rPr lang="it-IT" sz="2300" dirty="0" smtClean="0"/>
              <a:t>): 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300" dirty="0"/>
              <a:t>introduce la fattispecie di </a:t>
            </a:r>
            <a:r>
              <a:rPr lang="it-IT" sz="2300" b="1" dirty="0"/>
              <a:t>adescamento di minorenni </a:t>
            </a:r>
            <a:r>
              <a:rPr lang="it-IT" sz="2300" dirty="0"/>
              <a:t>(</a:t>
            </a:r>
            <a:r>
              <a:rPr lang="it-IT" sz="2300" b="1" dirty="0"/>
              <a:t>art. 609-</a:t>
            </a:r>
            <a:r>
              <a:rPr lang="it-IT" sz="2300" b="1" i="1" dirty="0"/>
              <a:t>undecies</a:t>
            </a:r>
            <a:r>
              <a:rPr lang="it-IT" sz="2300" b="1" dirty="0"/>
              <a:t> c.p.</a:t>
            </a:r>
            <a:r>
              <a:rPr lang="it-IT" sz="2300" dirty="0"/>
              <a:t>)</a:t>
            </a:r>
            <a:r>
              <a:rPr lang="it-IT" sz="2300" dirty="0" smtClean="0"/>
              <a:t>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300" dirty="0" smtClean="0"/>
              <a:t>modifica </a:t>
            </a:r>
            <a:r>
              <a:rPr lang="it-IT" sz="2300" dirty="0"/>
              <a:t>il reato di </a:t>
            </a:r>
            <a:r>
              <a:rPr lang="it-IT" sz="2300" b="1" dirty="0"/>
              <a:t>prostituzione minorile</a:t>
            </a:r>
            <a:r>
              <a:rPr lang="it-IT" sz="2300" dirty="0"/>
              <a:t> (art. 600-</a:t>
            </a:r>
            <a:r>
              <a:rPr lang="it-IT" sz="2300" i="1" dirty="0"/>
              <a:t>bis </a:t>
            </a:r>
            <a:r>
              <a:rPr lang="it-IT" sz="2300" dirty="0"/>
              <a:t>c.p.)</a:t>
            </a:r>
            <a:r>
              <a:rPr lang="it-IT" sz="2300" dirty="0" smtClean="0"/>
              <a:t>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300" b="1" dirty="0" smtClean="0"/>
              <a:t>raddoppia</a:t>
            </a:r>
            <a:r>
              <a:rPr lang="it-IT" sz="2300" dirty="0" smtClean="0"/>
              <a:t> </a:t>
            </a:r>
            <a:r>
              <a:rPr lang="it-IT" sz="2300" dirty="0"/>
              <a:t>i </a:t>
            </a:r>
            <a:r>
              <a:rPr lang="it-IT" sz="2300" b="1" dirty="0"/>
              <a:t>termini di prescrizione </a:t>
            </a:r>
            <a:r>
              <a:rPr lang="it-IT" sz="2300" dirty="0"/>
              <a:t>per i reati sessuali (modifica dell’</a:t>
            </a:r>
            <a:r>
              <a:rPr lang="it-IT" sz="2300" b="1" dirty="0"/>
              <a:t>art. 157 c.p.</a:t>
            </a:r>
            <a:r>
              <a:rPr lang="it-IT" sz="2300" dirty="0"/>
              <a:t>).</a:t>
            </a:r>
          </a:p>
          <a:p>
            <a:pPr marL="571500" indent="-571500">
              <a:buFont typeface="Wingdings" charset="2"/>
              <a:buChar char="ü"/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20196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9" y="24262"/>
            <a:ext cx="7896384" cy="52706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LE RIFORME DAL 1996 AD OGGI </a:t>
            </a:r>
            <a:br>
              <a:rPr lang="it-IT" sz="3300" dirty="0" smtClean="0"/>
            </a:br>
            <a:r>
              <a:rPr lang="it-IT" sz="3300" dirty="0" smtClean="0"/>
              <a:t>(</a:t>
            </a:r>
            <a:r>
              <a:rPr lang="it-IT" sz="3300" i="1" dirty="0" smtClean="0"/>
              <a:t>segue</a:t>
            </a:r>
            <a:r>
              <a:rPr lang="it-IT" sz="3300" dirty="0" smtClean="0"/>
              <a:t>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889624"/>
            <a:ext cx="9143999" cy="3968375"/>
          </a:xfrm>
        </p:spPr>
        <p:txBody>
          <a:bodyPr>
            <a:normAutofit fontScale="55000" lnSpcReduction="20000"/>
          </a:bodyPr>
          <a:lstStyle/>
          <a:p>
            <a:r>
              <a:rPr lang="it-IT" sz="3600" b="1" dirty="0"/>
              <a:t>L. </a:t>
            </a:r>
            <a:r>
              <a:rPr lang="it-IT" sz="3600" b="1" dirty="0" smtClean="0"/>
              <a:t>14 ottobre 2013, n. 119 </a:t>
            </a:r>
            <a:r>
              <a:rPr lang="it-IT" sz="3600" dirty="0" smtClean="0"/>
              <a:t>(c.d. legge “</a:t>
            </a:r>
            <a:r>
              <a:rPr lang="it-IT" sz="3600" b="1" i="1" dirty="0" smtClean="0"/>
              <a:t>anti-femminicidio</a:t>
            </a:r>
            <a:r>
              <a:rPr lang="it-IT" sz="3600" dirty="0" smtClean="0"/>
              <a:t>”): 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600" dirty="0" smtClean="0"/>
              <a:t>aggiunge </a:t>
            </a:r>
            <a:r>
              <a:rPr lang="it-IT" sz="3600" dirty="0"/>
              <a:t>l’</a:t>
            </a:r>
            <a:r>
              <a:rPr lang="it-IT" sz="4000" b="1" dirty="0"/>
              <a:t>aggravante</a:t>
            </a:r>
            <a:r>
              <a:rPr lang="it-IT" sz="3600" b="1" dirty="0"/>
              <a:t> n. 5-</a:t>
            </a:r>
            <a:r>
              <a:rPr lang="it-IT" sz="3600" b="1" i="1" dirty="0"/>
              <a:t>ter</a:t>
            </a:r>
            <a:r>
              <a:rPr lang="it-IT" sz="3600" b="1" dirty="0"/>
              <a:t>) </a:t>
            </a:r>
            <a:r>
              <a:rPr lang="it-IT" sz="3600" dirty="0"/>
              <a:t>all’art. 609-</a:t>
            </a:r>
            <a:r>
              <a:rPr lang="it-IT" sz="3600" i="1" dirty="0"/>
              <a:t>ter </a:t>
            </a:r>
            <a:r>
              <a:rPr lang="it-IT" sz="3600" dirty="0"/>
              <a:t>cit., se il fatto è compiuto nei confronti di </a:t>
            </a:r>
            <a:r>
              <a:rPr lang="it-IT" sz="3600" b="1" dirty="0"/>
              <a:t>donna in stato di gravidanza</a:t>
            </a:r>
            <a:r>
              <a:rPr lang="it-IT" sz="3600" dirty="0" smtClean="0"/>
              <a:t>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600" dirty="0" smtClean="0"/>
              <a:t>aggiunge l’</a:t>
            </a:r>
            <a:r>
              <a:rPr lang="it-IT" sz="4000" b="1" dirty="0" smtClean="0"/>
              <a:t>aggravante </a:t>
            </a:r>
            <a:r>
              <a:rPr lang="it-IT" sz="3600" dirty="0" smtClean="0"/>
              <a:t>se </a:t>
            </a:r>
            <a:r>
              <a:rPr lang="it-IT" sz="3600" dirty="0"/>
              <a:t>il </a:t>
            </a:r>
            <a:r>
              <a:rPr lang="it-IT" sz="3600" dirty="0" smtClean="0"/>
              <a:t>fatto di </a:t>
            </a:r>
            <a:r>
              <a:rPr lang="it-IT" sz="3600" b="1" dirty="0" smtClean="0"/>
              <a:t>violenza sessuale </a:t>
            </a:r>
            <a:r>
              <a:rPr lang="it-IT" sz="3600" dirty="0" smtClean="0"/>
              <a:t>o </a:t>
            </a:r>
            <a:r>
              <a:rPr lang="it-IT" sz="3600" b="1" i="1" dirty="0" smtClean="0"/>
              <a:t>stalking</a:t>
            </a:r>
            <a:r>
              <a:rPr lang="it-IT" sz="3600" dirty="0" smtClean="0"/>
              <a:t> </a:t>
            </a:r>
            <a:r>
              <a:rPr lang="it-IT" sz="3600" dirty="0"/>
              <a:t>è compiuto nei confronti di persona della quale il colpevole sia il </a:t>
            </a:r>
            <a:r>
              <a:rPr lang="it-IT" sz="4000" b="1" dirty="0"/>
              <a:t>coniuge</a:t>
            </a:r>
            <a:r>
              <a:rPr lang="it-IT" sz="3600" dirty="0"/>
              <a:t> (anche </a:t>
            </a:r>
            <a:r>
              <a:rPr lang="it-IT" sz="3600" b="1" dirty="0"/>
              <a:t>separato</a:t>
            </a:r>
            <a:r>
              <a:rPr lang="it-IT" sz="3600" dirty="0"/>
              <a:t>/</a:t>
            </a:r>
            <a:r>
              <a:rPr lang="it-IT" sz="3600" b="1" dirty="0"/>
              <a:t>divorziato</a:t>
            </a:r>
            <a:r>
              <a:rPr lang="it-IT" sz="3600" dirty="0"/>
              <a:t>) ovvero sia legato o stato legato da </a:t>
            </a:r>
            <a:r>
              <a:rPr lang="it-IT" sz="4000" b="1" dirty="0"/>
              <a:t>relazione</a:t>
            </a:r>
            <a:r>
              <a:rPr lang="it-IT" sz="4000" dirty="0"/>
              <a:t> </a:t>
            </a:r>
            <a:r>
              <a:rPr lang="it-IT" sz="4000" b="1" dirty="0"/>
              <a:t>affettiva</a:t>
            </a:r>
            <a:r>
              <a:rPr lang="it-IT" sz="3600" dirty="0" smtClean="0"/>
              <a:t>;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600" dirty="0" smtClean="0"/>
              <a:t>aggiunge </a:t>
            </a:r>
            <a:r>
              <a:rPr lang="it-IT" sz="3600" dirty="0"/>
              <a:t>l’</a:t>
            </a:r>
            <a:r>
              <a:rPr lang="it-IT" sz="4000" b="1" dirty="0"/>
              <a:t>aggravante</a:t>
            </a:r>
            <a:r>
              <a:rPr lang="it-IT" sz="3600" b="1" dirty="0"/>
              <a:t> </a:t>
            </a:r>
            <a:r>
              <a:rPr lang="it-IT" sz="3600" dirty="0" smtClean="0"/>
              <a:t>dell’</a:t>
            </a:r>
            <a:r>
              <a:rPr lang="it-IT" sz="3600" b="1" dirty="0" smtClean="0"/>
              <a:t>art</a:t>
            </a:r>
            <a:r>
              <a:rPr lang="it-IT" sz="3600" b="1" dirty="0"/>
              <a:t>. 61, co. 1, n. 11-</a:t>
            </a:r>
            <a:r>
              <a:rPr lang="it-IT" sz="3600" b="1" i="1" dirty="0"/>
              <a:t>quinquies </a:t>
            </a:r>
            <a:r>
              <a:rPr lang="it-IT" sz="3600" b="1" dirty="0"/>
              <a:t>c.p.</a:t>
            </a:r>
            <a:r>
              <a:rPr lang="it-IT" sz="3600" dirty="0"/>
              <a:t> (c.d. </a:t>
            </a:r>
            <a:r>
              <a:rPr lang="it-IT" sz="4000" b="1" dirty="0"/>
              <a:t>violenza assistita</a:t>
            </a:r>
            <a:r>
              <a:rPr lang="it-IT" sz="3600" dirty="0"/>
              <a:t>): </a:t>
            </a:r>
            <a:r>
              <a:rPr lang="it-IT" sz="3600" b="1" dirty="0" smtClean="0"/>
              <a:t>reato contro la persona </a:t>
            </a:r>
            <a:r>
              <a:rPr lang="it-IT" sz="3600" dirty="0" smtClean="0"/>
              <a:t>– anche </a:t>
            </a:r>
            <a:r>
              <a:rPr lang="it-IT" sz="3600" b="1" dirty="0" smtClean="0"/>
              <a:t>art. 572 c.p</a:t>
            </a:r>
            <a:r>
              <a:rPr lang="it-IT" sz="3600" dirty="0" smtClean="0"/>
              <a:t>. – </a:t>
            </a:r>
            <a:r>
              <a:rPr lang="it-IT" sz="3600" dirty="0"/>
              <a:t>commesso in </a:t>
            </a:r>
            <a:r>
              <a:rPr lang="it-IT" sz="4000" b="1" dirty="0"/>
              <a:t>presenza</a:t>
            </a:r>
            <a:r>
              <a:rPr lang="it-IT" sz="3600" dirty="0"/>
              <a:t> o in </a:t>
            </a:r>
            <a:r>
              <a:rPr lang="it-IT" sz="4000" b="1" dirty="0"/>
              <a:t>danno</a:t>
            </a:r>
            <a:r>
              <a:rPr lang="it-IT" sz="3600" dirty="0"/>
              <a:t> di </a:t>
            </a:r>
            <a:r>
              <a:rPr lang="it-IT" sz="4000" b="1" dirty="0"/>
              <a:t>minore</a:t>
            </a:r>
            <a:r>
              <a:rPr lang="it-IT" sz="3600" dirty="0"/>
              <a:t> (o verso donna in stato di </a:t>
            </a:r>
            <a:r>
              <a:rPr lang="it-IT" sz="3600" b="1" dirty="0"/>
              <a:t>gravidanza</a:t>
            </a:r>
            <a:r>
              <a:rPr lang="it-IT" sz="3600" dirty="0"/>
              <a:t>).</a:t>
            </a:r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8365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9" y="128797"/>
            <a:ext cx="7896384" cy="45951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LE ULTIME RIFORME DAL 2014 AL 2017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2630466"/>
            <a:ext cx="9143999" cy="4227534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3600" b="1" dirty="0" smtClean="0"/>
              <a:t>D. Lgs. 4 marzo 2014, n. 24 </a:t>
            </a:r>
            <a:r>
              <a:rPr lang="it-IT" sz="3600" dirty="0" smtClean="0"/>
              <a:t>(</a:t>
            </a:r>
            <a:r>
              <a:rPr lang="it-IT" sz="3600" i="1" dirty="0" smtClean="0"/>
              <a:t>attuazione </a:t>
            </a:r>
            <a:r>
              <a:rPr lang="it-IT" sz="3600" b="1" i="1" dirty="0"/>
              <a:t>D</a:t>
            </a:r>
            <a:r>
              <a:rPr lang="it-IT" sz="3600" b="1" i="1" dirty="0" smtClean="0"/>
              <a:t>irettiva 2011/36/UE</a:t>
            </a:r>
            <a:r>
              <a:rPr lang="it-IT" sz="3600" dirty="0" smtClean="0"/>
              <a:t>): modifiche al </a:t>
            </a:r>
            <a:r>
              <a:rPr lang="it-IT" sz="3600" b="1" dirty="0" smtClean="0"/>
              <a:t>cod.</a:t>
            </a:r>
            <a:r>
              <a:rPr lang="it-IT" sz="3600" dirty="0" smtClean="0"/>
              <a:t> </a:t>
            </a:r>
            <a:r>
              <a:rPr lang="it-IT" sz="3600" b="1" dirty="0" err="1" smtClean="0"/>
              <a:t>proc</a:t>
            </a:r>
            <a:r>
              <a:rPr lang="it-IT" sz="3600" b="1" dirty="0" smtClean="0"/>
              <a:t>. pen. </a:t>
            </a:r>
            <a:r>
              <a:rPr lang="it-IT" sz="3600" dirty="0" smtClean="0"/>
              <a:t>– casi di </a:t>
            </a:r>
            <a:r>
              <a:rPr lang="it-IT" sz="3600" b="1" dirty="0" smtClean="0"/>
              <a:t>incidente</a:t>
            </a:r>
            <a:r>
              <a:rPr lang="it-IT" sz="3600" dirty="0" smtClean="0"/>
              <a:t> </a:t>
            </a:r>
            <a:r>
              <a:rPr lang="it-IT" sz="3600" b="1" dirty="0" smtClean="0"/>
              <a:t>probatorio </a:t>
            </a:r>
            <a:r>
              <a:rPr lang="it-IT" sz="3600" dirty="0" smtClean="0"/>
              <a:t>per “</a:t>
            </a:r>
            <a:r>
              <a:rPr lang="it-IT" sz="3600" b="1" i="1" dirty="0" smtClean="0"/>
              <a:t>maggiorenni di particolare vulnerabilità</a:t>
            </a:r>
            <a:r>
              <a:rPr lang="it-IT" sz="3600" dirty="0" smtClean="0"/>
              <a:t>” (art. 398, co. 5-</a:t>
            </a:r>
            <a:r>
              <a:rPr lang="it-IT" sz="3600" i="1" dirty="0" smtClean="0"/>
              <a:t>ter</a:t>
            </a:r>
            <a:r>
              <a:rPr lang="it-IT" sz="3600" dirty="0" smtClean="0"/>
              <a:t>,</a:t>
            </a:r>
            <a:r>
              <a:rPr lang="it-IT" sz="3600" i="1" dirty="0" smtClean="0"/>
              <a:t> </a:t>
            </a:r>
            <a:r>
              <a:rPr lang="it-IT" sz="3600" dirty="0" smtClean="0"/>
              <a:t>c.p.p.);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3600" b="1" dirty="0" smtClean="0"/>
              <a:t>L. 29 maggio 2017, n. 71</a:t>
            </a:r>
            <a:r>
              <a:rPr lang="it-IT" sz="3600" dirty="0" smtClean="0"/>
              <a:t>: legge di prevenzione e contrasto al</a:t>
            </a:r>
            <a:r>
              <a:rPr lang="it-IT" sz="3600" b="1" dirty="0" smtClean="0"/>
              <a:t> “</a:t>
            </a:r>
            <a:r>
              <a:rPr lang="it-IT" sz="3600" b="1" i="1" dirty="0" smtClean="0"/>
              <a:t>cyberbullismo</a:t>
            </a:r>
            <a:r>
              <a:rPr lang="it-IT" sz="3600" b="1" dirty="0" smtClean="0"/>
              <a:t>”</a:t>
            </a:r>
            <a:r>
              <a:rPr lang="it-IT" sz="3600" dirty="0" smtClean="0"/>
              <a:t>; 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3600" b="1" dirty="0" smtClean="0"/>
              <a:t>L. 24 giugno 2017, n. 103 </a:t>
            </a:r>
            <a:r>
              <a:rPr lang="it-IT" sz="3600" dirty="0" smtClean="0"/>
              <a:t>(</a:t>
            </a:r>
            <a:r>
              <a:rPr lang="it-IT" sz="3600" i="1" dirty="0" smtClean="0"/>
              <a:t>c.d. </a:t>
            </a:r>
            <a:r>
              <a:rPr lang="it-IT" sz="3600" b="1" i="1" dirty="0" smtClean="0"/>
              <a:t>riforma “Orlando”</a:t>
            </a:r>
            <a:r>
              <a:rPr lang="it-IT" sz="3600" dirty="0" smtClean="0"/>
              <a:t>): possibilità di </a:t>
            </a:r>
            <a:r>
              <a:rPr lang="it-IT" sz="3600" b="1" dirty="0" smtClean="0"/>
              <a:t>estinguere</a:t>
            </a:r>
            <a:r>
              <a:rPr lang="it-IT" sz="3600" dirty="0" smtClean="0"/>
              <a:t> </a:t>
            </a:r>
            <a:r>
              <a:rPr lang="it-IT" sz="3600" b="1" dirty="0" smtClean="0"/>
              <a:t>reati procedibili a querela </a:t>
            </a:r>
            <a:r>
              <a:rPr lang="it-IT" sz="3600" dirty="0" smtClean="0"/>
              <a:t>(ad es., </a:t>
            </a:r>
            <a:r>
              <a:rPr lang="it-IT" sz="3600" b="1" i="1" dirty="0" smtClean="0"/>
              <a:t>stalking</a:t>
            </a:r>
            <a:r>
              <a:rPr lang="it-IT" sz="3600" dirty="0" smtClean="0"/>
              <a:t>) con </a:t>
            </a:r>
            <a:r>
              <a:rPr lang="it-IT" sz="3600" b="1" dirty="0" smtClean="0"/>
              <a:t>risarcimento del danno </a:t>
            </a:r>
            <a:r>
              <a:rPr lang="it-IT" sz="3600" dirty="0" smtClean="0"/>
              <a:t>(art. 162-</a:t>
            </a:r>
            <a:r>
              <a:rPr lang="it-IT" sz="3600" i="1" dirty="0" smtClean="0"/>
              <a:t>ter </a:t>
            </a:r>
            <a:r>
              <a:rPr lang="it-IT" sz="3600" dirty="0" smtClean="0"/>
              <a:t>c.p.)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46091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1" y="310133"/>
            <a:ext cx="7077092" cy="49233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REATO DI </a:t>
            </a:r>
            <a:r>
              <a:rPr lang="it-IT" sz="3300" i="1" dirty="0" smtClean="0"/>
              <a:t>STALKING </a:t>
            </a:r>
            <a:br>
              <a:rPr lang="it-IT" sz="3300" i="1" dirty="0" smtClean="0"/>
            </a:br>
            <a:r>
              <a:rPr lang="it-IT" sz="3300" dirty="0" smtClean="0"/>
              <a:t>(art. 612-</a:t>
            </a:r>
            <a:r>
              <a:rPr lang="it-IT" sz="3300" i="1" dirty="0" smtClean="0"/>
              <a:t>bis </a:t>
            </a:r>
            <a:r>
              <a:rPr lang="it-IT" sz="3300" dirty="0" smtClean="0"/>
              <a:t>c.p.)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3135464"/>
            <a:ext cx="9143999" cy="3722536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condotte </a:t>
            </a:r>
            <a:r>
              <a:rPr lang="it-IT" sz="1900" b="1" dirty="0" smtClean="0"/>
              <a:t>reiterate</a:t>
            </a:r>
            <a:r>
              <a:rPr lang="it-IT" sz="1900" dirty="0" smtClean="0"/>
              <a:t> (in giurisprudenza: sufficienti </a:t>
            </a:r>
            <a:r>
              <a:rPr lang="it-IT" sz="1900" b="1" dirty="0" smtClean="0"/>
              <a:t>due condotte</a:t>
            </a:r>
            <a:r>
              <a:rPr lang="it-IT" sz="1900" dirty="0" smtClean="0"/>
              <a:t>, anche a </a:t>
            </a:r>
            <a:r>
              <a:rPr lang="it-IT" sz="1900" b="1" dirty="0" smtClean="0"/>
              <a:t>distanza di tempo </a:t>
            </a:r>
            <a:r>
              <a:rPr lang="it-IT" sz="1900" dirty="0" smtClean="0"/>
              <a:t>– </a:t>
            </a:r>
            <a:r>
              <a:rPr lang="it-IT" sz="1900" b="1" dirty="0" smtClean="0"/>
              <a:t>Cass. 26588/2017; 45648/2013</a:t>
            </a:r>
            <a:r>
              <a:rPr lang="it-IT" sz="1900" dirty="0" smtClean="0"/>
              <a:t>)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modalità: </a:t>
            </a:r>
            <a:r>
              <a:rPr lang="it-IT" sz="1900" b="1" i="1" dirty="0" smtClean="0"/>
              <a:t>minaccia </a:t>
            </a:r>
            <a:r>
              <a:rPr lang="it-IT" sz="1900" dirty="0" smtClean="0"/>
              <a:t>(art. 612 c.p.) o </a:t>
            </a:r>
            <a:r>
              <a:rPr lang="it-IT" sz="1900" b="1" i="1" dirty="0" smtClean="0"/>
              <a:t>molestia </a:t>
            </a:r>
            <a:r>
              <a:rPr lang="it-IT" sz="1900" dirty="0" smtClean="0"/>
              <a:t>(art. 660 c.p.);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u="sng" dirty="0" smtClean="0"/>
              <a:t>evento alternativo </a:t>
            </a:r>
            <a:r>
              <a:rPr lang="it-IT" sz="1900" b="1" u="sng" dirty="0" smtClean="0"/>
              <a:t>1</a:t>
            </a:r>
            <a:r>
              <a:rPr lang="it-IT" sz="1900" dirty="0" smtClean="0"/>
              <a:t>: perdurante e </a:t>
            </a:r>
            <a:r>
              <a:rPr lang="it-IT" sz="1900" b="1" dirty="0" smtClean="0"/>
              <a:t>grave stato di ansia </a:t>
            </a:r>
            <a:r>
              <a:rPr lang="it-IT" sz="1900" dirty="0" smtClean="0"/>
              <a:t>o</a:t>
            </a:r>
            <a:r>
              <a:rPr lang="it-IT" sz="1900" b="1" dirty="0" smtClean="0"/>
              <a:t> di paura</a:t>
            </a:r>
            <a:r>
              <a:rPr lang="it-IT" sz="1900" dirty="0"/>
              <a:t> </a:t>
            </a:r>
            <a:r>
              <a:rPr lang="it-IT" sz="1900" dirty="0" smtClean="0"/>
              <a:t>(</a:t>
            </a:r>
            <a:r>
              <a:rPr lang="it-IT" sz="1900" b="1" i="1" dirty="0" smtClean="0"/>
              <a:t>non</a:t>
            </a:r>
            <a:r>
              <a:rPr lang="it-IT" sz="1900" dirty="0" smtClean="0"/>
              <a:t> necessaria la prova della </a:t>
            </a:r>
            <a:r>
              <a:rPr lang="it-IT" sz="1900" b="1" dirty="0" smtClean="0"/>
              <a:t>causazione di una patologia</a:t>
            </a:r>
            <a:r>
              <a:rPr lang="it-IT" sz="1900" dirty="0" smtClean="0"/>
              <a:t>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u="sng" dirty="0" smtClean="0"/>
              <a:t>evento alternativo </a:t>
            </a:r>
            <a:r>
              <a:rPr lang="it-IT" sz="1900" b="1" u="sng" dirty="0" smtClean="0"/>
              <a:t>2</a:t>
            </a:r>
            <a:r>
              <a:rPr lang="it-IT" sz="1900" dirty="0" smtClean="0"/>
              <a:t>: fondato </a:t>
            </a:r>
            <a:r>
              <a:rPr lang="it-IT" sz="1900" b="1" dirty="0" smtClean="0"/>
              <a:t>timore</a:t>
            </a:r>
            <a:r>
              <a:rPr lang="it-IT" sz="1900" dirty="0" smtClean="0"/>
              <a:t> per l’</a:t>
            </a:r>
            <a:r>
              <a:rPr lang="it-IT" sz="1900" b="1" dirty="0" smtClean="0"/>
              <a:t>incolumità</a:t>
            </a:r>
            <a:r>
              <a:rPr lang="it-IT" sz="1900" dirty="0" smtClean="0"/>
              <a:t> </a:t>
            </a:r>
            <a:r>
              <a:rPr lang="it-IT" sz="1900" b="1" dirty="0" smtClean="0"/>
              <a:t>propria</a:t>
            </a:r>
            <a:r>
              <a:rPr lang="it-IT" sz="1900" dirty="0" smtClean="0"/>
              <a:t> o di un </a:t>
            </a:r>
            <a:r>
              <a:rPr lang="it-IT" sz="1900" b="1" dirty="0" smtClean="0"/>
              <a:t>prossimo congiunto</a:t>
            </a:r>
            <a:r>
              <a:rPr lang="it-IT" sz="19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u="sng" dirty="0" smtClean="0"/>
              <a:t>evento alternativo </a:t>
            </a:r>
            <a:r>
              <a:rPr lang="it-IT" sz="1900" b="1" u="sng" dirty="0" smtClean="0"/>
              <a:t>3</a:t>
            </a:r>
            <a:r>
              <a:rPr lang="it-IT" sz="1900" dirty="0" smtClean="0"/>
              <a:t>: </a:t>
            </a:r>
            <a:r>
              <a:rPr lang="it-IT" sz="1900" b="1" dirty="0" smtClean="0"/>
              <a:t>alterazione</a:t>
            </a:r>
            <a:r>
              <a:rPr lang="it-IT" sz="1900" dirty="0" smtClean="0"/>
              <a:t> delle proprie </a:t>
            </a:r>
            <a:r>
              <a:rPr lang="it-IT" sz="1900" b="1" dirty="0" smtClean="0"/>
              <a:t>abitudini di vita</a:t>
            </a:r>
            <a:r>
              <a:rPr lang="it-IT" sz="1900" dirty="0" smtClean="0"/>
              <a:t>.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155405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1" y="1186088"/>
            <a:ext cx="7077092" cy="36526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0133"/>
            <a:ext cx="9144000" cy="1205948"/>
          </a:xfrm>
        </p:spPr>
        <p:txBody>
          <a:bodyPr>
            <a:normAutofit/>
          </a:bodyPr>
          <a:lstStyle/>
          <a:p>
            <a:r>
              <a:rPr lang="it-IT" sz="3300" dirty="0" smtClean="0"/>
              <a:t>IL REATO DI </a:t>
            </a:r>
            <a:r>
              <a:rPr lang="it-IT" sz="3300" i="1" dirty="0" smtClean="0"/>
              <a:t>STALKING </a:t>
            </a:r>
            <a:br>
              <a:rPr lang="it-IT" sz="3300" i="1" dirty="0" smtClean="0"/>
            </a:br>
            <a:r>
              <a:rPr lang="it-IT" sz="3300" dirty="0" smtClean="0"/>
              <a:t>(art. 612-</a:t>
            </a:r>
            <a:r>
              <a:rPr lang="it-IT" sz="3300" i="1" dirty="0" smtClean="0"/>
              <a:t>bis </a:t>
            </a:r>
            <a:r>
              <a:rPr lang="it-IT" sz="3300" dirty="0" smtClean="0"/>
              <a:t>c.p.</a:t>
            </a:r>
            <a:r>
              <a:rPr lang="it-IT" sz="3300" dirty="0" smtClean="0"/>
              <a:t>) - </a:t>
            </a:r>
            <a:r>
              <a:rPr lang="it-IT" sz="3300" i="1" dirty="0" smtClean="0"/>
              <a:t>segue</a:t>
            </a:r>
            <a:endParaRPr lang="it-IT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3135464"/>
            <a:ext cx="9143999" cy="3722536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secondo l’</a:t>
            </a:r>
            <a:r>
              <a:rPr lang="it-IT" sz="1900" b="1" dirty="0" smtClean="0"/>
              <a:t>ISTAT (2015) </a:t>
            </a:r>
            <a:r>
              <a:rPr lang="it-IT" sz="1900" dirty="0" smtClean="0"/>
              <a:t>ben </a:t>
            </a:r>
            <a:r>
              <a:rPr lang="it-IT" sz="1900" b="1" dirty="0" smtClean="0"/>
              <a:t>3.466.000 </a:t>
            </a:r>
            <a:r>
              <a:rPr lang="it-IT" sz="1900" dirty="0" smtClean="0"/>
              <a:t>di </a:t>
            </a:r>
            <a:r>
              <a:rPr lang="it-IT" sz="1900" b="1" dirty="0" smtClean="0"/>
              <a:t>donne </a:t>
            </a:r>
            <a:r>
              <a:rPr lang="it-IT" sz="1900" dirty="0" smtClean="0"/>
              <a:t>(</a:t>
            </a:r>
            <a:r>
              <a:rPr lang="it-IT" sz="1900" b="1" dirty="0" smtClean="0"/>
              <a:t>16,1% </a:t>
            </a:r>
            <a:r>
              <a:rPr lang="it-IT" sz="1900" dirty="0" smtClean="0"/>
              <a:t>della popolazione) hanno subito </a:t>
            </a:r>
            <a:r>
              <a:rPr lang="it-IT" sz="1900" i="1" dirty="0" smtClean="0"/>
              <a:t>stalking </a:t>
            </a:r>
            <a:r>
              <a:rPr lang="it-IT" sz="1900" dirty="0" smtClean="0"/>
              <a:t>nel corso della vita;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viene ritenuto “</a:t>
            </a:r>
            <a:r>
              <a:rPr lang="it-IT" sz="1900" b="1" i="1" dirty="0" smtClean="0"/>
              <a:t>reato-sentinella</a:t>
            </a:r>
            <a:r>
              <a:rPr lang="it-IT" sz="1900" dirty="0" smtClean="0"/>
              <a:t>” in grado di </a:t>
            </a:r>
            <a:r>
              <a:rPr lang="it-IT" sz="1900" b="1" dirty="0" smtClean="0"/>
              <a:t>anticipare la tutela </a:t>
            </a:r>
            <a:r>
              <a:rPr lang="it-IT" sz="1900" dirty="0" smtClean="0"/>
              <a:t>rispetto a </a:t>
            </a:r>
            <a:r>
              <a:rPr lang="it-IT" sz="1900" b="1" dirty="0" smtClean="0"/>
              <a:t>più gravi reati contro la persona </a:t>
            </a:r>
            <a:r>
              <a:rPr lang="it-IT" sz="1900" dirty="0" smtClean="0"/>
              <a:t>(fino all’</a:t>
            </a:r>
            <a:r>
              <a:rPr lang="it-IT" sz="1900" b="1" dirty="0" smtClean="0"/>
              <a:t>omicidio</a:t>
            </a:r>
            <a:r>
              <a:rPr lang="it-IT" sz="1900" dirty="0" smtClean="0"/>
              <a:t>);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circa nel </a:t>
            </a:r>
            <a:r>
              <a:rPr lang="it-IT" sz="1900" b="1" dirty="0" smtClean="0"/>
              <a:t>55% </a:t>
            </a:r>
            <a:r>
              <a:rPr lang="it-IT" sz="1900" dirty="0" smtClean="0"/>
              <a:t>dei casi si manifesta in </a:t>
            </a:r>
            <a:r>
              <a:rPr lang="it-IT" sz="1900" b="1" dirty="0" smtClean="0"/>
              <a:t>relazione di coppia</a:t>
            </a:r>
            <a:r>
              <a:rPr lang="it-IT" sz="1900" dirty="0" smtClean="0"/>
              <a:t>; </a:t>
            </a:r>
            <a:r>
              <a:rPr lang="it-IT" sz="1900" b="1" dirty="0" smtClean="0"/>
              <a:t>25%</a:t>
            </a:r>
            <a:r>
              <a:rPr lang="it-IT" sz="1900" dirty="0" smtClean="0"/>
              <a:t> nel </a:t>
            </a:r>
            <a:r>
              <a:rPr lang="it-IT" sz="1900" b="1" dirty="0" smtClean="0"/>
              <a:t>condominio</a:t>
            </a:r>
            <a:r>
              <a:rPr lang="it-IT" sz="1900" dirty="0" smtClean="0"/>
              <a:t>; </a:t>
            </a:r>
            <a:r>
              <a:rPr lang="it-IT" sz="1900" b="1" dirty="0" smtClean="0"/>
              <a:t>15%</a:t>
            </a:r>
            <a:r>
              <a:rPr lang="it-IT" sz="1900" dirty="0" smtClean="0"/>
              <a:t> sul </a:t>
            </a:r>
            <a:r>
              <a:rPr lang="it-IT" sz="1900" b="1" dirty="0" smtClean="0"/>
              <a:t>posto di lavoro</a:t>
            </a:r>
            <a:r>
              <a:rPr lang="it-IT" sz="1900" dirty="0" smtClean="0"/>
              <a:t> o a </a:t>
            </a:r>
            <a:r>
              <a:rPr lang="it-IT" sz="1900" b="1" dirty="0" smtClean="0"/>
              <a:t>scuola</a:t>
            </a:r>
            <a:r>
              <a:rPr lang="it-IT" sz="1900" dirty="0" smtClean="0"/>
              <a:t>;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r>
              <a:rPr lang="it-IT" sz="1900" dirty="0" smtClean="0"/>
              <a:t>dopo la </a:t>
            </a:r>
            <a:r>
              <a:rPr lang="it-IT" sz="1900" b="1" dirty="0" smtClean="0"/>
              <a:t>riforma</a:t>
            </a:r>
            <a:r>
              <a:rPr lang="it-IT" sz="1900" dirty="0" smtClean="0"/>
              <a:t> del </a:t>
            </a:r>
            <a:r>
              <a:rPr lang="it-IT" sz="1900" b="1" dirty="0" smtClean="0"/>
              <a:t>2013</a:t>
            </a:r>
            <a:r>
              <a:rPr lang="it-IT" sz="1900" dirty="0" smtClean="0"/>
              <a:t> (“anti-femminicidio”) si </a:t>
            </a:r>
            <a:r>
              <a:rPr lang="it-IT" sz="1900" b="1" dirty="0" smtClean="0"/>
              <a:t>sovrappone</a:t>
            </a:r>
            <a:r>
              <a:rPr lang="it-IT" sz="1900" dirty="0" smtClean="0"/>
              <a:t> parzialmente al reato di </a:t>
            </a:r>
            <a:r>
              <a:rPr lang="it-IT" sz="1900" b="1" dirty="0" smtClean="0"/>
              <a:t>maltrattamenti in famiglia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  <a:p>
            <a:pPr marL="571500" indent="-571500">
              <a:lnSpc>
                <a:spcPct val="110000"/>
              </a:lnSpc>
              <a:buFont typeface="Wingdings" charset="2"/>
              <a:buChar char="ü"/>
            </a:pPr>
            <a:endParaRPr lang="it-IT" sz="1900" dirty="0" smtClean="0"/>
          </a:p>
        </p:txBody>
      </p:sp>
    </p:spTree>
    <p:extLst>
      <p:ext uri="{BB962C8B-B14F-4D97-AF65-F5344CB8AC3E}">
        <p14:creationId xmlns:p14="http://schemas.microsoft.com/office/powerpoint/2010/main" val="139383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zione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378</TotalTime>
  <Words>2405</Words>
  <Application>Microsoft Macintosh PowerPoint</Application>
  <PresentationFormat>Presentazione su schermo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Percezione</vt:lpstr>
      <vt:lpstr>LA TUTELA PENALE DELLA VITTIMA “DEBOLE” FRA POLITICA CRIMINALE  E DIRITTO SIMBOLICO</vt:lpstr>
      <vt:lpstr>DALLA “MINORATA DIFESA” ALLA “TUTELA DELLA Vulnerabilità”</vt:lpstr>
      <vt:lpstr>LE RIFORME DAL 1996 AD OGGI  </vt:lpstr>
      <vt:lpstr>LE RIFORME DAL 1996 AD OGGI  (segue)</vt:lpstr>
      <vt:lpstr>LE RIFORME DAL 1996 AD OGGI  (segue)</vt:lpstr>
      <vt:lpstr>LE RIFORME DAL 1996 AD OGGI  (segue)</vt:lpstr>
      <vt:lpstr>LE ULTIME RIFORME DAL 2014 AL 2017</vt:lpstr>
      <vt:lpstr>IL REATO DI STALKING  (art. 612-bis c.p.)</vt:lpstr>
      <vt:lpstr>IL REATO DI STALKING  (art. 612-bis c.p.) - segue</vt:lpstr>
      <vt:lpstr>IL REATO DI STALKING  NELLA GIURISPRUDENZA</vt:lpstr>
      <vt:lpstr>IL REATO DI STALKING  NELLA GIURISPRUDENZA</vt:lpstr>
      <vt:lpstr> L’AMMONIMENTO DEL QUESTORE  IN MATERIA DI STALKING  </vt:lpstr>
      <vt:lpstr> LA Procedibilità DELLO STALKING DAL 2009 AL 2017 </vt:lpstr>
      <vt:lpstr> LE MODIFICHE DELLA L. 172/2012 (RATIFICA DELLA CONV. DI LANZAROTE) </vt:lpstr>
      <vt:lpstr>LA NUOVA MISURA DI PREVENZIONE DELLA L. 115/2013 (“violenza domestica”)</vt:lpstr>
      <vt:lpstr>LA “VIOLENZA ASSISTITA” NELLA  L. 115/2013 (anti-femminicidio)</vt:lpstr>
      <vt:lpstr>LA RILEVANZA DEL RAPPORTO CON LA VITTIMA: DAL “CONIUGE” ALLA “RELAZIONE AFFETTIVA”</vt:lpstr>
      <vt:lpstr>LA LEGGE “CIRINNà” E LE UNIONI CIVILI (L. 20 MAGGIO 2016, N. 76)</vt:lpstr>
      <vt:lpstr>LE MODIFICHE PROCESSUALI  DELLA L. 115/2013 (anti-femminicidio):  IL RUOLO DELLA PERSONA OFFESA</vt:lpstr>
      <vt:lpstr>LE DISPOSIZIONI PROCESSUALI IN MATERIA DI AUDIZIONE DELLA PERSONA OFFESA “VULNERABILE”</vt:lpstr>
      <vt:lpstr>LA LEGGE DI PREVENZIONE E CONTRASTO AL “CYBERBULLISMO” VERSO MINORI (L. 29 MAGGIO 2017, N. 71)</vt:lpstr>
      <vt:lpstr>LA LEGGE DI PREVENZIONE E CONTRASTO AL “CYBERBULLISMO” - segue</vt:lpstr>
      <vt:lpstr>GRAZIE PER L’ATTENZIONE (!)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TUTELA PENALE DELLA VITTIMA “DEBOLE” FRA POLITICA CRIMINALE E DIRITTO SIMBOLICO</dc:title>
  <dc:creator>Federico Fava</dc:creator>
  <cp:lastModifiedBy>Federico Fava</cp:lastModifiedBy>
  <cp:revision>32</cp:revision>
  <dcterms:created xsi:type="dcterms:W3CDTF">2017-10-22T15:41:03Z</dcterms:created>
  <dcterms:modified xsi:type="dcterms:W3CDTF">2017-10-22T22:00:52Z</dcterms:modified>
</cp:coreProperties>
</file>