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CFB4BE-C85C-4F34-8DA5-A10DEB7B0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2C80A7-7846-4A9A-AED1-0E3AE8422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EF1B86-7DE6-436C-BE27-073CD3C59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952496-DEB7-49CD-9685-DE864C2E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88340B-A73B-48FC-ADA3-E5ECCF33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2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04316-DE99-489C-8D48-2E24D2FD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B92D34-13C8-4A4E-8747-E6CE1E5EE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1E0E16-37BA-4D9B-BA35-DF81F716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890EF1-3E01-4418-BD64-2FE8B40D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91F1D0-7DBB-4183-AD7C-27FD7F68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0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DB2050-212A-440C-8208-051DA45845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AA7CD9-A7CE-4B40-B511-B238F73A3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9255D6-1E32-4C69-BB60-F838145B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EDBCE2-CF8A-4B5C-8795-626A8C38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B4B907-A3F8-40CF-92F3-126A699B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70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1A2497-EF3E-480E-A3B6-21643166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3FC59D-2A6F-425A-AF02-4397761F3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E72932-7FC8-4645-B521-8B643038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5B59B5-15C3-465A-B6CC-55AA9046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028964-E4B4-4A04-AEAE-7FC92BB3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26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AC784D-5B09-40D3-B256-864D28563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B95034-BEE9-461C-B299-1F98E729A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EC2CE2-1793-48CC-9EC7-E791703B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69FE27-FF28-4977-B177-B2B219FF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C2D25B-699C-4CCE-B080-6E3242F8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8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136EC-E5E2-4D44-9E69-E94F86B4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6F2AF4-C5A2-4B53-9A9E-F2C3C39EB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4226E0-55A3-4ACA-A8AF-83C025454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CB4708-E161-4BC1-9136-A660BF12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ED8415-2EEB-42DB-A86C-B5F150B19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0FE078-ED79-4411-8BA0-980C0A43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77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A7C0C3-C544-4F42-9A74-3C73C4B9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5792CA-2C54-4243-9C36-41DE18E64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A73544-9D43-49A8-B52A-FA419D777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225D05B-B9A6-45EA-ABF5-6F09684BD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7C5648-752C-4CA3-BF55-71B3188111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6896613-7D86-476E-9290-7A9329CE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B6FE8A9-49FD-416B-842A-8099C10F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AAB355-CC65-40A8-953E-841FFEA7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6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0ADC99-21C8-493F-A00D-9446A760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EE8FCE-90E2-4381-AE35-4D79C4F4F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A80258-4C7C-4FD4-BCE6-3B40E5BF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1AA4CA-AA1E-4951-ACD8-D602BC58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98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76B28D7-5D23-4A32-9C6F-1182246D8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786D20-9485-43C6-870E-A6708BE1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DFCB1C-443E-4918-9B1B-ECF2740C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63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5D1DA8-5D65-46FC-9500-327983A4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4A5D03-B625-4FE8-97B7-8B34D30B0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D05DDB2-7789-4823-BA67-DEE1DC7F0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6FDC46-CE49-434E-A45D-7C40BCD54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B752E4-2AF2-4FEE-A2A8-EE19B230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F26103-CF6E-475F-B50F-5AD9C7F3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74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197A5F-B87E-47A1-BD00-FB2404EC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1524858-173D-4171-AE3D-9E098A8F2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AFD5C0-EF05-4C11-9B99-E9D3BDA06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CCC4BA-A79B-4BF8-8BCB-F5E9C441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EB2184-884B-4E1E-A1D6-AC3C5B2BF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90977D-BEDE-4AD8-8421-7B42D45D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14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6A0B419-62D8-4D5A-9DA6-E0636D7BE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0EB888-6632-456F-8E3D-C14292F5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055272-F039-49CC-B77F-078611F4F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896A-32A0-4340-A5F5-B51045448D13}" type="datetimeFigureOut">
              <a:rPr lang="it-IT" smtClean="0"/>
              <a:t>25/11/2021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734548-990C-43B5-966C-B5451311A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AD03EC-D020-429A-97C9-0D2D38479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00E4-47D5-4C10-9316-238B5BCC3E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83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669CBA5-613B-443D-BEBA-F20C9786D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69076"/>
          </a:xfrm>
          <a:prstGeom prst="rect">
            <a:avLst/>
          </a:prstGeo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9B495E8D-3617-4B21-9D87-1A6ABA98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523" y="4717684"/>
            <a:ext cx="9144000" cy="1655762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sz="2800" b="1" dirty="0"/>
              <a:t>Avv. Federico Fava: </a:t>
            </a:r>
            <a:r>
              <a:rPr lang="it-IT" sz="2800" b="1" i="1" dirty="0"/>
              <a:t>La prospettiva del difensore</a:t>
            </a:r>
          </a:p>
        </p:txBody>
      </p:sp>
    </p:spTree>
    <p:extLst>
      <p:ext uri="{BB962C8B-B14F-4D97-AF65-F5344CB8AC3E}">
        <p14:creationId xmlns:p14="http://schemas.microsoft.com/office/powerpoint/2010/main" val="130394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A6A5A-2FEC-4207-97AB-67805653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61" y="211787"/>
            <a:ext cx="10515600" cy="1325563"/>
          </a:xfrm>
        </p:spPr>
        <p:txBody>
          <a:bodyPr/>
          <a:lstStyle/>
          <a:p>
            <a:r>
              <a:rPr lang="it-IT" b="1" dirty="0"/>
              <a:t>Dai delitti contro la morale pubblica…</a:t>
            </a:r>
            <a:br>
              <a:rPr lang="it-IT" b="1" dirty="0"/>
            </a:br>
            <a:r>
              <a:rPr lang="it-IT" b="1" dirty="0"/>
              <a:t>al «</a:t>
            </a:r>
            <a:r>
              <a:rPr lang="it-IT" b="1" dirty="0">
                <a:solidFill>
                  <a:srgbClr val="FF0000"/>
                </a:solidFill>
              </a:rPr>
              <a:t>codice rosso</a:t>
            </a:r>
            <a:r>
              <a:rPr lang="it-IT" b="1" dirty="0"/>
              <a:t>» (L. 19 luglio 2019, n. 69)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4BFC1-56DC-4BA6-BDAF-7BE8BDDAB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1996 </a:t>
            </a:r>
            <a:r>
              <a:rPr lang="it-IT" dirty="0"/>
              <a:t>L</a:t>
            </a:r>
            <a:r>
              <a:rPr lang="it-IT" b="1" dirty="0"/>
              <a:t>. 15 febbraio 1996, n. 66 </a:t>
            </a:r>
            <a:r>
              <a:rPr lang="it-IT" dirty="0"/>
              <a:t>– riforma dei delitti di violenza sessuale;</a:t>
            </a:r>
          </a:p>
          <a:p>
            <a:r>
              <a:rPr lang="it-IT" b="1" dirty="0"/>
              <a:t>2007</a:t>
            </a:r>
            <a:r>
              <a:rPr lang="it-IT" dirty="0"/>
              <a:t> </a:t>
            </a:r>
            <a:r>
              <a:rPr lang="it-IT" b="1" dirty="0"/>
              <a:t>Convenzione di Lanzarote </a:t>
            </a:r>
            <a:r>
              <a:rPr lang="it-IT" dirty="0"/>
              <a:t>su minori e abuso/sfruttamento sessuale</a:t>
            </a:r>
            <a:endParaRPr lang="it-IT" b="1" dirty="0"/>
          </a:p>
          <a:p>
            <a:r>
              <a:rPr lang="it-IT" b="1" dirty="0"/>
              <a:t>2011 Convenzione di Istanbul </a:t>
            </a:r>
            <a:r>
              <a:rPr lang="it-IT" dirty="0"/>
              <a:t>(prevenzione e lotta alla violenza contro le donne e alla violenza domestica)</a:t>
            </a:r>
          </a:p>
          <a:p>
            <a:r>
              <a:rPr lang="it-IT" b="1" dirty="0"/>
              <a:t>2012 L. 1 ottobre 2012, n . 172 </a:t>
            </a:r>
            <a:r>
              <a:rPr lang="it-IT" dirty="0"/>
              <a:t>(ratifica convenzione di Lanzarote; minori e sfruttamento sessuale; raddoppio termini di prescrizione)</a:t>
            </a:r>
          </a:p>
          <a:p>
            <a:r>
              <a:rPr lang="it-IT" b="1" dirty="0"/>
              <a:t>2013</a:t>
            </a:r>
            <a:r>
              <a:rPr lang="it-IT" dirty="0"/>
              <a:t> </a:t>
            </a:r>
            <a:r>
              <a:rPr lang="it-IT" b="1" dirty="0"/>
              <a:t>L. 15 ottobre 2013, n. 119 </a:t>
            </a:r>
            <a:r>
              <a:rPr lang="it-IT" dirty="0"/>
              <a:t>(c.d. «</a:t>
            </a:r>
            <a:r>
              <a:rPr lang="it-IT" b="1" dirty="0"/>
              <a:t>femminicidio</a:t>
            </a:r>
            <a:r>
              <a:rPr lang="it-IT" dirty="0"/>
              <a:t>»)</a:t>
            </a:r>
          </a:p>
          <a:p>
            <a:r>
              <a:rPr lang="it-IT" b="1" dirty="0"/>
              <a:t>2019</a:t>
            </a:r>
            <a:r>
              <a:rPr lang="it-IT" dirty="0"/>
              <a:t> </a:t>
            </a:r>
            <a:r>
              <a:rPr lang="it-IT" b="1" dirty="0"/>
              <a:t>L. 19 luglio 2019, n. 69 </a:t>
            </a:r>
            <a:r>
              <a:rPr lang="it-IT" dirty="0"/>
              <a:t>(c.d. «</a:t>
            </a:r>
            <a:r>
              <a:rPr lang="it-IT" b="1" dirty="0"/>
              <a:t>codice rosso</a:t>
            </a:r>
            <a:r>
              <a:rPr lang="it-IT" dirty="0"/>
              <a:t>»)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4BCFB8-4FF2-4D85-96A9-811A1FDD8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590" y="15875"/>
            <a:ext cx="226741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A6A5A-2FEC-4207-97AB-67805653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61" y="211787"/>
            <a:ext cx="10515600" cy="1325563"/>
          </a:xfrm>
        </p:spPr>
        <p:txBody>
          <a:bodyPr/>
          <a:lstStyle/>
          <a:p>
            <a:r>
              <a:rPr lang="it-IT" b="1" dirty="0"/>
              <a:t>La Convenzione di Istanbul del 2011</a:t>
            </a:r>
            <a:br>
              <a:rPr lang="it-IT" b="1" dirty="0"/>
            </a:br>
            <a:r>
              <a:rPr lang="it-IT" sz="2800" b="1" i="1" dirty="0"/>
              <a:t>ratificata in Italia il 19 giugno 2013</a:t>
            </a:r>
            <a:endParaRPr lang="it-IT" sz="28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4BFC1-56DC-4BA6-BDAF-7BE8BDDAB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609969"/>
            <a:ext cx="11347938" cy="503624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È il primo strumento vincolante in Europa che crea un </a:t>
            </a:r>
            <a:r>
              <a:rPr lang="it-IT" b="1" dirty="0"/>
              <a:t>quadro giuridico completo</a:t>
            </a:r>
            <a:r>
              <a:rPr lang="it-IT" dirty="0"/>
              <a:t> per </a:t>
            </a:r>
            <a:r>
              <a:rPr lang="it-IT" b="1" dirty="0"/>
              <a:t>proteggere le donne dagli atti di violenza</a:t>
            </a:r>
            <a:r>
              <a:rPr lang="it-IT" dirty="0"/>
              <a:t>:</a:t>
            </a:r>
          </a:p>
          <a:p>
            <a:r>
              <a:rPr lang="it-IT" dirty="0"/>
              <a:t>Ispirata </a:t>
            </a:r>
            <a:r>
              <a:rPr lang="it-IT" b="1" dirty="0"/>
              <a:t>al principio </a:t>
            </a:r>
            <a:r>
              <a:rPr lang="it-IT" dirty="0"/>
              <a:t>delle </a:t>
            </a:r>
            <a:r>
              <a:rPr lang="it-IT" b="1" dirty="0"/>
              <a:t>3</a:t>
            </a: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b="1" dirty="0"/>
              <a:t> </a:t>
            </a:r>
            <a:r>
              <a:rPr lang="it-IT" dirty="0"/>
              <a:t>o delle </a:t>
            </a:r>
            <a:r>
              <a:rPr lang="it-IT" b="1" dirty="0"/>
              <a:t>4</a:t>
            </a: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dirty="0"/>
              <a:t>revenzione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dirty="0"/>
              <a:t>rotezione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dirty="0"/>
              <a:t>unizione</a:t>
            </a:r>
          </a:p>
          <a:p>
            <a:pPr marL="0" indent="0">
              <a:buNone/>
            </a:pPr>
            <a:r>
              <a:rPr lang="it-IT" dirty="0"/>
              <a:t>e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dirty="0"/>
              <a:t>olitiche integrate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r>
              <a:rPr lang="it-IT" b="1" i="1" dirty="0"/>
              <a:t>Rilievo critico</a:t>
            </a:r>
            <a:r>
              <a:rPr lang="it-IT" i="1" dirty="0"/>
              <a:t>: la L. 69/2019 («</a:t>
            </a:r>
            <a:r>
              <a:rPr lang="it-IT" b="1" i="1" dirty="0">
                <a:solidFill>
                  <a:srgbClr val="FF0000"/>
                </a:solidFill>
              </a:rPr>
              <a:t>codice rosso</a:t>
            </a:r>
            <a:r>
              <a:rPr lang="it-IT" i="1" dirty="0"/>
              <a:t>») prevede una </a:t>
            </a:r>
            <a:r>
              <a:rPr lang="it-IT" b="1" i="1" dirty="0"/>
              <a:t>clausola di invarianza finanziaria</a:t>
            </a:r>
            <a:r>
              <a:rPr lang="it-IT" i="1" dirty="0"/>
              <a:t>, ovvero non dovrebbe comportare alcun onere per lo Stato: come possibile realizzare prevenzione e politiche integrate (?)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4BCFB8-4FF2-4D85-96A9-811A1FDD8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590" y="32156"/>
            <a:ext cx="2267410" cy="12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5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A6A5A-2FEC-4207-97AB-67805653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61" y="211787"/>
            <a:ext cx="10515600" cy="1325563"/>
          </a:xfrm>
        </p:spPr>
        <p:txBody>
          <a:bodyPr/>
          <a:lstStyle/>
          <a:p>
            <a:r>
              <a:rPr lang="it-IT" b="1" dirty="0"/>
              <a:t>Il decreto o legge sul «femminicidio»</a:t>
            </a:r>
            <a:br>
              <a:rPr lang="it-IT" b="1" dirty="0"/>
            </a:br>
            <a:r>
              <a:rPr lang="it-IT" sz="2800" b="1" i="1" dirty="0"/>
              <a:t>L. 15 ottobre 2013, n. 119</a:t>
            </a:r>
            <a:endParaRPr lang="it-IT" sz="28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4BFC1-56DC-4BA6-BDAF-7BE8BDDAB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5624"/>
            <a:ext cx="10957169" cy="4629883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Introduce una nuova aggravante del fatto commesso </a:t>
            </a:r>
            <a:r>
              <a:rPr lang="it-IT" b="1" dirty="0"/>
              <a:t>in danno di minore</a:t>
            </a:r>
            <a:r>
              <a:rPr lang="it-IT" dirty="0"/>
              <a:t> o di </a:t>
            </a:r>
            <a:r>
              <a:rPr lang="it-IT" b="1" dirty="0"/>
              <a:t>persona in stato di gravidanza </a:t>
            </a:r>
            <a:r>
              <a:rPr lang="it-IT" dirty="0"/>
              <a:t>o in </a:t>
            </a:r>
            <a:r>
              <a:rPr lang="it-IT" b="1" dirty="0"/>
              <a:t>presenza di minore</a:t>
            </a:r>
            <a:r>
              <a:rPr lang="it-IT" dirty="0"/>
              <a:t>;</a:t>
            </a:r>
          </a:p>
          <a:p>
            <a:r>
              <a:rPr lang="it-IT" dirty="0"/>
              <a:t>Aggravanti alla </a:t>
            </a:r>
            <a:r>
              <a:rPr lang="it-IT" b="1" dirty="0"/>
              <a:t>violenza sessuale </a:t>
            </a:r>
            <a:r>
              <a:rPr lang="it-IT" dirty="0"/>
              <a:t>se contro </a:t>
            </a:r>
            <a:r>
              <a:rPr lang="it-IT" b="1" dirty="0"/>
              <a:t>donna in stato di gravidanza </a:t>
            </a:r>
            <a:r>
              <a:rPr lang="it-IT" dirty="0"/>
              <a:t>o se fatto commesso dal </a:t>
            </a:r>
            <a:r>
              <a:rPr lang="it-IT" b="1" dirty="0"/>
              <a:t>coniuge</a:t>
            </a:r>
            <a:r>
              <a:rPr lang="it-IT" dirty="0"/>
              <a:t> (anche </a:t>
            </a:r>
            <a:r>
              <a:rPr lang="it-IT" b="1" dirty="0"/>
              <a:t>separato</a:t>
            </a:r>
            <a:r>
              <a:rPr lang="it-IT" dirty="0"/>
              <a:t>) ovvero legato o che sia stato </a:t>
            </a:r>
            <a:r>
              <a:rPr lang="it-IT" b="1" dirty="0"/>
              <a:t>legato da relazione affettiva </a:t>
            </a:r>
            <a:r>
              <a:rPr lang="it-IT" dirty="0"/>
              <a:t>(quest’ultima anche per il reato di </a:t>
            </a:r>
            <a:r>
              <a:rPr lang="it-IT" b="1" i="1" dirty="0"/>
              <a:t>stalking</a:t>
            </a:r>
            <a:r>
              <a:rPr lang="it-IT" dirty="0"/>
              <a:t>);</a:t>
            </a:r>
          </a:p>
          <a:p>
            <a:r>
              <a:rPr lang="it-IT" dirty="0"/>
              <a:t>Querela irrevocabile per </a:t>
            </a:r>
            <a:r>
              <a:rPr lang="it-IT" i="1" dirty="0"/>
              <a:t>stalking</a:t>
            </a:r>
            <a:r>
              <a:rPr lang="it-IT" dirty="0"/>
              <a:t>… anzi no;</a:t>
            </a:r>
          </a:p>
          <a:p>
            <a:r>
              <a:rPr lang="it-IT" b="1" dirty="0"/>
              <a:t>Obbligo di informazione </a:t>
            </a:r>
            <a:r>
              <a:rPr lang="it-IT" dirty="0"/>
              <a:t>alla </a:t>
            </a:r>
            <a:r>
              <a:rPr lang="it-IT" b="1" dirty="0"/>
              <a:t>persona offesa </a:t>
            </a:r>
            <a:r>
              <a:rPr lang="it-IT" dirty="0"/>
              <a:t>in caso di </a:t>
            </a:r>
            <a:r>
              <a:rPr lang="it-IT" b="1" dirty="0"/>
              <a:t>modifica</a:t>
            </a:r>
            <a:r>
              <a:rPr lang="it-IT" dirty="0"/>
              <a:t> o </a:t>
            </a:r>
            <a:r>
              <a:rPr lang="it-IT" b="1" dirty="0"/>
              <a:t>revoca</a:t>
            </a:r>
            <a:r>
              <a:rPr lang="it-IT" dirty="0"/>
              <a:t> di </a:t>
            </a:r>
            <a:r>
              <a:rPr lang="it-IT" b="1" dirty="0"/>
              <a:t>misure cautelari</a:t>
            </a:r>
            <a:r>
              <a:rPr lang="it-IT" dirty="0"/>
              <a:t>;</a:t>
            </a:r>
          </a:p>
          <a:p>
            <a:r>
              <a:rPr lang="it-IT" dirty="0"/>
              <a:t>Introduzione dell’</a:t>
            </a:r>
            <a:r>
              <a:rPr lang="it-IT" b="1" dirty="0"/>
              <a:t>allontanamento urgente (Polizia giudiziaria) dalla casa familiare </a:t>
            </a:r>
            <a:r>
              <a:rPr lang="it-IT" dirty="0"/>
              <a:t>(art. 384-</a:t>
            </a:r>
            <a:r>
              <a:rPr lang="it-IT" i="1" dirty="0"/>
              <a:t>bis</a:t>
            </a:r>
            <a:r>
              <a:rPr lang="it-IT" dirty="0"/>
              <a:t> c.p.p.)</a:t>
            </a:r>
          </a:p>
          <a:p>
            <a:r>
              <a:rPr lang="it-IT" b="1" dirty="0"/>
              <a:t>Misura di prevenzione </a:t>
            </a:r>
            <a:r>
              <a:rPr lang="it-IT" dirty="0"/>
              <a:t>dell’</a:t>
            </a:r>
            <a:r>
              <a:rPr lang="it-IT" b="1" dirty="0"/>
              <a:t>ammonimento del Questore </a:t>
            </a:r>
            <a:r>
              <a:rPr lang="it-IT" dirty="0"/>
              <a:t>per </a:t>
            </a:r>
            <a:r>
              <a:rPr lang="it-IT" b="1" dirty="0"/>
              <a:t>violenza</a:t>
            </a:r>
            <a:r>
              <a:rPr lang="it-IT" dirty="0"/>
              <a:t> </a:t>
            </a:r>
            <a:r>
              <a:rPr lang="it-IT" b="1" dirty="0"/>
              <a:t>domestica </a:t>
            </a:r>
            <a:r>
              <a:rPr lang="it-IT" dirty="0"/>
              <a:t>(segnalazione non anonima, denunce per </a:t>
            </a:r>
            <a:r>
              <a:rPr lang="it-IT" b="1" dirty="0"/>
              <a:t>percosse</a:t>
            </a:r>
            <a:r>
              <a:rPr lang="it-IT" dirty="0"/>
              <a:t> e </a:t>
            </a:r>
            <a:r>
              <a:rPr lang="it-IT" b="1" dirty="0"/>
              <a:t>lesioni</a:t>
            </a:r>
            <a:r>
              <a:rPr lang="it-IT" dirty="0"/>
              <a:t>).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4BCFB8-4FF2-4D85-96A9-811A1FDD8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908" y="111804"/>
            <a:ext cx="2851092" cy="142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5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A6A5A-2FEC-4207-97AB-67805653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61" y="2117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Il «</a:t>
            </a:r>
            <a:r>
              <a:rPr lang="it-IT" b="1" dirty="0">
                <a:solidFill>
                  <a:srgbClr val="FF0000"/>
                </a:solidFill>
              </a:rPr>
              <a:t>codice rosso</a:t>
            </a:r>
            <a:r>
              <a:rPr lang="it-IT" b="1" dirty="0"/>
              <a:t>»</a:t>
            </a:r>
            <a:br>
              <a:rPr lang="it-IT" b="1" dirty="0"/>
            </a:br>
            <a:r>
              <a:rPr lang="it-IT" sz="2800" b="1" i="1" dirty="0"/>
              <a:t>L. 19 luglio 2019, n. 69 </a:t>
            </a:r>
            <a:r>
              <a:rPr lang="it-IT" sz="2800" i="1" dirty="0"/>
              <a:t>a tutela della </a:t>
            </a:r>
            <a:r>
              <a:rPr lang="it-IT" sz="2800" b="1" i="1" dirty="0"/>
              <a:t>violenza domestica</a:t>
            </a:r>
            <a:r>
              <a:rPr lang="it-IT" sz="2800" i="1" dirty="0"/>
              <a:t> e di </a:t>
            </a:r>
            <a:r>
              <a:rPr lang="it-IT" sz="2800" b="1" i="1" dirty="0"/>
              <a:t>genere</a:t>
            </a:r>
            <a:br>
              <a:rPr lang="it-IT" sz="2800" dirty="0"/>
            </a:br>
            <a:endParaRPr lang="it-IT" sz="28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4BFC1-56DC-4BA6-BDAF-7BE8BDDAB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5624"/>
            <a:ext cx="10957169" cy="4629883"/>
          </a:xfrm>
        </p:spPr>
        <p:txBody>
          <a:bodyPr>
            <a:normAutofit lnSpcReduction="10000"/>
          </a:bodyPr>
          <a:lstStyle/>
          <a:p>
            <a:r>
              <a:rPr lang="it-IT" u="sng" dirty="0"/>
              <a:t>Modifiche al </a:t>
            </a:r>
            <a:r>
              <a:rPr lang="it-IT" b="1" u="sng" dirty="0"/>
              <a:t>codice di procedura penale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b="1" dirty="0"/>
              <a:t>corsia «preferenziale» </a:t>
            </a:r>
            <a:r>
              <a:rPr lang="it-IT" dirty="0"/>
              <a:t>per i </a:t>
            </a:r>
            <a:r>
              <a:rPr lang="it-IT" b="1" dirty="0"/>
              <a:t>delitti</a:t>
            </a:r>
            <a:r>
              <a:rPr lang="it-IT" dirty="0"/>
              <a:t> di </a:t>
            </a:r>
            <a:r>
              <a:rPr lang="it-IT" b="1" dirty="0"/>
              <a:t>violenza domestica </a:t>
            </a:r>
            <a:r>
              <a:rPr lang="it-IT" dirty="0"/>
              <a:t>e di </a:t>
            </a:r>
            <a:r>
              <a:rPr lang="it-IT" b="1" dirty="0"/>
              <a:t>genere</a:t>
            </a:r>
            <a:r>
              <a:rPr lang="it-IT" dirty="0"/>
              <a:t>;</a:t>
            </a:r>
          </a:p>
          <a:p>
            <a:pPr>
              <a:buFontTx/>
              <a:buChar char="-"/>
            </a:pPr>
            <a:r>
              <a:rPr lang="it-IT" dirty="0"/>
              <a:t>obbligo (derogabile) per il P.M. di sentire entro tre (3) giorni la persona offesa;</a:t>
            </a:r>
          </a:p>
          <a:p>
            <a:r>
              <a:rPr lang="it-IT" u="sng" dirty="0"/>
              <a:t>Modifiche al </a:t>
            </a:r>
            <a:r>
              <a:rPr lang="it-IT" b="1" u="sng" dirty="0"/>
              <a:t>codice penale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dirty="0"/>
              <a:t>nuovo </a:t>
            </a:r>
            <a:r>
              <a:rPr lang="it-IT" b="1" dirty="0"/>
              <a:t>reato di violazione delle misure dell’allontanamento dalla casa familiare</a:t>
            </a:r>
            <a:r>
              <a:rPr lang="it-IT" dirty="0"/>
              <a:t> e del </a:t>
            </a:r>
            <a:r>
              <a:rPr lang="it-IT" b="1" dirty="0"/>
              <a:t>divieto di avvicinamento</a:t>
            </a:r>
            <a:r>
              <a:rPr lang="it-IT" dirty="0"/>
              <a:t>;</a:t>
            </a:r>
          </a:p>
          <a:p>
            <a:pPr>
              <a:buFontTx/>
              <a:buChar char="-"/>
            </a:pPr>
            <a:r>
              <a:rPr lang="it-IT" b="1" dirty="0"/>
              <a:t>aumento delle pene </a:t>
            </a:r>
            <a:r>
              <a:rPr lang="it-IT" dirty="0"/>
              <a:t>(maltrattamenti da </a:t>
            </a:r>
            <a:r>
              <a:rPr lang="it-IT" b="1" dirty="0"/>
              <a:t>2</a:t>
            </a:r>
            <a:r>
              <a:rPr lang="it-IT" dirty="0"/>
              <a:t> a </a:t>
            </a:r>
            <a:r>
              <a:rPr lang="it-IT" b="1" dirty="0"/>
              <a:t>6</a:t>
            </a:r>
            <a:r>
              <a:rPr lang="it-IT" dirty="0"/>
              <a:t> ora da </a:t>
            </a:r>
            <a:r>
              <a:rPr lang="it-IT" b="1" dirty="0"/>
              <a:t>3</a:t>
            </a:r>
            <a:r>
              <a:rPr lang="it-IT" dirty="0"/>
              <a:t> a </a:t>
            </a:r>
            <a:r>
              <a:rPr lang="it-IT" b="1" dirty="0"/>
              <a:t>7</a:t>
            </a:r>
            <a:r>
              <a:rPr lang="it-IT" dirty="0"/>
              <a:t> anni di reclusione);</a:t>
            </a:r>
          </a:p>
          <a:p>
            <a:pPr>
              <a:buFontTx/>
              <a:buChar char="-"/>
            </a:pPr>
            <a:r>
              <a:rPr lang="it-IT" b="1" dirty="0"/>
              <a:t>sospensione condizionale della pena </a:t>
            </a:r>
            <a:r>
              <a:rPr lang="it-IT" dirty="0"/>
              <a:t>subordinata alla </a:t>
            </a:r>
            <a:r>
              <a:rPr lang="it-IT" b="1" dirty="0"/>
              <a:t>partecipazione</a:t>
            </a:r>
            <a:r>
              <a:rPr lang="it-IT" dirty="0"/>
              <a:t> </a:t>
            </a:r>
            <a:r>
              <a:rPr lang="it-IT" b="1" dirty="0"/>
              <a:t>obbligatoria</a:t>
            </a:r>
            <a:r>
              <a:rPr lang="it-IT" dirty="0"/>
              <a:t> a </a:t>
            </a:r>
            <a:r>
              <a:rPr lang="it-IT" b="1" dirty="0"/>
              <a:t>percorsi di recupero </a:t>
            </a:r>
            <a:r>
              <a:rPr lang="it-IT" dirty="0"/>
              <a:t>(con oneri a carico del condannato).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4BCFB8-4FF2-4D85-96A9-811A1FDD8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852" y="32156"/>
            <a:ext cx="2759944" cy="165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5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A6A5A-2FEC-4207-97AB-67805653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61" y="2117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Il «</a:t>
            </a:r>
            <a:r>
              <a:rPr lang="it-IT" b="1" dirty="0">
                <a:solidFill>
                  <a:srgbClr val="FF0000"/>
                </a:solidFill>
              </a:rPr>
              <a:t>codice rosso</a:t>
            </a:r>
            <a:r>
              <a:rPr lang="it-IT" b="1" dirty="0"/>
              <a:t>»</a:t>
            </a:r>
            <a:br>
              <a:rPr lang="it-IT" b="1" dirty="0"/>
            </a:br>
            <a:r>
              <a:rPr lang="it-IT" sz="2800" b="1" i="1" dirty="0"/>
              <a:t>L. 19 luglio 2019, n. 69 </a:t>
            </a:r>
            <a:r>
              <a:rPr lang="it-IT" sz="2800" i="1" dirty="0"/>
              <a:t>a tutela della </a:t>
            </a:r>
            <a:r>
              <a:rPr lang="it-IT" sz="2800" b="1" i="1" dirty="0"/>
              <a:t>violenza domestica</a:t>
            </a:r>
            <a:r>
              <a:rPr lang="it-IT" sz="2800" i="1" dirty="0"/>
              <a:t> e di </a:t>
            </a:r>
            <a:r>
              <a:rPr lang="it-IT" sz="2800" b="1" i="1" dirty="0"/>
              <a:t>genere</a:t>
            </a:r>
            <a:br>
              <a:rPr lang="it-IT" sz="2800" dirty="0"/>
            </a:br>
            <a:endParaRPr lang="it-IT" sz="28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4BFC1-56DC-4BA6-BDAF-7BE8BDDAB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25624"/>
            <a:ext cx="11144737" cy="4820589"/>
          </a:xfrm>
        </p:spPr>
        <p:txBody>
          <a:bodyPr>
            <a:normAutofit fontScale="92500" lnSpcReduction="10000"/>
          </a:bodyPr>
          <a:lstStyle/>
          <a:p>
            <a:r>
              <a:rPr lang="it-IT" u="sng" dirty="0"/>
              <a:t>Modifiche al </a:t>
            </a:r>
            <a:r>
              <a:rPr lang="it-IT" b="1" u="sng" dirty="0"/>
              <a:t>codice penale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dirty="0"/>
              <a:t>Introduzione del reato di c.d. «</a:t>
            </a:r>
            <a:r>
              <a:rPr lang="it-IT" b="1" i="1" dirty="0" err="1"/>
              <a:t>revenge</a:t>
            </a:r>
            <a:r>
              <a:rPr lang="it-IT" b="1" i="1" dirty="0"/>
              <a:t> </a:t>
            </a:r>
            <a:r>
              <a:rPr lang="it-IT" b="1" i="1" dirty="0" err="1"/>
              <a:t>porn</a:t>
            </a:r>
            <a:r>
              <a:rPr lang="it-IT" b="1" dirty="0"/>
              <a:t>» </a:t>
            </a:r>
            <a:r>
              <a:rPr lang="it-IT" dirty="0"/>
              <a:t>(art. 612-</a:t>
            </a:r>
            <a:r>
              <a:rPr lang="it-IT" i="1" dirty="0"/>
              <a:t>ter </a:t>
            </a:r>
            <a:r>
              <a:rPr lang="it-IT" dirty="0"/>
              <a:t>c.p. da </a:t>
            </a:r>
            <a:r>
              <a:rPr lang="it-IT" b="1" dirty="0"/>
              <a:t>1</a:t>
            </a:r>
            <a:r>
              <a:rPr lang="it-IT" dirty="0"/>
              <a:t> a </a:t>
            </a:r>
            <a:r>
              <a:rPr lang="it-IT" b="1" dirty="0"/>
              <a:t>6</a:t>
            </a:r>
            <a:r>
              <a:rPr lang="it-IT" dirty="0"/>
              <a:t> </a:t>
            </a:r>
            <a:r>
              <a:rPr lang="it-IT" b="1" dirty="0"/>
              <a:t>anni di reclusione</a:t>
            </a:r>
            <a:r>
              <a:rPr lang="it-IT" dirty="0"/>
              <a:t>);</a:t>
            </a:r>
          </a:p>
          <a:p>
            <a:pPr>
              <a:buFontTx/>
              <a:buChar char="-"/>
            </a:pPr>
            <a:r>
              <a:rPr lang="it-IT" b="1" dirty="0"/>
              <a:t>Aggravante</a:t>
            </a:r>
            <a:r>
              <a:rPr lang="it-IT" dirty="0"/>
              <a:t> </a:t>
            </a:r>
            <a:r>
              <a:rPr lang="it-IT" b="1" dirty="0"/>
              <a:t>dell’omicidio</a:t>
            </a:r>
            <a:r>
              <a:rPr lang="it-IT" dirty="0"/>
              <a:t> delle </a:t>
            </a:r>
            <a:r>
              <a:rPr lang="it-IT" b="1" dirty="0"/>
              <a:t>relazioni personali </a:t>
            </a:r>
            <a:r>
              <a:rPr lang="it-IT" dirty="0"/>
              <a:t>(ora sufficiente relazione affettiva senza convivenza o convivenza senza relazione affettiva) – scatta (potenzialmente) l’</a:t>
            </a:r>
            <a:r>
              <a:rPr lang="it-IT" b="1" dirty="0"/>
              <a:t>ergastolo</a:t>
            </a:r>
            <a:r>
              <a:rPr lang="it-IT" dirty="0"/>
              <a:t> e la </a:t>
            </a:r>
            <a:r>
              <a:rPr lang="it-IT" b="1" dirty="0"/>
              <a:t>competenza della Corte di Assise</a:t>
            </a:r>
            <a:r>
              <a:rPr lang="it-IT" dirty="0"/>
              <a:t>;</a:t>
            </a:r>
          </a:p>
          <a:p>
            <a:pPr>
              <a:buFontTx/>
              <a:buChar char="-"/>
            </a:pPr>
            <a:r>
              <a:rPr lang="it-IT" dirty="0"/>
              <a:t>Introduzione del </a:t>
            </a:r>
            <a:r>
              <a:rPr lang="it-IT" b="1" dirty="0"/>
              <a:t>reato di «</a:t>
            </a:r>
            <a:r>
              <a:rPr lang="it-IT" b="1" i="1" dirty="0"/>
              <a:t>sfregio</a:t>
            </a:r>
            <a:r>
              <a:rPr lang="it-IT" b="1" dirty="0"/>
              <a:t>» </a:t>
            </a:r>
            <a:r>
              <a:rPr lang="it-IT" dirty="0"/>
              <a:t>(art. 583-</a:t>
            </a:r>
            <a:r>
              <a:rPr lang="it-IT" i="1" dirty="0"/>
              <a:t>quinquies </a:t>
            </a:r>
            <a:r>
              <a:rPr lang="it-IT" dirty="0"/>
              <a:t>c.p. da </a:t>
            </a:r>
            <a:r>
              <a:rPr lang="it-IT" b="1" dirty="0"/>
              <a:t>8</a:t>
            </a:r>
            <a:r>
              <a:rPr lang="it-IT" dirty="0"/>
              <a:t> a </a:t>
            </a:r>
            <a:r>
              <a:rPr lang="it-IT" b="1" dirty="0"/>
              <a:t>14</a:t>
            </a:r>
            <a:r>
              <a:rPr lang="it-IT" dirty="0"/>
              <a:t> </a:t>
            </a:r>
            <a:r>
              <a:rPr lang="it-IT" b="1" dirty="0"/>
              <a:t>anni</a:t>
            </a:r>
            <a:r>
              <a:rPr lang="it-IT" dirty="0"/>
              <a:t> </a:t>
            </a:r>
            <a:r>
              <a:rPr lang="it-IT" b="1" dirty="0"/>
              <a:t>di</a:t>
            </a:r>
            <a:r>
              <a:rPr lang="it-IT" dirty="0"/>
              <a:t> </a:t>
            </a:r>
            <a:r>
              <a:rPr lang="it-IT" b="1" dirty="0"/>
              <a:t>reclusione</a:t>
            </a:r>
            <a:r>
              <a:rPr lang="it-IT" dirty="0"/>
              <a:t>);</a:t>
            </a:r>
          </a:p>
          <a:p>
            <a:pPr>
              <a:buFontTx/>
              <a:buChar char="-"/>
            </a:pPr>
            <a:r>
              <a:rPr lang="it-IT" dirty="0"/>
              <a:t>Introduzione del </a:t>
            </a:r>
            <a:r>
              <a:rPr lang="it-IT" b="1" dirty="0"/>
              <a:t>reato</a:t>
            </a:r>
            <a:r>
              <a:rPr lang="it-IT" dirty="0"/>
              <a:t> </a:t>
            </a:r>
            <a:r>
              <a:rPr lang="it-IT" b="1" dirty="0"/>
              <a:t>di</a:t>
            </a:r>
            <a:r>
              <a:rPr lang="it-IT" dirty="0"/>
              <a:t> «</a:t>
            </a:r>
            <a:r>
              <a:rPr lang="it-IT" b="1" i="1" dirty="0"/>
              <a:t>matrimonio forzato</a:t>
            </a:r>
            <a:r>
              <a:rPr lang="it-IT" dirty="0"/>
              <a:t>» (art. 558-</a:t>
            </a:r>
            <a:r>
              <a:rPr lang="it-IT" i="1" dirty="0"/>
              <a:t>bis </a:t>
            </a:r>
            <a:r>
              <a:rPr lang="it-IT" dirty="0"/>
              <a:t>c.</a:t>
            </a:r>
            <a:r>
              <a:rPr lang="it-IT"/>
              <a:t>p.).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Ulteriore modifica</a:t>
            </a:r>
            <a:r>
              <a:rPr lang="it-IT" dirty="0"/>
              <a:t>: </a:t>
            </a:r>
            <a:r>
              <a:rPr lang="it-IT" b="1" dirty="0"/>
              <a:t>obbligo di informazione </a:t>
            </a:r>
            <a:r>
              <a:rPr lang="it-IT" dirty="0"/>
              <a:t>al </a:t>
            </a:r>
            <a:r>
              <a:rPr lang="it-IT" b="1" dirty="0"/>
              <a:t>giudice civile </a:t>
            </a:r>
            <a:r>
              <a:rPr lang="it-IT" dirty="0"/>
              <a:t>dei </a:t>
            </a:r>
            <a:r>
              <a:rPr lang="it-IT" b="1" dirty="0"/>
              <a:t>più importanti provvedimenti adottati in sede penale</a:t>
            </a:r>
            <a:r>
              <a:rPr lang="it-IT" dirty="0"/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4BCFB8-4FF2-4D85-96A9-811A1FDD8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852" y="32156"/>
            <a:ext cx="2759944" cy="165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74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Dai delitti contro la morale pubblica… al «codice rosso» (L. 19 luglio 2019, n. 69)</vt:lpstr>
      <vt:lpstr>La Convenzione di Istanbul del 2011 ratificata in Italia il 19 giugno 2013</vt:lpstr>
      <vt:lpstr>Il decreto o legge sul «femminicidio» L. 15 ottobre 2013, n. 119</vt:lpstr>
      <vt:lpstr>Il «codice rosso» L. 19 luglio 2019, n. 69 a tutela della violenza domestica e di genere </vt:lpstr>
      <vt:lpstr>Il «codice rosso» L. 19 luglio 2019, n. 69 a tutela della violenza domestica e di genere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Federico Fava</dc:creator>
  <cp:lastModifiedBy>Federico Fava</cp:lastModifiedBy>
  <cp:revision>7</cp:revision>
  <cp:lastPrinted>2021-11-25T14:07:19Z</cp:lastPrinted>
  <dcterms:created xsi:type="dcterms:W3CDTF">2021-11-25T13:19:33Z</dcterms:created>
  <dcterms:modified xsi:type="dcterms:W3CDTF">2021-11-25T14:12:13Z</dcterms:modified>
</cp:coreProperties>
</file>