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300" r:id="rId4"/>
    <p:sldId id="295" r:id="rId5"/>
    <p:sldId id="270" r:id="rId6"/>
    <p:sldId id="299" r:id="rId7"/>
    <p:sldId id="261" r:id="rId8"/>
    <p:sldId id="297" r:id="rId9"/>
    <p:sldId id="298" r:id="rId10"/>
    <p:sldId id="302" r:id="rId11"/>
    <p:sldId id="272" r:id="rId12"/>
    <p:sldId id="301" r:id="rId13"/>
    <p:sldId id="304" r:id="rId14"/>
    <p:sldId id="305" r:id="rId15"/>
    <p:sldId id="308" r:id="rId16"/>
    <p:sldId id="307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6" d="100"/>
          <a:sy n="96" d="100"/>
        </p:scale>
        <p:origin x="-1066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DE8D34-F648-4043-A5B7-EEF8EBC7F606}" type="datetimeFigureOut">
              <a:rPr lang="it-IT" smtClean="0"/>
              <a:t>04/04/2018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5834CD-4DB4-BD45-B54D-E68FF9FDA1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800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834CD-4DB4-BD45-B54D-E68FF9FDA15B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52279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834CD-4DB4-BD45-B54D-E68FF9FDA15B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52279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834CD-4DB4-BD45-B54D-E68FF9FDA15B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65271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834CD-4DB4-BD45-B54D-E68FF9FDA15B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65271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834CD-4DB4-BD45-B54D-E68FF9FDA15B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52279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834CD-4DB4-BD45-B54D-E68FF9FDA15B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52279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834CD-4DB4-BD45-B54D-E68FF9FDA15B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52279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834CD-4DB4-BD45-B54D-E68FF9FDA15B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52279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834CD-4DB4-BD45-B54D-E68FF9FDA15B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5227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57319"/>
            <a:ext cx="8915400" cy="877824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034553"/>
            <a:ext cx="8001000" cy="3823447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87987" y="2048256"/>
            <a:ext cx="3427413" cy="420624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2039112"/>
            <a:ext cx="457200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</a:pPr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sopra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mmagini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928616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Immagini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6601968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7543800" y="1129553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7543800" y="2629169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87553" y="1129554"/>
            <a:ext cx="914400" cy="5533278"/>
          </a:xfrm>
        </p:spPr>
        <p:txBody>
          <a:bodyPr vert="eaVert" lIns="274320" tIns="685800" bIns="685800"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0" y="1734671"/>
            <a:ext cx="6426200" cy="4542304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titolo con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5435"/>
            <a:ext cx="8915400" cy="914400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943600"/>
            <a:ext cx="8001000" cy="91440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 anchor="t" anchorCtr="0"/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3886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200399"/>
            <a:ext cx="8915400" cy="2286000"/>
          </a:xfrm>
          <a:solidFill>
            <a:schemeClr val="tx2"/>
          </a:solidFill>
        </p:spPr>
        <p:txBody>
          <a:bodyPr vert="horz" lIns="1188720" tIns="45720" rIns="274320" bIns="45720" rtlCol="0" anchor="b" anchorCtr="0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5484607"/>
            <a:ext cx="8001000" cy="77724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ctr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7534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588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588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7534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7534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120588" y="188259"/>
            <a:ext cx="2895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7534" y="2590800"/>
            <a:ext cx="3566160" cy="368617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2000"/>
            </a:lvl6pPr>
            <a:lvl7pPr marL="2055813" indent="-344488">
              <a:defRPr sz="2000"/>
            </a:lvl7pPr>
            <a:lvl8pPr marL="2055813" indent="-344488">
              <a:defRPr sz="2000"/>
            </a:lvl8pPr>
            <a:lvl9pPr marL="2055813" indent="-344488"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0952" y="2039111"/>
            <a:ext cx="356616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123856"/>
            <a:ext cx="8913813" cy="914400"/>
          </a:xfrm>
          <a:prstGeom prst="rect">
            <a:avLst/>
          </a:prstGeo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4424" y="2595562"/>
            <a:ext cx="7610476" cy="36707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80094" y="188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0FAA508-F0CD-46EA-95FB-26B559A0B5D9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0588" y="1882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89894" y="6569075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A822907-8A9D-4F6B-98F6-913902AD56B5}" type="slidenum">
              <a:rPr lang="en-US" smtClean="0"/>
              <a:t>‹N›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0"/>
            <a:ext cx="7999413" cy="18288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914400" y="6675120"/>
            <a:ext cx="7999413" cy="18288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marL="0" indent="0"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Font typeface="Wingdings 2" pitchFamily="18" charset="2"/>
        <a:buChar char="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332" y="1796169"/>
            <a:ext cx="7723168" cy="2561153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310132"/>
            <a:ext cx="9144000" cy="1716641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300" dirty="0"/>
              <a:t>Studio Legale</a:t>
            </a:r>
            <a:br>
              <a:rPr lang="it-IT" sz="3300" dirty="0"/>
            </a:br>
            <a:r>
              <a:rPr lang="it-IT" sz="3300" dirty="0"/>
              <a:t>Fava &amp; Partner</a:t>
            </a:r>
            <a:br>
              <a:rPr lang="it-IT" sz="3300" dirty="0"/>
            </a:br>
            <a:r>
              <a:rPr lang="it-IT" sz="3300" dirty="0" smtClean="0"/>
              <a:t/>
            </a:r>
            <a:br>
              <a:rPr lang="it-IT" sz="3300" dirty="0" smtClean="0"/>
            </a:br>
            <a:r>
              <a:rPr lang="it-IT" sz="2000" dirty="0" smtClean="0"/>
              <a:t>www.avvocati.bz.it </a:t>
            </a:r>
            <a:endParaRPr lang="it-IT" sz="2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7533" y="3728161"/>
            <a:ext cx="8825596" cy="2263279"/>
          </a:xfrm>
        </p:spPr>
        <p:txBody>
          <a:bodyPr>
            <a:normAutofit fontScale="92500" lnSpcReduction="10000"/>
          </a:bodyPr>
          <a:lstStyle/>
          <a:p>
            <a:pPr algn="ctr">
              <a:spcBef>
                <a:spcPts val="1400"/>
              </a:spcBef>
            </a:pPr>
            <a:r>
              <a:rPr lang="it-IT" sz="3000" b="1" i="1" dirty="0" smtClean="0"/>
              <a:t>Licenza di caccia, condanna in sede penale</a:t>
            </a:r>
          </a:p>
          <a:p>
            <a:pPr algn="ctr">
              <a:spcBef>
                <a:spcPts val="1400"/>
              </a:spcBef>
            </a:pPr>
            <a:r>
              <a:rPr lang="it-IT" sz="3000" b="1" i="1" dirty="0" smtClean="0"/>
              <a:t>e riabilitazione</a:t>
            </a:r>
          </a:p>
          <a:p>
            <a:pPr algn="ctr"/>
            <a:r>
              <a:rPr lang="it-IT" sz="2100" i="1" dirty="0" smtClean="0"/>
              <a:t>Brunico, 16 marzo 2018</a:t>
            </a:r>
            <a:endParaRPr lang="it-IT" i="1" dirty="0" smtClean="0"/>
          </a:p>
          <a:p>
            <a:pPr algn="ctr"/>
            <a:r>
              <a:rPr lang="it-IT" sz="2700" i="1" dirty="0" smtClean="0"/>
              <a:t>Avv. Federico Fava</a:t>
            </a:r>
          </a:p>
          <a:p>
            <a:pPr algn="ctr"/>
            <a:endParaRPr lang="it-IT" sz="1900" i="1" dirty="0"/>
          </a:p>
        </p:txBody>
      </p:sp>
      <p:pic>
        <p:nvPicPr>
          <p:cNvPr id="6" name="Immagine 5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7435" y="712519"/>
            <a:ext cx="723900" cy="737581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/>
            </a:ext>
          </a:extLst>
        </p:spPr>
      </p:pic>
    </p:spTree>
    <p:extLst>
      <p:ext uri="{BB962C8B-B14F-4D97-AF65-F5344CB8AC3E}">
        <p14:creationId xmlns:p14="http://schemas.microsoft.com/office/powerpoint/2010/main" val="2396831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8691" y="0"/>
            <a:ext cx="6252709" cy="3356234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310133"/>
            <a:ext cx="9144000" cy="1205948"/>
          </a:xfrm>
        </p:spPr>
        <p:txBody>
          <a:bodyPr>
            <a:normAutofit/>
          </a:bodyPr>
          <a:lstStyle/>
          <a:p>
            <a:r>
              <a:rPr lang="it-IT" sz="3300" dirty="0" smtClean="0"/>
              <a:t>“ARCHIVIAZIONE” PENALE </a:t>
            </a:r>
            <a:br>
              <a:rPr lang="it-IT" sz="3300" dirty="0" smtClean="0"/>
            </a:br>
            <a:r>
              <a:rPr lang="it-IT" sz="3300" dirty="0" smtClean="0"/>
              <a:t>E GIURISPRUDENZA DEL T.R.G.A. BZ</a:t>
            </a:r>
            <a:endParaRPr lang="it-IT" sz="33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" y="1926032"/>
            <a:ext cx="9143999" cy="4931971"/>
          </a:xfrm>
        </p:spPr>
        <p:txBody>
          <a:bodyPr>
            <a:noAutofit/>
          </a:bodyPr>
          <a:lstStyle/>
          <a:p>
            <a:r>
              <a:rPr lang="it-IT" sz="2200" i="1" u="sng" dirty="0" smtClean="0"/>
              <a:t>Contraria al ricorrente</a:t>
            </a:r>
            <a:r>
              <a:rPr lang="it-IT" sz="2200" dirty="0"/>
              <a:t> </a:t>
            </a:r>
            <a:r>
              <a:rPr lang="it-IT" sz="2200" dirty="0" smtClean="0"/>
              <a:t>(maggioritaria) la </a:t>
            </a:r>
            <a:r>
              <a:rPr lang="it-IT" sz="2200" b="1" dirty="0" smtClean="0"/>
              <a:t>sentenza</a:t>
            </a:r>
            <a:r>
              <a:rPr lang="it-IT" sz="2200" dirty="0" smtClean="0"/>
              <a:t> del </a:t>
            </a:r>
            <a:r>
              <a:rPr lang="it-IT" sz="2200" b="1" dirty="0" smtClean="0"/>
              <a:t>22 giugno 2016, n. 212</a:t>
            </a:r>
            <a:r>
              <a:rPr lang="it-IT" sz="2200" dirty="0" smtClean="0"/>
              <a:t> (</a:t>
            </a:r>
            <a:r>
              <a:rPr lang="it-IT" sz="2200" i="1" dirty="0" smtClean="0"/>
              <a:t>est. </a:t>
            </a:r>
            <a:r>
              <a:rPr lang="it-IT" sz="2200" i="1" dirty="0" err="1" smtClean="0"/>
              <a:t>Engl</a:t>
            </a:r>
            <a:r>
              <a:rPr lang="it-IT" sz="2200" dirty="0" smtClean="0"/>
              <a:t>): a </a:t>
            </a:r>
            <a:r>
              <a:rPr lang="it-IT" sz="2200" b="1" dirty="0"/>
              <a:t>nulla</a:t>
            </a:r>
            <a:r>
              <a:rPr lang="it-IT" sz="2200" dirty="0"/>
              <a:t> rileva l’</a:t>
            </a:r>
            <a:r>
              <a:rPr lang="it-IT" sz="2200" b="1" dirty="0"/>
              <a:t>archiviazione</a:t>
            </a:r>
            <a:r>
              <a:rPr lang="it-IT" sz="2200" dirty="0"/>
              <a:t> del </a:t>
            </a:r>
            <a:r>
              <a:rPr lang="it-IT" sz="2200" b="1" dirty="0"/>
              <a:t>procedimento penale </a:t>
            </a:r>
            <a:r>
              <a:rPr lang="it-IT" sz="2200" dirty="0"/>
              <a:t>a carico del </a:t>
            </a:r>
            <a:r>
              <a:rPr lang="it-IT" sz="2200" dirty="0" smtClean="0"/>
              <a:t>ricorrente (per il reato di </a:t>
            </a:r>
            <a:r>
              <a:rPr lang="it-IT" sz="2200" b="1" dirty="0" smtClean="0"/>
              <a:t>rissa</a:t>
            </a:r>
            <a:r>
              <a:rPr lang="it-IT" sz="2200" dirty="0" smtClean="0"/>
              <a:t>), </a:t>
            </a:r>
            <a:r>
              <a:rPr lang="it-IT" sz="2200" dirty="0"/>
              <a:t>poiché il </a:t>
            </a:r>
            <a:r>
              <a:rPr lang="it-IT" sz="2200" b="1" dirty="0"/>
              <a:t>giudizio</a:t>
            </a:r>
            <a:r>
              <a:rPr lang="it-IT" sz="2200" dirty="0"/>
              <a:t> </a:t>
            </a:r>
            <a:r>
              <a:rPr lang="it-IT" sz="2200" b="1" dirty="0"/>
              <a:t>di</a:t>
            </a:r>
            <a:r>
              <a:rPr lang="it-IT" sz="2200" dirty="0"/>
              <a:t> </a:t>
            </a:r>
            <a:r>
              <a:rPr lang="it-IT" sz="2200" b="1" dirty="0"/>
              <a:t>affidabilità</a:t>
            </a:r>
            <a:r>
              <a:rPr lang="it-IT" sz="2200" dirty="0"/>
              <a:t> </a:t>
            </a:r>
            <a:r>
              <a:rPr lang="it-IT" sz="2200" dirty="0" smtClean="0"/>
              <a:t>in materia di </a:t>
            </a:r>
            <a:r>
              <a:rPr lang="it-IT" sz="2200" b="1" dirty="0"/>
              <a:t>porto d’armi</a:t>
            </a:r>
            <a:r>
              <a:rPr lang="it-IT" sz="2200" dirty="0"/>
              <a:t> è </a:t>
            </a:r>
            <a:r>
              <a:rPr lang="it-IT" sz="2200" b="1" dirty="0"/>
              <a:t>espressione</a:t>
            </a:r>
            <a:r>
              <a:rPr lang="it-IT" sz="2200" dirty="0"/>
              <a:t> di un </a:t>
            </a:r>
            <a:r>
              <a:rPr lang="it-IT" sz="2200" b="1" dirty="0"/>
              <a:t>potere</a:t>
            </a:r>
            <a:r>
              <a:rPr lang="it-IT" sz="2200" dirty="0"/>
              <a:t> </a:t>
            </a:r>
            <a:r>
              <a:rPr lang="it-IT" sz="2200" b="1" dirty="0"/>
              <a:t>ampiamente discrezionale</a:t>
            </a:r>
            <a:r>
              <a:rPr lang="it-IT" sz="2200" dirty="0"/>
              <a:t>, non strettamente </a:t>
            </a:r>
            <a:r>
              <a:rPr lang="it-IT" sz="2200" b="1" dirty="0"/>
              <a:t>condizionato alle vicende penali </a:t>
            </a:r>
            <a:r>
              <a:rPr lang="it-IT" sz="2200" b="1" dirty="0" smtClean="0"/>
              <a:t>dell’istante</a:t>
            </a:r>
            <a:r>
              <a:rPr lang="it-IT" sz="2200" dirty="0" smtClean="0"/>
              <a:t>.</a:t>
            </a:r>
            <a:endParaRPr lang="it-IT" sz="2200" dirty="0"/>
          </a:p>
          <a:p>
            <a:r>
              <a:rPr lang="it-IT" sz="2200" i="1" u="sng" dirty="0" smtClean="0"/>
              <a:t>Favorevole al ricorrente</a:t>
            </a:r>
            <a:r>
              <a:rPr lang="it-IT" sz="2200" dirty="0" smtClean="0"/>
              <a:t>: la </a:t>
            </a:r>
            <a:r>
              <a:rPr lang="it-IT" sz="2200" b="1" dirty="0"/>
              <a:t>recentissima sentenza </a:t>
            </a:r>
            <a:r>
              <a:rPr lang="it-IT" sz="2200" dirty="0" smtClean="0"/>
              <a:t>del</a:t>
            </a:r>
            <a:r>
              <a:rPr lang="it-IT" sz="2200" b="1" dirty="0" smtClean="0"/>
              <a:t> 7 </a:t>
            </a:r>
            <a:r>
              <a:rPr lang="it-IT" sz="2200" b="1" dirty="0"/>
              <a:t>febbraio 2018, n. </a:t>
            </a:r>
            <a:r>
              <a:rPr lang="it-IT" sz="2200" b="1" dirty="0" smtClean="0"/>
              <a:t>51 </a:t>
            </a:r>
            <a:r>
              <a:rPr lang="it-IT" sz="2200" dirty="0" smtClean="0"/>
              <a:t>(</a:t>
            </a:r>
            <a:r>
              <a:rPr lang="it-IT" sz="2200" i="1" dirty="0" smtClean="0"/>
              <a:t>est</a:t>
            </a:r>
            <a:r>
              <a:rPr lang="it-IT" sz="2200" i="1" dirty="0"/>
              <a:t>. </a:t>
            </a:r>
            <a:r>
              <a:rPr lang="it-IT" sz="2200" i="1" dirty="0" err="1" smtClean="0"/>
              <a:t>Dellantonio</a:t>
            </a:r>
            <a:r>
              <a:rPr lang="it-IT" sz="2200" dirty="0" smtClean="0"/>
              <a:t>)</a:t>
            </a:r>
            <a:r>
              <a:rPr lang="it-IT" sz="2200" b="1" dirty="0" smtClean="0"/>
              <a:t> </a:t>
            </a:r>
            <a:r>
              <a:rPr lang="it-IT" sz="2200" dirty="0"/>
              <a:t>che ha accolto l’</a:t>
            </a:r>
            <a:r>
              <a:rPr lang="it-IT" sz="2200" b="1" dirty="0"/>
              <a:t>interpretazione favorevole </a:t>
            </a:r>
            <a:r>
              <a:rPr lang="it-IT" sz="2200" dirty="0"/>
              <a:t>per il </a:t>
            </a:r>
            <a:r>
              <a:rPr lang="it-IT" sz="2200" b="1" dirty="0"/>
              <a:t>ricorrente</a:t>
            </a:r>
            <a:r>
              <a:rPr lang="it-IT" sz="2200" dirty="0"/>
              <a:t>, il cui </a:t>
            </a:r>
            <a:r>
              <a:rPr lang="it-IT" sz="2200" b="1" dirty="0"/>
              <a:t>procedimento</a:t>
            </a:r>
            <a:r>
              <a:rPr lang="it-IT" sz="2200" dirty="0"/>
              <a:t> </a:t>
            </a:r>
            <a:r>
              <a:rPr lang="it-IT" sz="2200" b="1" dirty="0"/>
              <a:t>penale</a:t>
            </a:r>
            <a:r>
              <a:rPr lang="it-IT" sz="2200" dirty="0"/>
              <a:t> (per </a:t>
            </a:r>
            <a:r>
              <a:rPr lang="it-IT" sz="2200" b="1" dirty="0" smtClean="0"/>
              <a:t>lesioni </a:t>
            </a:r>
            <a:r>
              <a:rPr lang="it-IT" sz="2200" dirty="0" smtClean="0"/>
              <a:t>in stato di </a:t>
            </a:r>
            <a:r>
              <a:rPr lang="it-IT" sz="2200" b="1" dirty="0" smtClean="0"/>
              <a:t>ubriachezza</a:t>
            </a:r>
            <a:r>
              <a:rPr lang="it-IT" sz="2200" dirty="0" smtClean="0"/>
              <a:t>) </a:t>
            </a:r>
            <a:r>
              <a:rPr lang="it-IT" sz="2200" dirty="0"/>
              <a:t>era stato </a:t>
            </a:r>
            <a:r>
              <a:rPr lang="it-IT" sz="2200" b="1" dirty="0" smtClean="0"/>
              <a:t>archiviato</a:t>
            </a:r>
            <a:r>
              <a:rPr lang="it-IT" sz="2200" dirty="0" smtClean="0"/>
              <a:t> (perché i </a:t>
            </a:r>
            <a:r>
              <a:rPr lang="it-IT" sz="2200" b="1" dirty="0" smtClean="0"/>
              <a:t>testimoni</a:t>
            </a:r>
            <a:r>
              <a:rPr lang="it-IT" sz="2200" dirty="0" smtClean="0"/>
              <a:t> ritenuti </a:t>
            </a:r>
            <a:r>
              <a:rPr lang="it-IT" sz="2200" b="1" dirty="0" smtClean="0"/>
              <a:t>non credibili</a:t>
            </a:r>
            <a:r>
              <a:rPr lang="it-IT" sz="2200" dirty="0" smtClean="0"/>
              <a:t>): </a:t>
            </a:r>
            <a:r>
              <a:rPr lang="it-IT" sz="2200" b="1" dirty="0"/>
              <a:t>annullato</a:t>
            </a:r>
            <a:r>
              <a:rPr lang="it-IT" sz="2200" dirty="0"/>
              <a:t> il </a:t>
            </a:r>
            <a:r>
              <a:rPr lang="it-IT" sz="2200" b="1" dirty="0"/>
              <a:t>rigetto</a:t>
            </a:r>
            <a:r>
              <a:rPr lang="it-IT" sz="2200" dirty="0"/>
              <a:t> della </a:t>
            </a:r>
            <a:r>
              <a:rPr lang="it-IT" sz="2200" b="1" dirty="0" smtClean="0"/>
              <a:t>Questura</a:t>
            </a:r>
            <a:r>
              <a:rPr lang="it-IT" sz="2200" dirty="0" smtClean="0"/>
              <a:t>.</a:t>
            </a:r>
            <a:endParaRPr lang="it-IT" sz="2200" dirty="0"/>
          </a:p>
          <a:p>
            <a:r>
              <a:rPr lang="it-IT" sz="2000" b="1" dirty="0"/>
              <a:t> </a:t>
            </a:r>
          </a:p>
          <a:p>
            <a:pPr>
              <a:spcBef>
                <a:spcPts val="800"/>
              </a:spcBef>
            </a:pPr>
            <a:endParaRPr lang="it-IT" sz="2000" dirty="0" smtClean="0"/>
          </a:p>
          <a:p>
            <a:pPr>
              <a:spcBef>
                <a:spcPts val="800"/>
              </a:spcBef>
            </a:pPr>
            <a:endParaRPr lang="it-IT" sz="2000" dirty="0" smtClean="0"/>
          </a:p>
          <a:p>
            <a:pPr marL="342900" indent="-342900">
              <a:spcBef>
                <a:spcPts val="800"/>
              </a:spcBef>
              <a:buFont typeface="Wingdings" charset="2"/>
              <a:buChar char="ü"/>
            </a:pPr>
            <a:endParaRPr lang="it-IT" sz="2000" dirty="0" smtClean="0"/>
          </a:p>
          <a:p>
            <a:pPr marL="342900" indent="-342900">
              <a:spcBef>
                <a:spcPts val="800"/>
              </a:spcBef>
              <a:buFont typeface="Wingdings" charset="2"/>
              <a:buChar char="ü"/>
            </a:pPr>
            <a:endParaRPr lang="it-IT" sz="2000" dirty="0" smtClean="0"/>
          </a:p>
          <a:p>
            <a:pPr marL="342900" indent="-342900">
              <a:spcBef>
                <a:spcPts val="800"/>
              </a:spcBef>
              <a:buFont typeface="Wingdings" charset="0"/>
              <a:buChar char="Ø"/>
            </a:pP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3208116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313" y="3736304"/>
            <a:ext cx="6428520" cy="3121696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310133"/>
            <a:ext cx="9144000" cy="1205948"/>
          </a:xfrm>
        </p:spPr>
        <p:txBody>
          <a:bodyPr>
            <a:normAutofit/>
          </a:bodyPr>
          <a:lstStyle/>
          <a:p>
            <a:r>
              <a:rPr lang="it-IT" sz="3300" dirty="0" smtClean="0"/>
              <a:t>LA GIURISPRUDENZA</a:t>
            </a:r>
            <a:r>
              <a:rPr lang="it-IT" sz="3300" dirty="0"/>
              <a:t> </a:t>
            </a:r>
            <a:r>
              <a:rPr lang="it-IT" sz="3300" dirty="0" smtClean="0"/>
              <a:t>DEL </a:t>
            </a:r>
            <a:br>
              <a:rPr lang="it-IT" sz="3300" dirty="0" smtClean="0"/>
            </a:br>
            <a:r>
              <a:rPr lang="it-IT" sz="3300" dirty="0" smtClean="0"/>
              <a:t>T.R.G.A. DI BOLZANO (2017, 2018)</a:t>
            </a:r>
            <a:endParaRPr lang="it-IT" sz="33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92438" y="1606787"/>
            <a:ext cx="8825596" cy="2658148"/>
          </a:xfrm>
        </p:spPr>
        <p:txBody>
          <a:bodyPr>
            <a:normAutofit/>
          </a:bodyPr>
          <a:lstStyle/>
          <a:p>
            <a:pPr algn="just"/>
            <a:endParaRPr lang="it-IT" sz="800" dirty="0"/>
          </a:p>
          <a:p>
            <a:pPr algn="just"/>
            <a:r>
              <a:rPr lang="it-IT" sz="2400" dirty="0" smtClean="0"/>
              <a:t>Nel </a:t>
            </a:r>
            <a:r>
              <a:rPr lang="it-IT" sz="2400" b="1" dirty="0" smtClean="0"/>
              <a:t>2017</a:t>
            </a:r>
            <a:r>
              <a:rPr lang="it-IT" sz="2400" dirty="0" smtClean="0"/>
              <a:t> ci sono state – su oltre 20 pronunce in materia – </a:t>
            </a:r>
            <a:r>
              <a:rPr lang="it-IT" sz="2400" b="1" dirty="0" smtClean="0"/>
              <a:t>soltanto 5 pronunce favorevoli al ricorrente</a:t>
            </a:r>
            <a:r>
              <a:rPr lang="it-IT" sz="2400" dirty="0" smtClean="0"/>
              <a:t>;</a:t>
            </a:r>
            <a:endParaRPr lang="it-IT" sz="2400" dirty="0"/>
          </a:p>
          <a:p>
            <a:pPr algn="just"/>
            <a:r>
              <a:rPr lang="it-IT" sz="2400" dirty="0" smtClean="0"/>
              <a:t>Nel </a:t>
            </a:r>
            <a:r>
              <a:rPr lang="it-IT" sz="2400" b="1" dirty="0" smtClean="0"/>
              <a:t>2018</a:t>
            </a:r>
            <a:r>
              <a:rPr lang="it-IT" sz="2400" dirty="0" smtClean="0"/>
              <a:t>, sino ad ora (marzo), </a:t>
            </a:r>
            <a:r>
              <a:rPr lang="it-IT" sz="2400" b="1" dirty="0" smtClean="0"/>
              <a:t>soltanto 2 pronunce favorevoli al ricorrente (1 </a:t>
            </a:r>
            <a:r>
              <a:rPr lang="it-IT" sz="2400" dirty="0" smtClean="0"/>
              <a:t>per il caso di </a:t>
            </a:r>
            <a:r>
              <a:rPr lang="it-IT" sz="2400" b="1" dirty="0" smtClean="0"/>
              <a:t>archiviazione)</a:t>
            </a:r>
            <a:r>
              <a:rPr lang="it-IT" sz="2400" dirty="0" smtClean="0"/>
              <a:t>.</a:t>
            </a:r>
            <a:endParaRPr lang="it-IT" sz="2300" b="1" dirty="0" smtClean="0"/>
          </a:p>
          <a:p>
            <a:pPr algn="just"/>
            <a:endParaRPr lang="it-IT" sz="2100" dirty="0"/>
          </a:p>
        </p:txBody>
      </p:sp>
    </p:spTree>
    <p:extLst>
      <p:ext uri="{BB962C8B-B14F-4D97-AF65-F5344CB8AC3E}">
        <p14:creationId xmlns:p14="http://schemas.microsoft.com/office/powerpoint/2010/main" val="2178546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2389" y="3736304"/>
            <a:ext cx="5134368" cy="3121696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516081"/>
          </a:xfrm>
        </p:spPr>
        <p:txBody>
          <a:bodyPr>
            <a:normAutofit fontScale="90000"/>
          </a:bodyPr>
          <a:lstStyle/>
          <a:p>
            <a:r>
              <a:rPr lang="it-IT" sz="3300" dirty="0" smtClean="0"/>
              <a:t>LA GIURISPRUDENZA</a:t>
            </a:r>
            <a:r>
              <a:rPr lang="it-IT" sz="3300" dirty="0"/>
              <a:t> </a:t>
            </a:r>
            <a:r>
              <a:rPr lang="it-IT" sz="3300" dirty="0" smtClean="0"/>
              <a:t>DEL </a:t>
            </a:r>
            <a:br>
              <a:rPr lang="it-IT" sz="3300" dirty="0" smtClean="0"/>
            </a:br>
            <a:r>
              <a:rPr lang="it-IT" sz="3300" dirty="0" smtClean="0"/>
              <a:t>T.R.G.A. DI BOLZANO: LICENZA DI CACCIA E GUIDA IN STATO DI EBBREZZA</a:t>
            </a:r>
            <a:endParaRPr lang="it-IT" sz="33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1606786"/>
            <a:ext cx="9144000" cy="3878217"/>
          </a:xfrm>
        </p:spPr>
        <p:txBody>
          <a:bodyPr>
            <a:noAutofit/>
          </a:bodyPr>
          <a:lstStyle/>
          <a:p>
            <a:pPr marL="342900" indent="-342900">
              <a:buFont typeface="Wingdings" charset="0"/>
              <a:buChar char="Ø"/>
            </a:pPr>
            <a:r>
              <a:rPr lang="it-IT" sz="2100" i="1" u="sng" dirty="0" smtClean="0"/>
              <a:t>Contraria al ricorrente</a:t>
            </a:r>
            <a:r>
              <a:rPr lang="it-IT" sz="2100" dirty="0" smtClean="0"/>
              <a:t>: secondo la </a:t>
            </a:r>
            <a:r>
              <a:rPr lang="it-IT" sz="2100" b="1" dirty="0" smtClean="0"/>
              <a:t>sentenza </a:t>
            </a:r>
            <a:r>
              <a:rPr lang="it-IT" sz="2100" dirty="0" smtClean="0"/>
              <a:t>del </a:t>
            </a:r>
            <a:r>
              <a:rPr lang="it-IT" sz="2100" b="1" dirty="0" smtClean="0"/>
              <a:t>19 aprile 2017, n. 170 </a:t>
            </a:r>
            <a:r>
              <a:rPr lang="it-IT" sz="2100" dirty="0" smtClean="0"/>
              <a:t>(</a:t>
            </a:r>
            <a:r>
              <a:rPr lang="it-IT" sz="2100" i="1" dirty="0" smtClean="0"/>
              <a:t>est. </a:t>
            </a:r>
            <a:r>
              <a:rPr lang="it-IT" sz="2100" i="1" dirty="0" err="1" smtClean="0"/>
              <a:t>Pantozzi</a:t>
            </a:r>
            <a:r>
              <a:rPr lang="it-IT" sz="2100" dirty="0" smtClean="0"/>
              <a:t>) è </a:t>
            </a:r>
            <a:r>
              <a:rPr lang="it-IT" sz="2100" b="1" dirty="0" smtClean="0"/>
              <a:t>legittima </a:t>
            </a:r>
            <a:r>
              <a:rPr lang="it-IT" sz="2100" dirty="0" smtClean="0"/>
              <a:t>la revoca della </a:t>
            </a:r>
            <a:r>
              <a:rPr lang="it-IT" sz="2100" b="1" dirty="0" smtClean="0"/>
              <a:t>Questura </a:t>
            </a:r>
            <a:r>
              <a:rPr lang="it-IT" sz="2100" dirty="0" smtClean="0"/>
              <a:t>del </a:t>
            </a:r>
            <a:r>
              <a:rPr lang="it-IT" sz="2100" b="1" dirty="0" smtClean="0"/>
              <a:t>porto d’armi ad uso caccia </a:t>
            </a:r>
            <a:r>
              <a:rPr lang="it-IT" sz="2100" dirty="0" smtClean="0"/>
              <a:t>per un soggetto condannato due </a:t>
            </a:r>
            <a:r>
              <a:rPr lang="it-IT" sz="2100" b="1" dirty="0" smtClean="0"/>
              <a:t>volte</a:t>
            </a:r>
            <a:r>
              <a:rPr lang="it-IT" sz="2100" dirty="0" smtClean="0"/>
              <a:t> per </a:t>
            </a:r>
            <a:r>
              <a:rPr lang="it-IT" sz="2100" b="1" dirty="0" smtClean="0"/>
              <a:t>guida in stato di ebbrezza </a:t>
            </a:r>
            <a:r>
              <a:rPr lang="it-IT" sz="2100" dirty="0" smtClean="0"/>
              <a:t>(l’ultimo caso il </a:t>
            </a:r>
            <a:r>
              <a:rPr lang="it-IT" sz="2100" b="1" dirty="0" smtClean="0"/>
              <a:t>conducente</a:t>
            </a:r>
            <a:r>
              <a:rPr lang="it-IT" sz="2100" dirty="0" smtClean="0"/>
              <a:t> era </a:t>
            </a:r>
            <a:r>
              <a:rPr lang="it-IT" sz="2100" b="1" dirty="0" smtClean="0"/>
              <a:t>fuggito</a:t>
            </a:r>
            <a:r>
              <a:rPr lang="it-IT" sz="2100" dirty="0" smtClean="0"/>
              <a:t> all’</a:t>
            </a:r>
            <a:r>
              <a:rPr lang="it-IT" sz="2100" b="1" i="1" dirty="0" smtClean="0"/>
              <a:t>alt </a:t>
            </a:r>
            <a:r>
              <a:rPr lang="it-IT" sz="2100" b="1" dirty="0" smtClean="0"/>
              <a:t>intimato </a:t>
            </a:r>
            <a:r>
              <a:rPr lang="it-IT" sz="2100" dirty="0" smtClean="0"/>
              <a:t>dai</a:t>
            </a:r>
            <a:r>
              <a:rPr lang="it-IT" sz="2100" b="1" dirty="0" smtClean="0"/>
              <a:t> Carabinieri </a:t>
            </a:r>
            <a:r>
              <a:rPr lang="it-IT" sz="2100" dirty="0" smtClean="0"/>
              <a:t>dopo un </a:t>
            </a:r>
            <a:r>
              <a:rPr lang="it-IT" sz="2100" b="1" dirty="0" smtClean="0"/>
              <a:t>incidente</a:t>
            </a:r>
            <a:r>
              <a:rPr lang="it-IT" sz="2100" dirty="0" smtClean="0"/>
              <a:t>);</a:t>
            </a:r>
          </a:p>
          <a:p>
            <a:pPr marL="342900" indent="-342900" algn="just">
              <a:buFont typeface="Wingdings" charset="0"/>
              <a:buChar char="Ø"/>
            </a:pPr>
            <a:r>
              <a:rPr lang="it-IT" sz="2100" i="1" u="sng" dirty="0" smtClean="0"/>
              <a:t>Favorevole al ricorrente</a:t>
            </a:r>
            <a:r>
              <a:rPr lang="it-IT" sz="2100" dirty="0" smtClean="0"/>
              <a:t>: secondo la </a:t>
            </a:r>
            <a:r>
              <a:rPr lang="it-IT" sz="2100" b="1" dirty="0" smtClean="0"/>
              <a:t>sentenza</a:t>
            </a:r>
            <a:r>
              <a:rPr lang="it-IT" sz="2100" dirty="0" smtClean="0"/>
              <a:t> del </a:t>
            </a:r>
            <a:r>
              <a:rPr lang="it-IT" sz="2100" b="1" dirty="0" smtClean="0"/>
              <a:t>24 maggio 2017, n. 220 </a:t>
            </a:r>
            <a:r>
              <a:rPr lang="it-IT" sz="2100" dirty="0" smtClean="0"/>
              <a:t>(</a:t>
            </a:r>
            <a:r>
              <a:rPr lang="it-IT" sz="2100" i="1" dirty="0" smtClean="0"/>
              <a:t>est. </a:t>
            </a:r>
            <a:r>
              <a:rPr lang="it-IT" sz="2100" i="1" dirty="0" err="1" smtClean="0"/>
              <a:t>Pantozzi</a:t>
            </a:r>
            <a:r>
              <a:rPr lang="it-IT" sz="2100" dirty="0" smtClean="0"/>
              <a:t>) </a:t>
            </a:r>
            <a:r>
              <a:rPr lang="it-IT" sz="2100" b="1" i="1" dirty="0" smtClean="0"/>
              <a:t>non</a:t>
            </a:r>
            <a:r>
              <a:rPr lang="it-IT" sz="2100" dirty="0" smtClean="0"/>
              <a:t> è </a:t>
            </a:r>
            <a:r>
              <a:rPr lang="it-IT" sz="2100" b="1" dirty="0" smtClean="0"/>
              <a:t>sufficiente</a:t>
            </a:r>
            <a:r>
              <a:rPr lang="it-IT" sz="2100" dirty="0" smtClean="0"/>
              <a:t> un </a:t>
            </a:r>
            <a:r>
              <a:rPr lang="it-IT" sz="2100" b="1" dirty="0" smtClean="0"/>
              <a:t>unico episodio </a:t>
            </a:r>
            <a:r>
              <a:rPr lang="it-IT" sz="2100" dirty="0" smtClean="0"/>
              <a:t>di </a:t>
            </a:r>
            <a:r>
              <a:rPr lang="it-IT" sz="2100" b="1" dirty="0" smtClean="0"/>
              <a:t>guida in stato di ebbrezza </a:t>
            </a:r>
            <a:r>
              <a:rPr lang="it-IT" sz="2100" dirty="0" smtClean="0"/>
              <a:t>(tasso 2,30 e 1,90 g/L), anche in presenza di </a:t>
            </a:r>
            <a:r>
              <a:rPr lang="it-IT" sz="2100" b="1" dirty="0" smtClean="0"/>
              <a:t>incidente</a:t>
            </a:r>
            <a:r>
              <a:rPr lang="it-IT" sz="2100" dirty="0" smtClean="0"/>
              <a:t>, per il </a:t>
            </a:r>
            <a:r>
              <a:rPr lang="it-IT" sz="2100" b="1" dirty="0" smtClean="0"/>
              <a:t>rigetto</a:t>
            </a:r>
            <a:r>
              <a:rPr lang="it-IT" sz="2100" dirty="0" smtClean="0"/>
              <a:t> o la </a:t>
            </a:r>
            <a:r>
              <a:rPr lang="it-IT" sz="2100" b="1" dirty="0" smtClean="0"/>
              <a:t>revoca</a:t>
            </a:r>
            <a:r>
              <a:rPr lang="it-IT" sz="2100" dirty="0" smtClean="0"/>
              <a:t> del </a:t>
            </a:r>
            <a:r>
              <a:rPr lang="it-IT" sz="2100" b="1" dirty="0" smtClean="0"/>
              <a:t>porto d’armi ad uso caccia</a:t>
            </a:r>
            <a:r>
              <a:rPr lang="it-IT" sz="2100" dirty="0"/>
              <a:t>.</a:t>
            </a:r>
            <a:endParaRPr lang="it-IT" sz="2100" dirty="0" smtClean="0"/>
          </a:p>
        </p:txBody>
      </p:sp>
    </p:spTree>
    <p:extLst>
      <p:ext uri="{BB962C8B-B14F-4D97-AF65-F5344CB8AC3E}">
        <p14:creationId xmlns:p14="http://schemas.microsoft.com/office/powerpoint/2010/main" val="3704061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516081"/>
          </a:xfrm>
        </p:spPr>
        <p:txBody>
          <a:bodyPr>
            <a:normAutofit fontScale="90000"/>
          </a:bodyPr>
          <a:lstStyle/>
          <a:p>
            <a:r>
              <a:rPr lang="it-IT" sz="3300" dirty="0" smtClean="0"/>
              <a:t>LA GIURISPRUDENZA</a:t>
            </a:r>
            <a:r>
              <a:rPr lang="it-IT" sz="3300" dirty="0"/>
              <a:t> </a:t>
            </a:r>
            <a:r>
              <a:rPr lang="it-IT" sz="3300" dirty="0" smtClean="0"/>
              <a:t>DEL </a:t>
            </a:r>
            <a:br>
              <a:rPr lang="it-IT" sz="3300" dirty="0" smtClean="0"/>
            </a:br>
            <a:r>
              <a:rPr lang="it-IT" sz="3300" dirty="0" smtClean="0"/>
              <a:t>T.R.G.A. DI BOLZANO: LICENZA DI CACCIA E PENA PECUNIARIA (L. 689/1981)</a:t>
            </a:r>
            <a:endParaRPr lang="it-IT" sz="33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92438" y="1606786"/>
            <a:ext cx="8825596" cy="5050586"/>
          </a:xfrm>
        </p:spPr>
        <p:txBody>
          <a:bodyPr>
            <a:normAutofit/>
          </a:bodyPr>
          <a:lstStyle/>
          <a:p>
            <a:pPr marL="342900" indent="-342900">
              <a:buFont typeface="Wingdings" charset="0"/>
              <a:buChar char="Ø"/>
            </a:pPr>
            <a:r>
              <a:rPr lang="it-IT" sz="2300" i="1" u="sng" dirty="0" smtClean="0"/>
              <a:t>Favorevole al ricorrente</a:t>
            </a:r>
            <a:r>
              <a:rPr lang="it-IT" sz="2300" dirty="0" smtClean="0"/>
              <a:t>: secondo la </a:t>
            </a:r>
            <a:r>
              <a:rPr lang="it-IT" sz="2300" b="1" dirty="0" smtClean="0"/>
              <a:t>sentenza</a:t>
            </a:r>
            <a:r>
              <a:rPr lang="it-IT" sz="2300" dirty="0" smtClean="0"/>
              <a:t> dell’</a:t>
            </a:r>
            <a:r>
              <a:rPr lang="it-IT" sz="2300" b="1" dirty="0" smtClean="0"/>
              <a:t>8 marzo 2017, n. 119 </a:t>
            </a:r>
            <a:r>
              <a:rPr lang="it-IT" sz="2300" dirty="0" smtClean="0"/>
              <a:t>(</a:t>
            </a:r>
            <a:r>
              <a:rPr lang="it-IT" sz="2300" i="1" dirty="0" smtClean="0"/>
              <a:t>est. </a:t>
            </a:r>
            <a:r>
              <a:rPr lang="it-IT" sz="2300" i="1" dirty="0" err="1" smtClean="0"/>
              <a:t>Pantozzi</a:t>
            </a:r>
            <a:r>
              <a:rPr lang="it-IT" sz="2300" dirty="0" smtClean="0"/>
              <a:t>) rileva la </a:t>
            </a:r>
            <a:r>
              <a:rPr lang="it-IT" sz="2300" b="1" dirty="0" smtClean="0"/>
              <a:t>possibilità in “astratto” </a:t>
            </a:r>
            <a:r>
              <a:rPr lang="it-IT" sz="2300" dirty="0" smtClean="0"/>
              <a:t>di </a:t>
            </a:r>
            <a:r>
              <a:rPr lang="it-IT" sz="2300" b="1" dirty="0" smtClean="0"/>
              <a:t>conversione</a:t>
            </a:r>
            <a:r>
              <a:rPr lang="it-IT" sz="2300" dirty="0" smtClean="0"/>
              <a:t> della </a:t>
            </a:r>
            <a:r>
              <a:rPr lang="it-IT" sz="2300" b="1" dirty="0" smtClean="0"/>
              <a:t>pena detentiva in pena pecuniaria </a:t>
            </a:r>
            <a:r>
              <a:rPr lang="it-IT" sz="2300" dirty="0" smtClean="0"/>
              <a:t>(condanna per lesioni a 2 mesi e 20 giorni antecedente al 1981: con la L. 689/1981 possibile la conversione in pena pecuniaria); da principio </a:t>
            </a:r>
            <a:r>
              <a:rPr lang="it-IT" sz="2300" b="1" dirty="0" smtClean="0"/>
              <a:t>T.R.G.A. Trento n. 341/2016</a:t>
            </a:r>
            <a:r>
              <a:rPr lang="it-IT" sz="2300" dirty="0" smtClean="0"/>
              <a:t> e quindi </a:t>
            </a:r>
            <a:r>
              <a:rPr lang="it-IT" sz="2300" b="1" dirty="0" smtClean="0"/>
              <a:t>Consiglio di Stato n. 4660/2016</a:t>
            </a:r>
            <a:r>
              <a:rPr lang="it-IT" sz="2300" dirty="0" smtClean="0"/>
              <a:t>.</a:t>
            </a:r>
          </a:p>
          <a:p>
            <a:pPr marL="342900" indent="-342900">
              <a:buFont typeface="Wingdings" charset="0"/>
              <a:buChar char="Ø"/>
            </a:pPr>
            <a:r>
              <a:rPr lang="it-IT" sz="2300" i="1" u="sng" dirty="0"/>
              <a:t>Contraria al ricorrente</a:t>
            </a:r>
            <a:r>
              <a:rPr lang="it-IT" sz="2300" dirty="0"/>
              <a:t>: secondo la </a:t>
            </a:r>
            <a:r>
              <a:rPr lang="it-IT" sz="2300" b="1" dirty="0"/>
              <a:t>sentenza </a:t>
            </a:r>
            <a:r>
              <a:rPr lang="it-IT" sz="2300" dirty="0"/>
              <a:t>del </a:t>
            </a:r>
            <a:r>
              <a:rPr lang="it-IT" sz="2300" b="1" dirty="0"/>
              <a:t>7 febbraio 2018, n. 52 </a:t>
            </a:r>
            <a:r>
              <a:rPr lang="it-IT" sz="2300" dirty="0"/>
              <a:t>(</a:t>
            </a:r>
            <a:r>
              <a:rPr lang="it-IT" sz="2300" i="1" dirty="0"/>
              <a:t>est. </a:t>
            </a:r>
            <a:r>
              <a:rPr lang="it-IT" sz="2300" i="1" dirty="0" err="1"/>
              <a:t>Pirrone</a:t>
            </a:r>
            <a:r>
              <a:rPr lang="it-IT" sz="2300" dirty="0"/>
              <a:t>)</a:t>
            </a:r>
            <a:r>
              <a:rPr lang="it-IT" sz="2300" b="1" dirty="0"/>
              <a:t> </a:t>
            </a:r>
            <a:r>
              <a:rPr lang="it-IT" sz="2300" dirty="0" smtClean="0"/>
              <a:t>la possibilità </a:t>
            </a:r>
            <a:r>
              <a:rPr lang="it-IT" sz="2300" b="1" dirty="0" smtClean="0"/>
              <a:t>in “astratto”</a:t>
            </a:r>
            <a:r>
              <a:rPr lang="it-IT" sz="2300" dirty="0"/>
              <a:t> di </a:t>
            </a:r>
            <a:r>
              <a:rPr lang="it-IT" sz="2300" b="1" dirty="0"/>
              <a:t>conversione</a:t>
            </a:r>
            <a:r>
              <a:rPr lang="it-IT" sz="2300" dirty="0"/>
              <a:t> della </a:t>
            </a:r>
            <a:r>
              <a:rPr lang="it-IT" sz="2300" b="1" dirty="0"/>
              <a:t>pena detentiva in pena pecuniaria </a:t>
            </a:r>
            <a:r>
              <a:rPr lang="it-IT" sz="2300" b="1" i="1" dirty="0" smtClean="0"/>
              <a:t>non </a:t>
            </a:r>
            <a:r>
              <a:rPr lang="it-IT" sz="2300" dirty="0" smtClean="0"/>
              <a:t>si applica per i reati di </a:t>
            </a:r>
            <a:r>
              <a:rPr lang="it-IT" sz="2300" b="1" dirty="0" smtClean="0"/>
              <a:t>porto abusivo di armi</a:t>
            </a:r>
            <a:r>
              <a:rPr lang="it-IT" sz="2300" dirty="0" smtClean="0"/>
              <a:t>.</a:t>
            </a:r>
            <a:endParaRPr lang="it-IT" sz="2300" dirty="0"/>
          </a:p>
          <a:p>
            <a:pPr marL="342900" indent="-342900">
              <a:buFont typeface="Wingdings" charset="0"/>
              <a:buChar char="Ø"/>
            </a:pPr>
            <a:endParaRPr lang="it-IT" sz="2200" b="1" dirty="0" smtClean="0"/>
          </a:p>
        </p:txBody>
      </p:sp>
    </p:spTree>
    <p:extLst>
      <p:ext uri="{BB962C8B-B14F-4D97-AF65-F5344CB8AC3E}">
        <p14:creationId xmlns:p14="http://schemas.microsoft.com/office/powerpoint/2010/main" val="2767046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2389" y="3736304"/>
            <a:ext cx="5134368" cy="3121696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516081"/>
          </a:xfrm>
        </p:spPr>
        <p:txBody>
          <a:bodyPr>
            <a:normAutofit fontScale="90000"/>
          </a:bodyPr>
          <a:lstStyle/>
          <a:p>
            <a:r>
              <a:rPr lang="it-IT" sz="3300" dirty="0" smtClean="0"/>
              <a:t>LA GIURISPRUDENZA DEL </a:t>
            </a:r>
            <a:br>
              <a:rPr lang="it-IT" sz="3300" dirty="0" smtClean="0"/>
            </a:br>
            <a:r>
              <a:rPr lang="it-IT" sz="3300" dirty="0" smtClean="0"/>
              <a:t>T.R.G.A. DI BOLZANO: LICENZA DI CACCIA E RIABILITAZIONE</a:t>
            </a:r>
            <a:endParaRPr lang="it-IT" sz="33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92438" y="1606786"/>
            <a:ext cx="8825596" cy="5251214"/>
          </a:xfrm>
        </p:spPr>
        <p:txBody>
          <a:bodyPr>
            <a:noAutofit/>
          </a:bodyPr>
          <a:lstStyle/>
          <a:p>
            <a:pPr marL="342900" indent="-342900">
              <a:spcBef>
                <a:spcPts val="800"/>
              </a:spcBef>
              <a:buFont typeface="Wingdings" charset="0"/>
              <a:buChar char="Ø"/>
            </a:pPr>
            <a:r>
              <a:rPr lang="it-IT" sz="2300" i="1" u="sng" dirty="0" smtClean="0"/>
              <a:t>Contraria al ricorrente</a:t>
            </a:r>
            <a:r>
              <a:rPr lang="it-IT" sz="2300" dirty="0"/>
              <a:t> </a:t>
            </a:r>
            <a:r>
              <a:rPr lang="it-IT" sz="2300" dirty="0" smtClean="0"/>
              <a:t>(</a:t>
            </a:r>
            <a:r>
              <a:rPr lang="it-IT" sz="2500" dirty="0" smtClean="0"/>
              <a:t>maggioritaria</a:t>
            </a:r>
            <a:r>
              <a:rPr lang="it-IT" sz="2300" dirty="0" smtClean="0"/>
              <a:t>) secondo la </a:t>
            </a:r>
            <a:r>
              <a:rPr lang="it-IT" sz="2300" b="1" dirty="0" smtClean="0"/>
              <a:t>sentenza </a:t>
            </a:r>
            <a:r>
              <a:rPr lang="it-IT" sz="2300" dirty="0" smtClean="0"/>
              <a:t>del </a:t>
            </a:r>
            <a:r>
              <a:rPr lang="it-IT" sz="2300" b="1" dirty="0" smtClean="0"/>
              <a:t>13 dicembre 2017, n. 66</a:t>
            </a:r>
            <a:r>
              <a:rPr lang="it-IT" sz="2300" dirty="0" smtClean="0"/>
              <a:t> (</a:t>
            </a:r>
            <a:r>
              <a:rPr lang="it-IT" sz="2300" i="1" dirty="0" smtClean="0"/>
              <a:t>est. Del Gaudio</a:t>
            </a:r>
            <a:r>
              <a:rPr lang="it-IT" sz="2300" dirty="0" smtClean="0"/>
              <a:t>)</a:t>
            </a:r>
            <a:r>
              <a:rPr lang="it-IT" sz="2300" b="1" dirty="0" smtClean="0"/>
              <a:t> </a:t>
            </a:r>
            <a:r>
              <a:rPr lang="it-IT" sz="2300" dirty="0"/>
              <a:t>l’</a:t>
            </a:r>
            <a:r>
              <a:rPr lang="it-IT" sz="2300" b="1" dirty="0"/>
              <a:t>art. </a:t>
            </a:r>
            <a:r>
              <a:rPr lang="it-IT" sz="2300" b="1" dirty="0" smtClean="0"/>
              <a:t>43 T.U.L.P.S. preclude </a:t>
            </a:r>
            <a:r>
              <a:rPr lang="it-IT" sz="2300" b="1" dirty="0"/>
              <a:t>il rilascio di licenze di porto d’armi </a:t>
            </a:r>
            <a:r>
              <a:rPr lang="it-IT" sz="2300" dirty="0"/>
              <a:t>(e impone la </a:t>
            </a:r>
            <a:r>
              <a:rPr lang="it-IT" sz="2300" b="1" dirty="0"/>
              <a:t>revoca</a:t>
            </a:r>
            <a:r>
              <a:rPr lang="it-IT" sz="2300" dirty="0"/>
              <a:t> di quelle già rilasciate) nei confronti di </a:t>
            </a:r>
            <a:r>
              <a:rPr lang="it-IT" sz="2300" b="1" dirty="0"/>
              <a:t>chi sia stato condannato per uno dei reati indicati dal medesimo primo comma</a:t>
            </a:r>
            <a:r>
              <a:rPr lang="it-IT" sz="2300" dirty="0"/>
              <a:t> </a:t>
            </a:r>
            <a:r>
              <a:rPr lang="it-IT" sz="2300" dirty="0" smtClean="0"/>
              <a:t>anche </a:t>
            </a:r>
            <a:r>
              <a:rPr lang="it-IT" sz="2300" dirty="0"/>
              <a:t>nel caso in cui egli abbia ottenuto la </a:t>
            </a:r>
            <a:r>
              <a:rPr lang="it-IT" sz="2300" b="1" dirty="0" smtClean="0"/>
              <a:t>riabilitazione </a:t>
            </a:r>
            <a:r>
              <a:rPr lang="it-IT" sz="2300" dirty="0" smtClean="0"/>
              <a:t>(condanna per </a:t>
            </a:r>
            <a:r>
              <a:rPr lang="it-IT" sz="2300" b="1" dirty="0" smtClean="0"/>
              <a:t>furto</a:t>
            </a:r>
            <a:r>
              <a:rPr lang="it-IT" sz="2300" dirty="0" smtClean="0"/>
              <a:t>);</a:t>
            </a:r>
            <a:endParaRPr lang="it-IT" sz="2300" dirty="0"/>
          </a:p>
          <a:p>
            <a:pPr marL="342900" indent="-342900">
              <a:spcBef>
                <a:spcPts val="800"/>
              </a:spcBef>
              <a:buFont typeface="Wingdings" charset="0"/>
              <a:buChar char="Ø"/>
            </a:pPr>
            <a:r>
              <a:rPr lang="it-IT" sz="2300" i="1" u="sng" dirty="0" smtClean="0"/>
              <a:t>Favorevole al ricorrente</a:t>
            </a:r>
            <a:r>
              <a:rPr lang="it-IT" sz="2300" dirty="0"/>
              <a:t> </a:t>
            </a:r>
            <a:r>
              <a:rPr lang="it-IT" sz="2300" dirty="0" smtClean="0"/>
              <a:t>(</a:t>
            </a:r>
            <a:r>
              <a:rPr lang="it-IT" sz="2500" dirty="0" smtClean="0"/>
              <a:t>isolata</a:t>
            </a:r>
            <a:r>
              <a:rPr lang="it-IT" sz="2300" dirty="0" smtClean="0"/>
              <a:t>) </a:t>
            </a:r>
            <a:r>
              <a:rPr lang="it-IT" sz="2300" dirty="0"/>
              <a:t>secondo la </a:t>
            </a:r>
            <a:r>
              <a:rPr lang="it-IT" sz="2300" b="1" dirty="0"/>
              <a:t>sentenza </a:t>
            </a:r>
            <a:r>
              <a:rPr lang="it-IT" sz="2300" dirty="0" smtClean="0"/>
              <a:t>dell’</a:t>
            </a:r>
            <a:r>
              <a:rPr lang="it-IT" sz="2300" b="1" dirty="0" smtClean="0"/>
              <a:t>8 </a:t>
            </a:r>
            <a:r>
              <a:rPr lang="it-IT" sz="2300" b="1" dirty="0"/>
              <a:t>febbraio 2017, n. 129 </a:t>
            </a:r>
            <a:r>
              <a:rPr lang="it-IT" sz="2300" dirty="0"/>
              <a:t>(</a:t>
            </a:r>
            <a:r>
              <a:rPr lang="it-IT" sz="2300" i="1" dirty="0"/>
              <a:t>est. </a:t>
            </a:r>
            <a:r>
              <a:rPr lang="it-IT" sz="2300" i="1" dirty="0" err="1"/>
              <a:t>Michaeler</a:t>
            </a:r>
            <a:r>
              <a:rPr lang="it-IT" sz="2300" dirty="0"/>
              <a:t>) è </a:t>
            </a:r>
            <a:r>
              <a:rPr lang="it-IT" sz="2300" b="1" dirty="0"/>
              <a:t>illegittima </a:t>
            </a:r>
            <a:r>
              <a:rPr lang="it-IT" sz="2300" dirty="0"/>
              <a:t>la revoca della </a:t>
            </a:r>
            <a:r>
              <a:rPr lang="it-IT" sz="2300" b="1" dirty="0"/>
              <a:t>Questura </a:t>
            </a:r>
            <a:r>
              <a:rPr lang="it-IT" sz="2300" dirty="0"/>
              <a:t>del </a:t>
            </a:r>
            <a:r>
              <a:rPr lang="it-IT" sz="2300" b="1" dirty="0"/>
              <a:t>porto d’armi ad uso caccia </a:t>
            </a:r>
            <a:r>
              <a:rPr lang="it-IT" sz="2300" dirty="0"/>
              <a:t>per un soggetto condannato per </a:t>
            </a:r>
            <a:r>
              <a:rPr lang="it-IT" sz="2300" b="1" dirty="0" smtClean="0"/>
              <a:t>bracconaggio </a:t>
            </a:r>
            <a:r>
              <a:rPr lang="it-IT" sz="2300" dirty="0" smtClean="0"/>
              <a:t>(e </a:t>
            </a:r>
            <a:r>
              <a:rPr lang="it-IT" sz="2300" b="1" dirty="0" smtClean="0"/>
              <a:t>detenzione abusiva </a:t>
            </a:r>
            <a:r>
              <a:rPr lang="it-IT" sz="2300" dirty="0" smtClean="0"/>
              <a:t>di </a:t>
            </a:r>
            <a:r>
              <a:rPr lang="it-IT" sz="2300" b="1" dirty="0" smtClean="0"/>
              <a:t>armi</a:t>
            </a:r>
            <a:r>
              <a:rPr lang="it-IT" sz="2300" dirty="0"/>
              <a:t>)</a:t>
            </a:r>
            <a:r>
              <a:rPr lang="it-IT" sz="2300" b="1" dirty="0" smtClean="0"/>
              <a:t> </a:t>
            </a:r>
            <a:r>
              <a:rPr lang="it-IT" sz="2300" dirty="0"/>
              <a:t>per cui sia intervenuta la </a:t>
            </a:r>
            <a:r>
              <a:rPr lang="it-IT" sz="2300" b="1" dirty="0" smtClean="0"/>
              <a:t>riabilitazione</a:t>
            </a:r>
            <a:r>
              <a:rPr lang="it-IT" sz="23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59562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2702" y="841866"/>
            <a:ext cx="5975040" cy="3107020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516081"/>
          </a:xfrm>
        </p:spPr>
        <p:txBody>
          <a:bodyPr>
            <a:normAutofit/>
          </a:bodyPr>
          <a:lstStyle/>
          <a:p>
            <a:r>
              <a:rPr lang="it-IT" sz="3300" dirty="0" smtClean="0"/>
              <a:t>CONCLUSIONE: L’ART. 43 T.U.L.P.S. </a:t>
            </a:r>
            <a:r>
              <a:rPr lang="it-IT" sz="3300" cap="all" dirty="0" smtClean="0"/>
              <a:t>è</a:t>
            </a:r>
            <a:r>
              <a:rPr lang="it-IT" sz="3300" dirty="0" smtClean="0"/>
              <a:t> ILLEGITTIMO COSTITUZIONALMENTE (?)</a:t>
            </a:r>
            <a:endParaRPr lang="it-IT" sz="33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2673192"/>
            <a:ext cx="9144000" cy="3942236"/>
          </a:xfrm>
        </p:spPr>
        <p:txBody>
          <a:bodyPr>
            <a:noAutofit/>
          </a:bodyPr>
          <a:lstStyle/>
          <a:p>
            <a:pPr>
              <a:spcBef>
                <a:spcPts val="800"/>
              </a:spcBef>
            </a:pPr>
            <a:r>
              <a:rPr lang="it-IT" sz="2300" dirty="0" smtClean="0"/>
              <a:t>Ad avviso del </a:t>
            </a:r>
            <a:r>
              <a:rPr lang="it-IT" sz="2300" b="1" dirty="0" smtClean="0"/>
              <a:t>T.A.R. Toscana, ordinanza 19 dicembre 2017</a:t>
            </a:r>
            <a:r>
              <a:rPr lang="it-IT" sz="2300" dirty="0" smtClean="0"/>
              <a:t>:</a:t>
            </a:r>
          </a:p>
          <a:p>
            <a:pPr>
              <a:spcBef>
                <a:spcPts val="800"/>
              </a:spcBef>
            </a:pPr>
            <a:endParaRPr lang="it-IT" sz="2300" dirty="0" smtClean="0"/>
          </a:p>
          <a:p>
            <a:pPr marL="342900" indent="-342900">
              <a:spcBef>
                <a:spcPts val="600"/>
              </a:spcBef>
              <a:buFont typeface="Wingdings" charset="2"/>
              <a:buChar char="ü"/>
            </a:pPr>
            <a:r>
              <a:rPr lang="it-IT" sz="2300" dirty="0" smtClean="0"/>
              <a:t>l’</a:t>
            </a:r>
            <a:r>
              <a:rPr lang="it-IT" sz="2300" b="1" dirty="0" smtClean="0"/>
              <a:t>art. 43, co. 1, T.U.L.P.S</a:t>
            </a:r>
            <a:r>
              <a:rPr lang="it-IT" sz="2300" dirty="0" smtClean="0"/>
              <a:t>. è </a:t>
            </a:r>
            <a:r>
              <a:rPr lang="it-IT" sz="2300" b="1" dirty="0" smtClean="0"/>
              <a:t>illegittimo costituzionalmente </a:t>
            </a:r>
            <a:r>
              <a:rPr lang="it-IT" sz="2300" dirty="0" smtClean="0"/>
              <a:t>per </a:t>
            </a:r>
            <a:r>
              <a:rPr lang="it-IT" sz="2300" b="1" dirty="0" smtClean="0"/>
              <a:t>violazione</a:t>
            </a:r>
            <a:r>
              <a:rPr lang="it-IT" sz="2300" dirty="0" smtClean="0"/>
              <a:t> del </a:t>
            </a:r>
            <a:r>
              <a:rPr lang="it-IT" sz="2300" b="1" dirty="0" smtClean="0"/>
              <a:t>principio di ragionevolezza </a:t>
            </a:r>
            <a:r>
              <a:rPr lang="it-IT" sz="2300" dirty="0" smtClean="0"/>
              <a:t>(art. 3 Cost.);</a:t>
            </a:r>
          </a:p>
          <a:p>
            <a:pPr marL="342900" indent="-342900">
              <a:spcBef>
                <a:spcPts val="600"/>
              </a:spcBef>
              <a:buFont typeface="Wingdings" charset="2"/>
              <a:buChar char="ü"/>
            </a:pPr>
            <a:r>
              <a:rPr lang="it-IT" sz="2300" dirty="0" smtClean="0"/>
              <a:t>la norma sarebbe </a:t>
            </a:r>
            <a:r>
              <a:rPr lang="it-IT" sz="2300" b="1" dirty="0" smtClean="0"/>
              <a:t>illegittima</a:t>
            </a:r>
            <a:r>
              <a:rPr lang="it-IT" sz="2300" dirty="0" smtClean="0"/>
              <a:t> perché pone un </a:t>
            </a:r>
            <a:r>
              <a:rPr lang="it-IT" sz="2300" b="1" dirty="0" smtClean="0"/>
              <a:t>divieto</a:t>
            </a:r>
            <a:r>
              <a:rPr lang="it-IT" sz="2300" dirty="0" smtClean="0"/>
              <a:t> </a:t>
            </a:r>
            <a:r>
              <a:rPr lang="it-IT" sz="2300" b="1" dirty="0" smtClean="0"/>
              <a:t>assoluto</a:t>
            </a:r>
            <a:r>
              <a:rPr lang="it-IT" sz="2300" dirty="0" smtClean="0"/>
              <a:t> ed </a:t>
            </a:r>
            <a:r>
              <a:rPr lang="it-IT" sz="2300" b="1" dirty="0" smtClean="0"/>
              <a:t>automatico</a:t>
            </a:r>
            <a:r>
              <a:rPr lang="it-IT" sz="2300" dirty="0" smtClean="0"/>
              <a:t> di </a:t>
            </a:r>
            <a:r>
              <a:rPr lang="it-IT" sz="2300" b="1" dirty="0" smtClean="0"/>
              <a:t>concedere il porto d’armi </a:t>
            </a:r>
            <a:r>
              <a:rPr lang="it-IT" sz="2300" dirty="0" smtClean="0"/>
              <a:t>a soggetti </a:t>
            </a:r>
            <a:r>
              <a:rPr lang="it-IT" sz="2300" b="1" dirty="0" smtClean="0"/>
              <a:t>condannati</a:t>
            </a:r>
            <a:r>
              <a:rPr lang="it-IT" sz="2300" dirty="0" smtClean="0"/>
              <a:t> anche per un </a:t>
            </a:r>
            <a:r>
              <a:rPr lang="it-IT" sz="2300" b="1" dirty="0" smtClean="0"/>
              <a:t>reato</a:t>
            </a:r>
            <a:r>
              <a:rPr lang="it-IT" sz="2300" dirty="0" smtClean="0"/>
              <a:t> (il </a:t>
            </a:r>
            <a:r>
              <a:rPr lang="it-IT" sz="2300" b="1" dirty="0" smtClean="0"/>
              <a:t>furto</a:t>
            </a:r>
            <a:r>
              <a:rPr lang="it-IT" sz="2300" dirty="0" smtClean="0"/>
              <a:t>) che è </a:t>
            </a:r>
            <a:r>
              <a:rPr lang="it-IT" sz="2300" b="1" dirty="0" smtClean="0"/>
              <a:t>estraneo all’uso delle armi </a:t>
            </a:r>
            <a:r>
              <a:rPr lang="it-IT" sz="2300" dirty="0" smtClean="0"/>
              <a:t>e </a:t>
            </a:r>
            <a:r>
              <a:rPr lang="it-IT" sz="2300" b="1" dirty="0" smtClean="0"/>
              <a:t>non incide sul loro utilizzo</a:t>
            </a:r>
            <a:r>
              <a:rPr lang="it-IT" sz="2300" dirty="0" smtClean="0"/>
              <a:t>;</a:t>
            </a:r>
          </a:p>
          <a:p>
            <a:pPr marL="342900" indent="-342900">
              <a:spcBef>
                <a:spcPts val="600"/>
              </a:spcBef>
              <a:buFont typeface="Wingdings" charset="2"/>
              <a:buChar char="ü"/>
            </a:pPr>
            <a:r>
              <a:rPr lang="it-IT" sz="2300" dirty="0" smtClean="0"/>
              <a:t>al momento in cui si scrive </a:t>
            </a:r>
            <a:r>
              <a:rPr lang="it-IT" sz="2300" b="1" dirty="0" smtClean="0"/>
              <a:t>la questione non risulta ancora iscritta a ruolo davanti alla Corte costituzionale</a:t>
            </a:r>
            <a:r>
              <a:rPr lang="it-IT" sz="2300" dirty="0" smtClean="0"/>
              <a:t>.</a:t>
            </a:r>
          </a:p>
          <a:p>
            <a:pPr>
              <a:spcBef>
                <a:spcPts val="800"/>
              </a:spcBef>
            </a:pPr>
            <a:endParaRPr lang="it-IT" sz="2300" dirty="0" smtClean="0"/>
          </a:p>
        </p:txBody>
      </p:sp>
    </p:spTree>
    <p:extLst>
      <p:ext uri="{BB962C8B-B14F-4D97-AF65-F5344CB8AC3E}">
        <p14:creationId xmlns:p14="http://schemas.microsoft.com/office/powerpoint/2010/main" val="1499660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469" y="1328666"/>
            <a:ext cx="7786879" cy="4331452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310132"/>
            <a:ext cx="9144000" cy="1716641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300" dirty="0"/>
              <a:t>Studio Legale</a:t>
            </a:r>
            <a:br>
              <a:rPr lang="it-IT" sz="3300" dirty="0"/>
            </a:br>
            <a:r>
              <a:rPr lang="it-IT" sz="3300" dirty="0"/>
              <a:t>Fava &amp; Partner</a:t>
            </a:r>
            <a:br>
              <a:rPr lang="it-IT" sz="3300" dirty="0"/>
            </a:br>
            <a:r>
              <a:rPr lang="it-IT" sz="3300" dirty="0" smtClean="0"/>
              <a:t/>
            </a:r>
            <a:br>
              <a:rPr lang="it-IT" sz="3300" dirty="0" smtClean="0"/>
            </a:br>
            <a:r>
              <a:rPr lang="it-IT" sz="2000" dirty="0" smtClean="0"/>
              <a:t>www.avvocati.bz.it </a:t>
            </a:r>
            <a:endParaRPr lang="it-IT" sz="2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7533" y="4159113"/>
            <a:ext cx="8825596" cy="1832327"/>
          </a:xfrm>
        </p:spPr>
        <p:txBody>
          <a:bodyPr>
            <a:normAutofit lnSpcReduction="10000"/>
          </a:bodyPr>
          <a:lstStyle/>
          <a:p>
            <a:pPr algn="ctr">
              <a:spcBef>
                <a:spcPts val="1400"/>
              </a:spcBef>
            </a:pPr>
            <a:r>
              <a:rPr lang="it-IT" sz="3600" b="1" i="1" dirty="0" smtClean="0"/>
              <a:t>GRAZIE PER L’ATTENZIONE</a:t>
            </a:r>
          </a:p>
          <a:p>
            <a:pPr algn="ctr">
              <a:spcBef>
                <a:spcPts val="1400"/>
              </a:spcBef>
            </a:pPr>
            <a:endParaRPr lang="it-IT" i="1" dirty="0" smtClean="0"/>
          </a:p>
          <a:p>
            <a:pPr algn="ctr"/>
            <a:r>
              <a:rPr lang="it-IT" sz="2700" i="1" dirty="0" smtClean="0"/>
              <a:t>Avv. Federico Fava</a:t>
            </a:r>
          </a:p>
          <a:p>
            <a:pPr algn="ctr"/>
            <a:endParaRPr lang="it-IT" sz="1900" i="1" dirty="0"/>
          </a:p>
        </p:txBody>
      </p:sp>
      <p:pic>
        <p:nvPicPr>
          <p:cNvPr id="6" name="Immagine 5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7435" y="712519"/>
            <a:ext cx="723900" cy="737581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/>
            </a:ext>
          </a:extLst>
        </p:spPr>
      </p:pic>
    </p:spTree>
    <p:extLst>
      <p:ext uri="{BB962C8B-B14F-4D97-AF65-F5344CB8AC3E}">
        <p14:creationId xmlns:p14="http://schemas.microsoft.com/office/powerpoint/2010/main" val="3557231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310133"/>
            <a:ext cx="9144000" cy="1205948"/>
          </a:xfrm>
        </p:spPr>
        <p:txBody>
          <a:bodyPr>
            <a:normAutofit/>
          </a:bodyPr>
          <a:lstStyle/>
          <a:p>
            <a:r>
              <a:rPr lang="it-IT" sz="3300" dirty="0" smtClean="0"/>
              <a:t>PREMESSA: IL DIRITTO DI PORTARE ARMI NELL’ORDINAMENTO ITALIANO</a:t>
            </a:r>
            <a:endParaRPr lang="it-IT" sz="33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75797" y="1537482"/>
            <a:ext cx="6302816" cy="5221127"/>
          </a:xfrm>
        </p:spPr>
        <p:txBody>
          <a:bodyPr>
            <a:noAutofit/>
          </a:bodyPr>
          <a:lstStyle/>
          <a:p>
            <a:r>
              <a:rPr lang="it-IT" sz="2400" b="1" u="sng" dirty="0" smtClean="0"/>
              <a:t>Corte Cost., sent. 16</a:t>
            </a:r>
            <a:r>
              <a:rPr lang="it-IT" sz="2400" u="sng" dirty="0" smtClean="0"/>
              <a:t> </a:t>
            </a:r>
            <a:r>
              <a:rPr lang="it-IT" sz="2400" b="1" u="sng" dirty="0" smtClean="0"/>
              <a:t>dicembre 1993, </a:t>
            </a:r>
            <a:r>
              <a:rPr lang="it-IT" sz="2400" b="1" u="sng" dirty="0"/>
              <a:t>n. </a:t>
            </a:r>
            <a:r>
              <a:rPr lang="it-IT" sz="2400" b="1" u="sng" dirty="0" smtClean="0"/>
              <a:t>440</a:t>
            </a:r>
            <a:r>
              <a:rPr lang="it-IT" sz="2400" dirty="0"/>
              <a:t> </a:t>
            </a:r>
            <a:r>
              <a:rPr lang="it-IT" sz="2400" dirty="0" smtClean="0"/>
              <a:t>(ma anche </a:t>
            </a:r>
            <a:r>
              <a:rPr lang="it-IT" sz="2400" b="1" u="sng" dirty="0" smtClean="0"/>
              <a:t>T.R.G.A. BZ n. 51/2018</a:t>
            </a:r>
            <a:r>
              <a:rPr lang="it-IT" sz="2400" dirty="0" smtClean="0"/>
              <a:t>):</a:t>
            </a:r>
          </a:p>
          <a:p>
            <a:pPr marL="342900" indent="-342900">
              <a:buFont typeface="Wingdings" charset="0"/>
              <a:buChar char="Ø"/>
            </a:pPr>
            <a:r>
              <a:rPr lang="it-IT" sz="2300" dirty="0" smtClean="0"/>
              <a:t>nel </a:t>
            </a:r>
            <a:r>
              <a:rPr lang="it-IT" sz="2300" dirty="0"/>
              <a:t>nostro ordinamento il </a:t>
            </a:r>
            <a:r>
              <a:rPr lang="it-IT" sz="2300" b="1" dirty="0"/>
              <a:t>porto d’armi </a:t>
            </a:r>
            <a:r>
              <a:rPr lang="it-IT" sz="2300" b="1" i="1" dirty="0"/>
              <a:t>non</a:t>
            </a:r>
            <a:r>
              <a:rPr lang="it-IT" sz="2300" dirty="0"/>
              <a:t> </a:t>
            </a:r>
            <a:r>
              <a:rPr lang="it-IT" sz="2300" dirty="0" smtClean="0"/>
              <a:t>costituisce un </a:t>
            </a:r>
            <a:r>
              <a:rPr lang="it-IT" sz="2300" b="1" dirty="0" smtClean="0"/>
              <a:t>diritto</a:t>
            </a:r>
            <a:r>
              <a:rPr lang="it-IT" sz="2300" dirty="0" smtClean="0"/>
              <a:t> </a:t>
            </a:r>
            <a:r>
              <a:rPr lang="it-IT" sz="2300" b="1" dirty="0" smtClean="0"/>
              <a:t>vero</a:t>
            </a:r>
            <a:r>
              <a:rPr lang="it-IT" sz="2300" dirty="0" smtClean="0"/>
              <a:t> e </a:t>
            </a:r>
            <a:r>
              <a:rPr lang="it-IT" sz="2300" b="1" dirty="0" smtClean="0"/>
              <a:t>proprio</a:t>
            </a:r>
            <a:r>
              <a:rPr lang="it-IT" sz="2300" dirty="0" smtClean="0"/>
              <a:t>, </a:t>
            </a:r>
            <a:r>
              <a:rPr lang="it-IT" sz="2300" b="1" i="1" dirty="0" smtClean="0"/>
              <a:t>ma</a:t>
            </a:r>
            <a:r>
              <a:rPr lang="it-IT" sz="2300" dirty="0" smtClean="0"/>
              <a:t> un’</a:t>
            </a:r>
            <a:r>
              <a:rPr lang="it-IT" sz="2300" b="1" dirty="0" smtClean="0"/>
              <a:t>eccezione </a:t>
            </a:r>
            <a:r>
              <a:rPr lang="it-IT" sz="2300" dirty="0"/>
              <a:t>al normale </a:t>
            </a:r>
            <a:r>
              <a:rPr lang="it-IT" sz="2300" b="1" dirty="0"/>
              <a:t>divieto di portare </a:t>
            </a:r>
            <a:r>
              <a:rPr lang="it-IT" sz="2300" b="1" dirty="0" smtClean="0"/>
              <a:t>armi</a:t>
            </a:r>
            <a:r>
              <a:rPr lang="it-IT" sz="2300" dirty="0" smtClean="0"/>
              <a:t>;</a:t>
            </a:r>
          </a:p>
          <a:p>
            <a:pPr marL="342900" indent="-342900">
              <a:buFont typeface="Wingdings" charset="0"/>
              <a:buChar char="Ø"/>
            </a:pPr>
            <a:r>
              <a:rPr lang="it-IT" sz="2300" dirty="0" smtClean="0"/>
              <a:t>il “</a:t>
            </a:r>
            <a:r>
              <a:rPr lang="it-IT" sz="2300" i="1" dirty="0" smtClean="0"/>
              <a:t>diritto di </a:t>
            </a:r>
            <a:r>
              <a:rPr lang="it-IT" sz="2300" b="1" i="1" dirty="0" smtClean="0"/>
              <a:t>portare</a:t>
            </a:r>
            <a:r>
              <a:rPr lang="it-IT" sz="2300" i="1" dirty="0" smtClean="0"/>
              <a:t> </a:t>
            </a:r>
            <a:r>
              <a:rPr lang="it-IT" sz="2300" b="1" i="1" dirty="0" smtClean="0"/>
              <a:t>armi</a:t>
            </a:r>
            <a:r>
              <a:rPr lang="it-IT" sz="2300" dirty="0" smtClean="0"/>
              <a:t>”: solo </a:t>
            </a:r>
            <a:r>
              <a:rPr lang="it-IT" sz="2300" dirty="0"/>
              <a:t>nei confronti di </a:t>
            </a:r>
            <a:r>
              <a:rPr lang="it-IT" sz="2300" b="1" dirty="0"/>
              <a:t>persone</a:t>
            </a:r>
            <a:r>
              <a:rPr lang="it-IT" sz="2300" dirty="0"/>
              <a:t>, </a:t>
            </a:r>
            <a:r>
              <a:rPr lang="it-IT" sz="2300" dirty="0" smtClean="0"/>
              <a:t>per cui </a:t>
            </a:r>
            <a:r>
              <a:rPr lang="it-IT" sz="2300" dirty="0"/>
              <a:t>esiste la </a:t>
            </a:r>
            <a:r>
              <a:rPr lang="it-IT" sz="2300" b="1" dirty="0"/>
              <a:t>perfetta</a:t>
            </a:r>
            <a:r>
              <a:rPr lang="it-IT" sz="2300" dirty="0"/>
              <a:t> e </a:t>
            </a:r>
            <a:r>
              <a:rPr lang="it-IT" sz="2300" b="1" dirty="0"/>
              <a:t>completa sicurezza </a:t>
            </a:r>
            <a:r>
              <a:rPr lang="it-IT" sz="2300" dirty="0"/>
              <a:t>circa il </a:t>
            </a:r>
            <a:r>
              <a:rPr lang="it-IT" sz="2300" b="1" dirty="0"/>
              <a:t>buon uso delle armi </a:t>
            </a:r>
            <a:r>
              <a:rPr lang="it-IT" sz="2300" dirty="0"/>
              <a:t>stesse, in modo da </a:t>
            </a:r>
            <a:r>
              <a:rPr lang="it-IT" sz="2300" b="1" dirty="0"/>
              <a:t>escludere dubbi e perplessità </a:t>
            </a:r>
            <a:r>
              <a:rPr lang="it-IT" sz="2300" dirty="0"/>
              <a:t>sotto il profilo dell’</a:t>
            </a:r>
            <a:r>
              <a:rPr lang="it-IT" sz="2300" b="1" dirty="0"/>
              <a:t>ordine pubblico </a:t>
            </a:r>
            <a:r>
              <a:rPr lang="it-IT" sz="2300" dirty="0"/>
              <a:t>e</a:t>
            </a:r>
            <a:r>
              <a:rPr lang="it-IT" sz="2300" b="1" dirty="0"/>
              <a:t> </a:t>
            </a:r>
            <a:r>
              <a:rPr lang="it-IT" sz="2300" dirty="0"/>
              <a:t>della</a:t>
            </a:r>
            <a:r>
              <a:rPr lang="it-IT" sz="2300" b="1" dirty="0"/>
              <a:t> </a:t>
            </a:r>
            <a:r>
              <a:rPr lang="it-IT" sz="2300" b="1" dirty="0" smtClean="0"/>
              <a:t>tranquillità</a:t>
            </a:r>
            <a:r>
              <a:rPr lang="it-IT" sz="2300" dirty="0" smtClean="0"/>
              <a:t>.</a:t>
            </a:r>
            <a:endParaRPr lang="it-IT" sz="2300" dirty="0"/>
          </a:p>
        </p:txBody>
      </p:sp>
      <p:pic>
        <p:nvPicPr>
          <p:cNvPr id="4" name="Immagine 3" descr="ZZ37E71099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8613" y="1537482"/>
            <a:ext cx="2765387" cy="3993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3070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310133"/>
            <a:ext cx="9144000" cy="1205948"/>
          </a:xfrm>
        </p:spPr>
        <p:txBody>
          <a:bodyPr>
            <a:normAutofit/>
          </a:bodyPr>
          <a:lstStyle/>
          <a:p>
            <a:r>
              <a:rPr lang="it-IT" sz="3300" dirty="0" smtClean="0"/>
              <a:t>CONDANNA PENALE ED EFFETTI SULLA LICENZA DI CACCIA – Art. 43 T.U.L.P.S.</a:t>
            </a:r>
            <a:endParaRPr lang="it-IT" sz="33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92438" y="1565443"/>
            <a:ext cx="8825596" cy="5033699"/>
          </a:xfrm>
        </p:spPr>
        <p:txBody>
          <a:bodyPr>
            <a:noAutofit/>
          </a:bodyPr>
          <a:lstStyle/>
          <a:p>
            <a:pPr algn="just"/>
            <a:r>
              <a:rPr lang="it-IT" sz="2400" dirty="0" smtClean="0"/>
              <a:t>L’</a:t>
            </a:r>
            <a:r>
              <a:rPr lang="it-IT" sz="2400" b="1" dirty="0" smtClean="0"/>
              <a:t>art. 43 T.U.L.P.S</a:t>
            </a:r>
            <a:r>
              <a:rPr lang="it-IT" sz="2400" dirty="0" smtClean="0"/>
              <a:t>. </a:t>
            </a:r>
            <a:r>
              <a:rPr lang="it-IT" sz="2400" b="1" dirty="0" smtClean="0"/>
              <a:t>impedisce</a:t>
            </a:r>
            <a:r>
              <a:rPr lang="it-IT" sz="2400" dirty="0" smtClean="0"/>
              <a:t> il </a:t>
            </a:r>
            <a:r>
              <a:rPr lang="it-IT" sz="2400" b="1" dirty="0" smtClean="0"/>
              <a:t>rilascio </a:t>
            </a:r>
            <a:r>
              <a:rPr lang="it-IT" sz="2400" dirty="0"/>
              <a:t>(e dunque comporta la </a:t>
            </a:r>
            <a:r>
              <a:rPr lang="it-IT" sz="2400" b="1" dirty="0"/>
              <a:t>revoca</a:t>
            </a:r>
            <a:r>
              <a:rPr lang="it-IT" sz="2400" dirty="0" smtClean="0"/>
              <a:t>) </a:t>
            </a:r>
            <a:r>
              <a:rPr lang="it-IT" sz="2400" b="1" dirty="0" smtClean="0"/>
              <a:t>di licenze di porto d’armi </a:t>
            </a:r>
            <a:r>
              <a:rPr lang="it-IT" sz="2400" dirty="0" smtClean="0"/>
              <a:t>per i </a:t>
            </a:r>
            <a:r>
              <a:rPr lang="it-IT" sz="2400" b="1" dirty="0" smtClean="0"/>
              <a:t>condannati</a:t>
            </a:r>
            <a:r>
              <a:rPr lang="it-IT" sz="2400" dirty="0" smtClean="0"/>
              <a:t>:</a:t>
            </a:r>
          </a:p>
          <a:p>
            <a:pPr marL="342900" indent="-342900" algn="just">
              <a:buFont typeface="Wingdings" charset="2"/>
              <a:buChar char="ü"/>
            </a:pPr>
            <a:r>
              <a:rPr lang="it-IT" sz="2400" dirty="0" smtClean="0"/>
              <a:t>alla </a:t>
            </a:r>
            <a:r>
              <a:rPr lang="it-IT" sz="2400" b="1" dirty="0" smtClean="0"/>
              <a:t>reclusione</a:t>
            </a:r>
            <a:r>
              <a:rPr lang="it-IT" sz="2400" dirty="0" smtClean="0"/>
              <a:t> per </a:t>
            </a:r>
            <a:r>
              <a:rPr lang="it-IT" sz="2400" b="1" dirty="0" smtClean="0"/>
              <a:t>delitti non colposi </a:t>
            </a:r>
            <a:r>
              <a:rPr lang="it-IT" sz="2400" dirty="0" smtClean="0"/>
              <a:t>contro le </a:t>
            </a:r>
            <a:r>
              <a:rPr lang="it-IT" sz="2400" b="1" dirty="0" smtClean="0"/>
              <a:t>persone</a:t>
            </a:r>
            <a:r>
              <a:rPr lang="it-IT" sz="2400" dirty="0" smtClean="0"/>
              <a:t> commessi con </a:t>
            </a:r>
            <a:r>
              <a:rPr lang="it-IT" sz="2400" b="1" dirty="0" smtClean="0"/>
              <a:t>violenza</a:t>
            </a:r>
            <a:r>
              <a:rPr lang="it-IT" sz="2400" dirty="0" smtClean="0"/>
              <a:t>, per </a:t>
            </a:r>
            <a:r>
              <a:rPr lang="it-IT" sz="2400" b="1" dirty="0" smtClean="0"/>
              <a:t>furto</a:t>
            </a:r>
            <a:r>
              <a:rPr lang="it-IT" sz="2400" dirty="0" smtClean="0"/>
              <a:t>, </a:t>
            </a:r>
            <a:r>
              <a:rPr lang="it-IT" sz="2400" b="1" dirty="0" smtClean="0"/>
              <a:t>rapina</a:t>
            </a:r>
            <a:r>
              <a:rPr lang="it-IT" sz="2400" dirty="0" smtClean="0"/>
              <a:t>, </a:t>
            </a:r>
            <a:r>
              <a:rPr lang="it-IT" sz="2400" b="1" dirty="0" smtClean="0"/>
              <a:t>estorsione</a:t>
            </a:r>
            <a:r>
              <a:rPr lang="it-IT" sz="2400" dirty="0" smtClean="0"/>
              <a:t>, </a:t>
            </a:r>
            <a:r>
              <a:rPr lang="it-IT" sz="2400" b="1" dirty="0" smtClean="0"/>
              <a:t>sequestro di persona</a:t>
            </a:r>
            <a:r>
              <a:rPr lang="it-IT" sz="2400" dirty="0" smtClean="0"/>
              <a:t>;</a:t>
            </a:r>
          </a:p>
          <a:p>
            <a:pPr marL="342900" indent="-342900" algn="just">
              <a:buFont typeface="Wingdings" charset="2"/>
              <a:buChar char="ü"/>
            </a:pPr>
            <a:r>
              <a:rPr lang="it-IT" sz="2400" dirty="0" smtClean="0"/>
              <a:t>a </a:t>
            </a:r>
            <a:r>
              <a:rPr lang="it-IT" sz="2400" b="1" dirty="0" smtClean="0"/>
              <a:t>pena detentiva </a:t>
            </a:r>
            <a:r>
              <a:rPr lang="it-IT" sz="2400" dirty="0" smtClean="0"/>
              <a:t>per </a:t>
            </a:r>
            <a:r>
              <a:rPr lang="it-IT" sz="2400" b="1" dirty="0" smtClean="0"/>
              <a:t>violenza</a:t>
            </a:r>
            <a:r>
              <a:rPr lang="it-IT" sz="2400" dirty="0" smtClean="0"/>
              <a:t> o </a:t>
            </a:r>
            <a:r>
              <a:rPr lang="it-IT" sz="2400" b="1" dirty="0" smtClean="0"/>
              <a:t>resistenza</a:t>
            </a:r>
            <a:r>
              <a:rPr lang="it-IT" sz="2400" dirty="0" smtClean="0"/>
              <a:t> alla </a:t>
            </a:r>
            <a:r>
              <a:rPr lang="it-IT" sz="2400" b="1" dirty="0" smtClean="0"/>
              <a:t>pubblica autorità </a:t>
            </a:r>
            <a:r>
              <a:rPr lang="it-IT" sz="2400" dirty="0" smtClean="0"/>
              <a:t>o </a:t>
            </a:r>
            <a:r>
              <a:rPr lang="it-IT" sz="2400" b="1" dirty="0" smtClean="0"/>
              <a:t>delitti contro la personalità dello Stato</a:t>
            </a:r>
            <a:r>
              <a:rPr lang="it-IT" sz="2400" dirty="0" smtClean="0"/>
              <a:t> o </a:t>
            </a:r>
            <a:r>
              <a:rPr lang="it-IT" sz="2400" b="1" dirty="0" smtClean="0"/>
              <a:t>contro l’ordine pubblico</a:t>
            </a:r>
            <a:r>
              <a:rPr lang="it-IT" sz="2400" dirty="0" smtClean="0"/>
              <a:t>;</a:t>
            </a:r>
          </a:p>
          <a:p>
            <a:pPr marL="342900" indent="-342900" algn="just">
              <a:buFont typeface="Wingdings" charset="2"/>
              <a:buChar char="ü"/>
            </a:pPr>
            <a:r>
              <a:rPr lang="it-IT" sz="2400" dirty="0" smtClean="0"/>
              <a:t>per</a:t>
            </a:r>
            <a:r>
              <a:rPr lang="it-IT" sz="2400" b="1" dirty="0" smtClean="0"/>
              <a:t> diserzione</a:t>
            </a:r>
            <a:r>
              <a:rPr lang="it-IT" sz="2400" dirty="0" smtClean="0"/>
              <a:t> o </a:t>
            </a:r>
            <a:r>
              <a:rPr lang="it-IT" sz="2400" b="1" dirty="0" smtClean="0"/>
              <a:t>porto abusivo di armi</a:t>
            </a:r>
            <a:r>
              <a:rPr lang="it-IT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20757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7399" y="0"/>
            <a:ext cx="5561105" cy="3496620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310133"/>
            <a:ext cx="9144000" cy="1205948"/>
          </a:xfrm>
        </p:spPr>
        <p:txBody>
          <a:bodyPr>
            <a:normAutofit/>
          </a:bodyPr>
          <a:lstStyle/>
          <a:p>
            <a:r>
              <a:rPr lang="it-IT" sz="3300" dirty="0" smtClean="0"/>
              <a:t>“CONDANNA” E RIABILITAZIONE</a:t>
            </a:r>
            <a:endParaRPr lang="it-IT" sz="33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" y="2712624"/>
            <a:ext cx="9143999" cy="4145376"/>
          </a:xfrm>
        </p:spPr>
        <p:txBody>
          <a:bodyPr>
            <a:normAutofit/>
          </a:bodyPr>
          <a:lstStyle/>
          <a:p>
            <a:pPr>
              <a:spcBef>
                <a:spcPts val="800"/>
              </a:spcBef>
            </a:pPr>
            <a:endParaRPr lang="it-IT" sz="2300" dirty="0" smtClean="0"/>
          </a:p>
          <a:p>
            <a:pPr marL="342900" indent="-342900">
              <a:spcBef>
                <a:spcPts val="800"/>
              </a:spcBef>
              <a:buFont typeface="Wingdings" charset="0"/>
              <a:buChar char="Ø"/>
            </a:pPr>
            <a:r>
              <a:rPr lang="it-IT" sz="2500" i="1" dirty="0" smtClean="0"/>
              <a:t>Quali sono gli effetti della </a:t>
            </a:r>
            <a:r>
              <a:rPr lang="it-IT" sz="2500" b="1" i="1" dirty="0" smtClean="0"/>
              <a:t>riabilitazion</a:t>
            </a:r>
            <a:r>
              <a:rPr lang="it-IT" sz="2500" b="1" i="1" dirty="0"/>
              <a:t>e</a:t>
            </a:r>
            <a:r>
              <a:rPr lang="it-IT" sz="2500" i="1" dirty="0" smtClean="0"/>
              <a:t> (art. 178 c.p.) sulle precedenti </a:t>
            </a:r>
            <a:r>
              <a:rPr lang="it-IT" sz="2500" b="1" i="1" dirty="0" smtClean="0"/>
              <a:t>condanne</a:t>
            </a:r>
            <a:r>
              <a:rPr lang="it-IT" sz="2500" i="1" dirty="0" smtClean="0"/>
              <a:t> dell’</a:t>
            </a:r>
            <a:r>
              <a:rPr lang="it-IT" sz="2500" b="1" i="1" dirty="0" smtClean="0"/>
              <a:t>art. 43 T.U.L.P.S. </a:t>
            </a:r>
            <a:r>
              <a:rPr lang="it-IT" sz="2500" i="1" dirty="0" smtClean="0"/>
              <a:t>(?)</a:t>
            </a:r>
            <a:endParaRPr lang="it-IT" sz="2500" dirty="0" smtClean="0"/>
          </a:p>
          <a:p>
            <a:pPr marL="342900" indent="-342900">
              <a:spcBef>
                <a:spcPts val="800"/>
              </a:spcBef>
              <a:buFont typeface="Wingdings" charset="0"/>
              <a:buChar char="Ø"/>
            </a:pPr>
            <a:endParaRPr lang="it-IT" sz="2600" i="1" dirty="0"/>
          </a:p>
          <a:p>
            <a:pPr>
              <a:spcBef>
                <a:spcPts val="800"/>
              </a:spcBef>
            </a:pPr>
            <a:r>
              <a:rPr lang="it-IT" sz="2600" b="1" u="sng" dirty="0" smtClean="0"/>
              <a:t>NOTA</a:t>
            </a:r>
            <a:r>
              <a:rPr lang="it-IT" sz="2600" dirty="0" smtClean="0"/>
              <a:t>: la </a:t>
            </a:r>
            <a:r>
              <a:rPr lang="it-IT" sz="2600" b="1" dirty="0" smtClean="0"/>
              <a:t>riabilitazione</a:t>
            </a:r>
            <a:r>
              <a:rPr lang="it-IT" sz="2600" dirty="0" smtClean="0"/>
              <a:t> può essere chiesta (di regola) </a:t>
            </a:r>
            <a:r>
              <a:rPr lang="it-IT" sz="2600" b="1" dirty="0" smtClean="0"/>
              <a:t>tre anni dopo l’esecuzione della pena </a:t>
            </a:r>
            <a:r>
              <a:rPr lang="it-IT" sz="2600" dirty="0" smtClean="0"/>
              <a:t>al </a:t>
            </a:r>
            <a:r>
              <a:rPr lang="it-IT" sz="2600" b="1" dirty="0" smtClean="0"/>
              <a:t>Tribunale di Sorveglianza </a:t>
            </a:r>
            <a:r>
              <a:rPr lang="it-IT" sz="2600" dirty="0" smtClean="0"/>
              <a:t>e determina l’</a:t>
            </a:r>
            <a:r>
              <a:rPr lang="it-IT" sz="2600" b="1" dirty="0" smtClean="0"/>
              <a:t>estinzione della pena </a:t>
            </a:r>
            <a:r>
              <a:rPr lang="it-IT" sz="2600" dirty="0" smtClean="0"/>
              <a:t>e degli </a:t>
            </a:r>
            <a:r>
              <a:rPr lang="it-IT" sz="2600" b="1" dirty="0" smtClean="0"/>
              <a:t>effetti penali </a:t>
            </a:r>
            <a:r>
              <a:rPr lang="it-IT" sz="2600" dirty="0" smtClean="0"/>
              <a:t>della </a:t>
            </a:r>
            <a:r>
              <a:rPr lang="it-IT" sz="2600" b="1" dirty="0" smtClean="0"/>
              <a:t>condanna</a:t>
            </a:r>
            <a:r>
              <a:rPr lang="it-IT" sz="2600" dirty="0" smtClean="0"/>
              <a:t>.</a:t>
            </a:r>
          </a:p>
          <a:p>
            <a:pPr marL="342900" indent="-342900">
              <a:spcBef>
                <a:spcPts val="800"/>
              </a:spcBef>
              <a:buFont typeface="Wingdings" charset="0"/>
              <a:buChar char="Ø"/>
            </a:pPr>
            <a:endParaRPr lang="it-IT" sz="2300" dirty="0" smtClean="0"/>
          </a:p>
          <a:p>
            <a:pPr marL="342900" indent="-342900">
              <a:spcBef>
                <a:spcPts val="800"/>
              </a:spcBef>
              <a:buFont typeface="Wingdings" charset="0"/>
              <a:buChar char="Ø"/>
            </a:pPr>
            <a:endParaRPr lang="it-IT" sz="2300" dirty="0"/>
          </a:p>
        </p:txBody>
      </p:sp>
    </p:spTree>
    <p:extLst>
      <p:ext uri="{BB962C8B-B14F-4D97-AF65-F5344CB8AC3E}">
        <p14:creationId xmlns:p14="http://schemas.microsoft.com/office/powerpoint/2010/main" val="2802947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294" y="266846"/>
            <a:ext cx="7052235" cy="462441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153334"/>
            <a:ext cx="9144000" cy="1205948"/>
          </a:xfrm>
        </p:spPr>
        <p:txBody>
          <a:bodyPr>
            <a:normAutofit/>
          </a:bodyPr>
          <a:lstStyle/>
          <a:p>
            <a:r>
              <a:rPr lang="it-IT" sz="3300" dirty="0" smtClean="0"/>
              <a:t>COSA DEVE FARE LA QUESTURA </a:t>
            </a:r>
            <a:br>
              <a:rPr lang="it-IT" sz="3300" dirty="0" smtClean="0"/>
            </a:br>
            <a:r>
              <a:rPr lang="it-IT" sz="3300" dirty="0" smtClean="0"/>
              <a:t>IN CASO DI RIABILITAZIONE</a:t>
            </a:r>
            <a:endParaRPr lang="it-IT" sz="33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1590634"/>
            <a:ext cx="9143999" cy="5775368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  <a:spcBef>
                <a:spcPts val="1000"/>
              </a:spcBef>
            </a:pPr>
            <a:r>
              <a:rPr lang="it-IT" sz="2400" dirty="0" smtClean="0"/>
              <a:t>Sul punto, vi erano </a:t>
            </a:r>
            <a:r>
              <a:rPr lang="it-IT" sz="2400" b="1" dirty="0" smtClean="0"/>
              <a:t>due posizioni </a:t>
            </a:r>
            <a:r>
              <a:rPr lang="it-IT" sz="2400" dirty="0" smtClean="0"/>
              <a:t>in caso di </a:t>
            </a:r>
            <a:r>
              <a:rPr lang="it-IT" sz="2600" b="1" dirty="0" smtClean="0"/>
              <a:t>riabilitazione</a:t>
            </a:r>
            <a:r>
              <a:rPr lang="it-IT" sz="2400" dirty="0" smtClean="0"/>
              <a:t>:</a:t>
            </a:r>
          </a:p>
          <a:p>
            <a:pPr marL="342900" indent="-342900">
              <a:lnSpc>
                <a:spcPct val="110000"/>
              </a:lnSpc>
              <a:spcBef>
                <a:spcPts val="1000"/>
              </a:spcBef>
              <a:buFont typeface="Wingdings" charset="0"/>
              <a:buChar char="Ø"/>
            </a:pPr>
            <a:r>
              <a:rPr lang="it-IT" sz="2400" b="1" u="sng" dirty="0" smtClean="0"/>
              <a:t>tesi favorevole</a:t>
            </a:r>
            <a:r>
              <a:rPr lang="it-IT" sz="2400" dirty="0" smtClean="0"/>
              <a:t>: secondo una parte della giurisprudenza del </a:t>
            </a:r>
            <a:r>
              <a:rPr lang="it-IT" sz="2400" b="1" dirty="0" smtClean="0"/>
              <a:t>Consiglio</a:t>
            </a:r>
            <a:r>
              <a:rPr lang="it-IT" sz="2400" dirty="0" smtClean="0"/>
              <a:t> </a:t>
            </a:r>
            <a:r>
              <a:rPr lang="it-IT" sz="2400" b="1" dirty="0" smtClean="0"/>
              <a:t>di Stato </a:t>
            </a:r>
            <a:r>
              <a:rPr lang="it-IT" sz="2400" dirty="0" smtClean="0"/>
              <a:t>(</a:t>
            </a:r>
            <a:r>
              <a:rPr lang="it-IT" sz="2400" b="1" dirty="0" smtClean="0"/>
              <a:t>sez. III, 12 febbraio 2013, n. 822</a:t>
            </a:r>
            <a:r>
              <a:rPr lang="it-IT" sz="2400" dirty="0" smtClean="0"/>
              <a:t>; </a:t>
            </a:r>
            <a:r>
              <a:rPr lang="it-IT" sz="2400" b="1" dirty="0" smtClean="0"/>
              <a:t>sez. III, 4 marzo 2015</a:t>
            </a:r>
            <a:r>
              <a:rPr lang="it-IT" sz="2400" dirty="0" smtClean="0"/>
              <a:t>) e di merito (</a:t>
            </a:r>
            <a:r>
              <a:rPr lang="it-IT" sz="2400" b="1" dirty="0" smtClean="0"/>
              <a:t>T.A.R. Toscana, sez. II, 17 giugno 2016, n. 1003</a:t>
            </a:r>
            <a:r>
              <a:rPr lang="it-IT" sz="2400" dirty="0" smtClean="0"/>
              <a:t>) le condanne delle lettere (a) e (b) dell’art. 43 T.U.L.P.S. </a:t>
            </a:r>
            <a:r>
              <a:rPr lang="it-IT" sz="2400" b="1" i="1" dirty="0" smtClean="0"/>
              <a:t>non</a:t>
            </a:r>
            <a:r>
              <a:rPr lang="it-IT" sz="2400" b="1" dirty="0" smtClean="0"/>
              <a:t> determinano l’automatico rigetto</a:t>
            </a:r>
            <a:r>
              <a:rPr lang="it-IT" sz="2400" dirty="0" smtClean="0"/>
              <a:t> o la </a:t>
            </a:r>
            <a:r>
              <a:rPr lang="it-IT" sz="2400" b="1" dirty="0" smtClean="0"/>
              <a:t>revoca</a:t>
            </a:r>
            <a:r>
              <a:rPr lang="it-IT" sz="2400" dirty="0" smtClean="0"/>
              <a:t> della </a:t>
            </a:r>
            <a:r>
              <a:rPr lang="it-IT" sz="2400" b="1" dirty="0" smtClean="0"/>
              <a:t>licenza in materia di armi</a:t>
            </a:r>
            <a:r>
              <a:rPr lang="it-IT" sz="2400" dirty="0" smtClean="0"/>
              <a:t>;</a:t>
            </a:r>
          </a:p>
          <a:p>
            <a:pPr marL="342900" indent="-342900">
              <a:lnSpc>
                <a:spcPct val="110000"/>
              </a:lnSpc>
              <a:spcBef>
                <a:spcPts val="1000"/>
              </a:spcBef>
              <a:buFont typeface="Wingdings" charset="0"/>
              <a:buChar char="Ø"/>
            </a:pPr>
            <a:r>
              <a:rPr lang="it-IT" sz="2400" b="1" u="sng" dirty="0" smtClean="0"/>
              <a:t>tesi</a:t>
            </a:r>
            <a:r>
              <a:rPr lang="it-IT" sz="2600" b="1" u="sng" dirty="0" smtClean="0"/>
              <a:t> contraria</a:t>
            </a:r>
            <a:r>
              <a:rPr lang="it-IT" sz="2400" dirty="0" smtClean="0"/>
              <a:t>: ora assolutamente </a:t>
            </a:r>
            <a:r>
              <a:rPr lang="it-IT" sz="2600" dirty="0" smtClean="0"/>
              <a:t>maggioritaria</a:t>
            </a:r>
            <a:r>
              <a:rPr lang="it-IT" sz="2400" dirty="0" smtClean="0"/>
              <a:t> (</a:t>
            </a:r>
            <a:r>
              <a:rPr lang="it-IT" sz="2400" b="1" dirty="0" smtClean="0"/>
              <a:t>parere</a:t>
            </a:r>
            <a:r>
              <a:rPr lang="it-IT" sz="2400" dirty="0" smtClean="0"/>
              <a:t> del </a:t>
            </a:r>
            <a:r>
              <a:rPr lang="it-IT" sz="2400" b="1" dirty="0" smtClean="0"/>
              <a:t>Consiglio</a:t>
            </a:r>
            <a:r>
              <a:rPr lang="it-IT" sz="2400" dirty="0" smtClean="0"/>
              <a:t> </a:t>
            </a:r>
            <a:r>
              <a:rPr lang="it-IT" sz="2400" b="1" dirty="0" smtClean="0"/>
              <a:t>di Stato, sez. I, 11 luglio 2016, n. 1620 </a:t>
            </a:r>
            <a:r>
              <a:rPr lang="it-IT" sz="2400" dirty="0" smtClean="0"/>
              <a:t>e successive </a:t>
            </a:r>
            <a:r>
              <a:rPr lang="it-IT" sz="2400" b="1" dirty="0" smtClean="0"/>
              <a:t>circolari ministeriali </a:t>
            </a:r>
            <a:r>
              <a:rPr lang="it-IT" sz="2400" dirty="0" smtClean="0"/>
              <a:t>e giurisprudenza) </a:t>
            </a:r>
            <a:r>
              <a:rPr lang="it-IT" sz="2600" b="1" i="1" dirty="0" smtClean="0"/>
              <a:t>non</a:t>
            </a:r>
            <a:r>
              <a:rPr lang="it-IT" sz="2400" b="1" dirty="0" smtClean="0"/>
              <a:t> possono essere </a:t>
            </a:r>
            <a:r>
              <a:rPr lang="it-IT" sz="2600" b="1" dirty="0" smtClean="0"/>
              <a:t>concesse</a:t>
            </a:r>
            <a:r>
              <a:rPr lang="it-IT" sz="2400" b="1" dirty="0" smtClean="0"/>
              <a:t> licenze in materia di armi</a:t>
            </a:r>
            <a:r>
              <a:rPr lang="it-IT" sz="2400" dirty="0" smtClean="0"/>
              <a:t> (e, se ci sono, </a:t>
            </a:r>
            <a:r>
              <a:rPr lang="it-IT" sz="2400" b="1" dirty="0" smtClean="0"/>
              <a:t>devono essere </a:t>
            </a:r>
            <a:r>
              <a:rPr lang="it-IT" sz="2600" b="1" dirty="0" smtClean="0"/>
              <a:t>revocate</a:t>
            </a:r>
            <a:r>
              <a:rPr lang="it-IT" sz="2400" dirty="0" smtClean="0"/>
              <a:t>), </a:t>
            </a:r>
            <a:r>
              <a:rPr lang="it-IT" sz="2400" i="1" u="sng" dirty="0" smtClean="0"/>
              <a:t>anche</a:t>
            </a:r>
            <a:r>
              <a:rPr lang="it-IT" sz="2400" u="sng" dirty="0" smtClean="0"/>
              <a:t> in caso di </a:t>
            </a:r>
            <a:r>
              <a:rPr lang="it-IT" sz="2400" b="1" u="sng" dirty="0" smtClean="0"/>
              <a:t>riabilitazione</a:t>
            </a:r>
            <a:r>
              <a:rPr lang="it-IT" sz="2400" dirty="0" smtClean="0"/>
              <a:t>.</a:t>
            </a:r>
          </a:p>
          <a:p>
            <a:pPr>
              <a:lnSpc>
                <a:spcPct val="110000"/>
              </a:lnSpc>
            </a:pPr>
            <a:endParaRPr lang="it-IT" sz="1900" dirty="0" smtClean="0"/>
          </a:p>
        </p:txBody>
      </p:sp>
    </p:spTree>
    <p:extLst>
      <p:ext uri="{BB962C8B-B14F-4D97-AF65-F5344CB8AC3E}">
        <p14:creationId xmlns:p14="http://schemas.microsoft.com/office/powerpoint/2010/main" val="3197325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71" y="153333"/>
            <a:ext cx="7052235" cy="194777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153334"/>
            <a:ext cx="9144000" cy="1205948"/>
          </a:xfrm>
        </p:spPr>
        <p:txBody>
          <a:bodyPr>
            <a:normAutofit fontScale="90000"/>
          </a:bodyPr>
          <a:lstStyle/>
          <a:p>
            <a:r>
              <a:rPr lang="it-IT" sz="3300" dirty="0" smtClean="0"/>
              <a:t>REVOCA DELLE LICENZE:</a:t>
            </a:r>
            <a:br>
              <a:rPr lang="it-IT" sz="3300" dirty="0" smtClean="0"/>
            </a:br>
            <a:r>
              <a:rPr lang="it-IT" sz="3300" dirty="0" smtClean="0"/>
              <a:t>LA CIRCOLARE DEL MINISTERO INTERNO </a:t>
            </a:r>
            <a:endParaRPr lang="it-IT" sz="33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1756151"/>
            <a:ext cx="9143999" cy="5792138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it-IT" sz="2200" dirty="0" smtClean="0"/>
              <a:t>La </a:t>
            </a:r>
            <a:r>
              <a:rPr lang="it-IT" sz="2200" b="1" dirty="0" smtClean="0"/>
              <a:t>circolare</a:t>
            </a:r>
            <a:r>
              <a:rPr lang="it-IT" sz="2200" dirty="0" smtClean="0"/>
              <a:t> </a:t>
            </a:r>
            <a:r>
              <a:rPr lang="it-IT" sz="2200" b="1" dirty="0" smtClean="0"/>
              <a:t>del 2 agosto 2016, n. 557 </a:t>
            </a:r>
            <a:r>
              <a:rPr lang="it-IT" sz="2200" dirty="0" smtClean="0"/>
              <a:t>del </a:t>
            </a:r>
            <a:r>
              <a:rPr lang="it-IT" sz="2200" b="1" dirty="0" smtClean="0"/>
              <a:t>Ministero dell’Interno</a:t>
            </a:r>
            <a:r>
              <a:rPr lang="it-IT" sz="2200" dirty="0" smtClean="0"/>
              <a:t>:</a:t>
            </a:r>
          </a:p>
          <a:p>
            <a:pPr marL="342900" indent="-342900">
              <a:lnSpc>
                <a:spcPct val="110000"/>
              </a:lnSpc>
              <a:buFont typeface="Wingdings" charset="0"/>
              <a:buChar char="Ø"/>
            </a:pPr>
            <a:r>
              <a:rPr lang="it-IT" sz="2200" dirty="0" smtClean="0"/>
              <a:t>cosa succede alle </a:t>
            </a:r>
            <a:r>
              <a:rPr lang="it-IT" sz="2200" b="1" dirty="0"/>
              <a:t>licenze di porto d’arma </a:t>
            </a:r>
            <a:r>
              <a:rPr lang="it-IT" sz="2200" dirty="0"/>
              <a:t>rilasciate in </a:t>
            </a:r>
            <a:r>
              <a:rPr lang="it-IT" sz="2200" b="1" dirty="0"/>
              <a:t>adesione all’interpretazione </a:t>
            </a:r>
            <a:r>
              <a:rPr lang="it-IT" sz="2200" b="1" i="1" dirty="0" smtClean="0"/>
              <a:t>favorevole</a:t>
            </a:r>
            <a:r>
              <a:rPr lang="it-IT" sz="2200" b="1" dirty="0" smtClean="0"/>
              <a:t> dell’art. 43 T.U.L.P.S. </a:t>
            </a:r>
            <a:r>
              <a:rPr lang="it-IT" sz="2200" dirty="0" smtClean="0"/>
              <a:t>e </a:t>
            </a:r>
            <a:r>
              <a:rPr lang="it-IT" sz="2200" dirty="0"/>
              <a:t>che andrebbero </a:t>
            </a:r>
            <a:r>
              <a:rPr lang="it-IT" sz="2200" b="1" dirty="0" smtClean="0"/>
              <a:t>revocate</a:t>
            </a:r>
            <a:r>
              <a:rPr lang="it-IT" sz="2200" dirty="0" smtClean="0"/>
              <a:t> secondo i </a:t>
            </a:r>
            <a:r>
              <a:rPr lang="it-IT" sz="2200" b="1" dirty="0" smtClean="0"/>
              <a:t>pareri del Consiglio di Stato del 2014 e 2016</a:t>
            </a:r>
            <a:r>
              <a:rPr lang="it-IT" sz="2200" dirty="0" smtClean="0"/>
              <a:t>;</a:t>
            </a:r>
          </a:p>
          <a:p>
            <a:pPr marL="342900" indent="-342900">
              <a:lnSpc>
                <a:spcPct val="110000"/>
              </a:lnSpc>
              <a:buFont typeface="Wingdings" charset="0"/>
              <a:buChar char="Ø"/>
            </a:pPr>
            <a:r>
              <a:rPr lang="it-IT" sz="2200" dirty="0" smtClean="0"/>
              <a:t>alle </a:t>
            </a:r>
            <a:r>
              <a:rPr lang="it-IT" sz="2200" b="1" dirty="0"/>
              <a:t>persone </a:t>
            </a:r>
            <a:r>
              <a:rPr lang="it-IT" sz="2200" dirty="0" smtClean="0"/>
              <a:t>che hanno </a:t>
            </a:r>
            <a:r>
              <a:rPr lang="it-IT" sz="2200" b="1" dirty="0" smtClean="0"/>
              <a:t>ottenuto ripetuti rinnovi </a:t>
            </a:r>
            <a:r>
              <a:rPr lang="it-IT" sz="2200" dirty="0"/>
              <a:t>del </a:t>
            </a:r>
            <a:r>
              <a:rPr lang="it-IT" sz="2200" b="1" dirty="0"/>
              <a:t>titolo di polizia </a:t>
            </a:r>
            <a:r>
              <a:rPr lang="it-IT" sz="2200" dirty="0" smtClean="0"/>
              <a:t>devono </a:t>
            </a:r>
            <a:r>
              <a:rPr lang="it-IT" sz="2200" dirty="0"/>
              <a:t>comunque essere </a:t>
            </a:r>
            <a:r>
              <a:rPr lang="it-IT" sz="2200" b="1" dirty="0" smtClean="0"/>
              <a:t>revocate le licenze</a:t>
            </a:r>
            <a:r>
              <a:rPr lang="it-IT" sz="2200" dirty="0" smtClean="0"/>
              <a:t>, </a:t>
            </a:r>
            <a:r>
              <a:rPr lang="it-IT" sz="2200" dirty="0"/>
              <a:t>o </a:t>
            </a:r>
            <a:r>
              <a:rPr lang="it-IT" sz="2200" dirty="0" smtClean="0"/>
              <a:t>dev’essere </a:t>
            </a:r>
            <a:r>
              <a:rPr lang="it-IT" sz="2200" dirty="0"/>
              <a:t>valutata la </a:t>
            </a:r>
            <a:r>
              <a:rPr lang="it-IT" sz="2200" b="1" dirty="0" smtClean="0"/>
              <a:t>situazione </a:t>
            </a:r>
            <a:r>
              <a:rPr lang="it-IT" sz="2200" b="1" dirty="0"/>
              <a:t>personale </a:t>
            </a:r>
            <a:r>
              <a:rPr lang="it-IT" sz="2200" dirty="0"/>
              <a:t>e la </a:t>
            </a:r>
            <a:r>
              <a:rPr lang="it-IT" sz="2200" dirty="0" smtClean="0"/>
              <a:t>loro </a:t>
            </a:r>
            <a:r>
              <a:rPr lang="it-IT" sz="2200" b="1" dirty="0" smtClean="0"/>
              <a:t>condotta successiva al compimento del reato</a:t>
            </a:r>
            <a:r>
              <a:rPr lang="it-IT" sz="2200" dirty="0" smtClean="0"/>
              <a:t>;</a:t>
            </a:r>
          </a:p>
          <a:p>
            <a:pPr>
              <a:lnSpc>
                <a:spcPct val="110000"/>
              </a:lnSpc>
            </a:pPr>
            <a:r>
              <a:rPr lang="it-IT" sz="2200" dirty="0" smtClean="0"/>
              <a:t>- in entrambi i casi, </a:t>
            </a:r>
            <a:r>
              <a:rPr lang="it-IT" sz="2200" b="1" dirty="0" smtClean="0"/>
              <a:t>risposta </a:t>
            </a:r>
            <a:r>
              <a:rPr lang="it-IT" sz="2400" b="1" dirty="0" smtClean="0"/>
              <a:t>negativa</a:t>
            </a:r>
            <a:r>
              <a:rPr lang="it-IT" sz="2200" dirty="0" smtClean="0"/>
              <a:t>: scatta la </a:t>
            </a:r>
            <a:r>
              <a:rPr lang="it-IT" sz="2400" b="1" dirty="0" smtClean="0"/>
              <a:t>revoca</a:t>
            </a:r>
            <a:r>
              <a:rPr lang="it-IT" sz="2200" dirty="0" smtClean="0"/>
              <a:t> </a:t>
            </a:r>
            <a:r>
              <a:rPr lang="it-IT" sz="2400" b="1" dirty="0" smtClean="0"/>
              <a:t>automatica</a:t>
            </a:r>
            <a:r>
              <a:rPr lang="it-IT" sz="2200" dirty="0" smtClean="0"/>
              <a:t> della </a:t>
            </a:r>
            <a:r>
              <a:rPr lang="it-IT" sz="2200" b="1" dirty="0" smtClean="0"/>
              <a:t>licenza</a:t>
            </a:r>
            <a:r>
              <a:rPr lang="it-IT" sz="2200" dirty="0" smtClean="0"/>
              <a:t>.</a:t>
            </a:r>
            <a:endParaRPr lang="it-IT" sz="2200" dirty="0"/>
          </a:p>
          <a:p>
            <a:pPr>
              <a:lnSpc>
                <a:spcPct val="110000"/>
              </a:lnSpc>
            </a:pPr>
            <a:endParaRPr lang="it-IT" sz="1900" dirty="0" smtClean="0"/>
          </a:p>
        </p:txBody>
      </p:sp>
    </p:spTree>
    <p:extLst>
      <p:ext uri="{BB962C8B-B14F-4D97-AF65-F5344CB8AC3E}">
        <p14:creationId xmlns:p14="http://schemas.microsoft.com/office/powerpoint/2010/main" val="2752344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5997" y="-1"/>
            <a:ext cx="6187656" cy="3339821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310133"/>
            <a:ext cx="9144000" cy="1205948"/>
          </a:xfrm>
        </p:spPr>
        <p:txBody>
          <a:bodyPr>
            <a:normAutofit/>
          </a:bodyPr>
          <a:lstStyle/>
          <a:p>
            <a:r>
              <a:rPr lang="it-IT" sz="3300" dirty="0" smtClean="0"/>
              <a:t>ALTRE QUESTIONI SUL </a:t>
            </a:r>
            <a:br>
              <a:rPr lang="it-IT" sz="3300" dirty="0" smtClean="0"/>
            </a:br>
            <a:r>
              <a:rPr lang="it-IT" sz="3300" dirty="0" smtClean="0"/>
              <a:t>CONCETTO DI “CONDANNA”</a:t>
            </a:r>
            <a:endParaRPr lang="it-IT" sz="33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" y="2456389"/>
            <a:ext cx="9143999" cy="4401611"/>
          </a:xfrm>
        </p:spPr>
        <p:txBody>
          <a:bodyPr>
            <a:normAutofit lnSpcReduction="10000"/>
          </a:bodyPr>
          <a:lstStyle/>
          <a:p>
            <a:pPr algn="ctr">
              <a:spcBef>
                <a:spcPts val="800"/>
              </a:spcBef>
            </a:pPr>
            <a:endParaRPr lang="it-IT" sz="1000" b="1" dirty="0"/>
          </a:p>
          <a:p>
            <a:pPr marL="342900" indent="-342900">
              <a:spcBef>
                <a:spcPts val="800"/>
              </a:spcBef>
              <a:buFont typeface="Wingdings" charset="2"/>
              <a:buChar char="ü"/>
            </a:pPr>
            <a:r>
              <a:rPr lang="it-IT" sz="2400" dirty="0" smtClean="0"/>
              <a:t>si considera anche la condanna a </a:t>
            </a:r>
            <a:r>
              <a:rPr lang="it-IT" sz="2400" b="1" dirty="0" smtClean="0"/>
              <a:t>pena</a:t>
            </a:r>
            <a:r>
              <a:rPr lang="it-IT" sz="2400" dirty="0" smtClean="0"/>
              <a:t> </a:t>
            </a:r>
            <a:r>
              <a:rPr lang="it-IT" sz="2400" b="1" i="1" dirty="0" smtClean="0"/>
              <a:t>pecuniaria</a:t>
            </a:r>
            <a:r>
              <a:rPr lang="it-IT" sz="2400" dirty="0" smtClean="0"/>
              <a:t> (?)</a:t>
            </a:r>
          </a:p>
          <a:p>
            <a:pPr marL="342900" indent="-342900">
              <a:spcBef>
                <a:spcPts val="200"/>
              </a:spcBef>
              <a:buFontTx/>
              <a:buChar char="-"/>
            </a:pPr>
            <a:r>
              <a:rPr lang="it-IT" sz="2400" b="1" u="sng" dirty="0" smtClean="0"/>
              <a:t>no</a:t>
            </a:r>
            <a:r>
              <a:rPr lang="it-IT" sz="2400" dirty="0" smtClean="0"/>
              <a:t>, perché la legge parla solo di </a:t>
            </a:r>
            <a:r>
              <a:rPr lang="it-IT" sz="2400" b="1" dirty="0" smtClean="0"/>
              <a:t>pena </a:t>
            </a:r>
            <a:r>
              <a:rPr lang="it-IT" sz="2400" b="1" i="1" dirty="0" smtClean="0"/>
              <a:t>detentiva</a:t>
            </a:r>
            <a:r>
              <a:rPr lang="it-IT" sz="2400" dirty="0"/>
              <a:t>, ad eccezione di quelle per </a:t>
            </a:r>
            <a:r>
              <a:rPr lang="it-IT" sz="2400" b="1" dirty="0"/>
              <a:t>porto abusivo d’armi </a:t>
            </a:r>
            <a:r>
              <a:rPr lang="it-IT" sz="2400" dirty="0"/>
              <a:t>(</a:t>
            </a:r>
            <a:r>
              <a:rPr lang="it-IT" sz="2400" b="1" dirty="0"/>
              <a:t>T.R.G.A. BZ 52/2018</a:t>
            </a:r>
            <a:r>
              <a:rPr lang="it-IT" sz="2400" dirty="0"/>
              <a:t>)</a:t>
            </a:r>
            <a:r>
              <a:rPr lang="it-IT" sz="2400" dirty="0" smtClean="0"/>
              <a:t>;</a:t>
            </a:r>
          </a:p>
          <a:p>
            <a:pPr marL="342900" indent="-342900">
              <a:spcBef>
                <a:spcPts val="200"/>
              </a:spcBef>
              <a:buFontTx/>
              <a:buChar char="-"/>
            </a:pPr>
            <a:endParaRPr lang="it-IT" sz="2400" dirty="0" smtClean="0"/>
          </a:p>
          <a:p>
            <a:pPr marL="342900" indent="-342900">
              <a:spcBef>
                <a:spcPts val="200"/>
              </a:spcBef>
              <a:buFont typeface="Wingdings" charset="2"/>
              <a:buChar char="ü"/>
            </a:pPr>
            <a:r>
              <a:rPr lang="it-IT" sz="2400" dirty="0" smtClean="0"/>
              <a:t>vale anche per le </a:t>
            </a:r>
            <a:r>
              <a:rPr lang="it-IT" sz="2400" b="1" dirty="0" smtClean="0"/>
              <a:t>condanne inferiori a 6 mesi di reclusione antecedenti al 1981 </a:t>
            </a:r>
            <a:r>
              <a:rPr lang="it-IT" sz="2400" dirty="0" smtClean="0"/>
              <a:t>(la L. 689/1981 ha consentito la </a:t>
            </a:r>
            <a:r>
              <a:rPr lang="it-IT" sz="2400" b="1" dirty="0" smtClean="0"/>
              <a:t>conversione</a:t>
            </a:r>
            <a:r>
              <a:rPr lang="it-IT" sz="2400" dirty="0" smtClean="0"/>
              <a:t> in pena </a:t>
            </a:r>
            <a:r>
              <a:rPr lang="it-IT" sz="2400" i="1" dirty="0" smtClean="0"/>
              <a:t>pecuniaria</a:t>
            </a:r>
            <a:r>
              <a:rPr lang="it-IT" sz="2400" dirty="0" smtClean="0"/>
              <a:t> delle condanne </a:t>
            </a:r>
            <a:r>
              <a:rPr lang="it-IT" sz="2400" i="1" dirty="0" smtClean="0"/>
              <a:t>detentive</a:t>
            </a:r>
            <a:r>
              <a:rPr lang="it-IT" sz="2400" dirty="0" smtClean="0"/>
              <a:t> </a:t>
            </a:r>
            <a:r>
              <a:rPr lang="it-IT" sz="2400" b="1" dirty="0" smtClean="0"/>
              <a:t>fino a 6 mesi</a:t>
            </a:r>
            <a:r>
              <a:rPr lang="it-IT" sz="2400" dirty="0" smtClean="0"/>
              <a:t>) (?)</a:t>
            </a:r>
          </a:p>
          <a:p>
            <a:pPr marL="342900" indent="-342900">
              <a:spcBef>
                <a:spcPts val="800"/>
              </a:spcBef>
              <a:buFontTx/>
              <a:buChar char="-"/>
            </a:pPr>
            <a:r>
              <a:rPr lang="it-IT" sz="2400" b="1" u="sng" dirty="0" smtClean="0"/>
              <a:t>no</a:t>
            </a:r>
            <a:r>
              <a:rPr lang="it-IT" sz="2400" b="1" dirty="0" smtClean="0"/>
              <a:t> </a:t>
            </a:r>
            <a:r>
              <a:rPr lang="it-IT" sz="2400" dirty="0" smtClean="0"/>
              <a:t>(</a:t>
            </a:r>
            <a:r>
              <a:rPr lang="it-IT" sz="2400" b="1" dirty="0" smtClean="0"/>
              <a:t>Cons. Stato 4660/2016</a:t>
            </a:r>
            <a:r>
              <a:rPr lang="it-IT" sz="2400" dirty="0" smtClean="0"/>
              <a:t>), ad eccezione di quelle per </a:t>
            </a:r>
            <a:r>
              <a:rPr lang="it-IT" sz="2400" b="1" dirty="0" smtClean="0"/>
              <a:t>porto abusivo d’armi </a:t>
            </a:r>
            <a:r>
              <a:rPr lang="it-IT" sz="2400" dirty="0" smtClean="0"/>
              <a:t>(</a:t>
            </a:r>
            <a:r>
              <a:rPr lang="it-IT" sz="2400" b="1" dirty="0" smtClean="0"/>
              <a:t>T.R.G.A. BZ 52/2018</a:t>
            </a:r>
            <a:r>
              <a:rPr lang="it-IT" sz="2400" dirty="0" smtClean="0"/>
              <a:t>).</a:t>
            </a:r>
            <a:endParaRPr lang="it-IT" sz="2400" b="1" dirty="0" smtClean="0"/>
          </a:p>
          <a:p>
            <a:pPr>
              <a:spcBef>
                <a:spcPts val="800"/>
              </a:spcBef>
            </a:pPr>
            <a:endParaRPr lang="it-IT" sz="2400" dirty="0" smtClean="0"/>
          </a:p>
          <a:p>
            <a:pPr>
              <a:spcBef>
                <a:spcPts val="800"/>
              </a:spcBef>
            </a:pPr>
            <a:endParaRPr lang="it-IT" sz="2300" dirty="0" smtClean="0"/>
          </a:p>
          <a:p>
            <a:pPr marL="342900" indent="-342900">
              <a:spcBef>
                <a:spcPts val="800"/>
              </a:spcBef>
              <a:buFont typeface="Wingdings" charset="2"/>
              <a:buChar char="ü"/>
            </a:pPr>
            <a:endParaRPr lang="it-IT" sz="2300" dirty="0" smtClean="0"/>
          </a:p>
          <a:p>
            <a:pPr marL="342900" indent="-342900">
              <a:spcBef>
                <a:spcPts val="800"/>
              </a:spcBef>
              <a:buFont typeface="Wingdings" charset="2"/>
              <a:buChar char="ü"/>
            </a:pPr>
            <a:endParaRPr lang="it-IT" sz="2300" dirty="0" smtClean="0"/>
          </a:p>
          <a:p>
            <a:pPr marL="342900" indent="-342900">
              <a:spcBef>
                <a:spcPts val="800"/>
              </a:spcBef>
              <a:buFont typeface="Wingdings" charset="0"/>
              <a:buChar char="Ø"/>
            </a:pPr>
            <a:endParaRPr lang="it-IT" sz="2300" dirty="0"/>
          </a:p>
        </p:txBody>
      </p:sp>
    </p:spTree>
    <p:extLst>
      <p:ext uri="{BB962C8B-B14F-4D97-AF65-F5344CB8AC3E}">
        <p14:creationId xmlns:p14="http://schemas.microsoft.com/office/powerpoint/2010/main" val="4201965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5997" y="-1"/>
            <a:ext cx="6187656" cy="3339821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310133"/>
            <a:ext cx="9144000" cy="1205948"/>
          </a:xfrm>
        </p:spPr>
        <p:txBody>
          <a:bodyPr>
            <a:normAutofit/>
          </a:bodyPr>
          <a:lstStyle/>
          <a:p>
            <a:r>
              <a:rPr lang="it-IT" sz="3300" dirty="0" smtClean="0"/>
              <a:t>ALTRE QUESTIONI SUL </a:t>
            </a:r>
            <a:br>
              <a:rPr lang="it-IT" sz="3300" dirty="0" smtClean="0"/>
            </a:br>
            <a:r>
              <a:rPr lang="it-IT" sz="3300" dirty="0" smtClean="0"/>
              <a:t>CONCETTO DI “CONDANNA” (segue)</a:t>
            </a:r>
            <a:endParaRPr lang="it-IT" sz="33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" y="2540145"/>
            <a:ext cx="9143999" cy="4317855"/>
          </a:xfrm>
        </p:spPr>
        <p:txBody>
          <a:bodyPr>
            <a:normAutofit/>
          </a:bodyPr>
          <a:lstStyle/>
          <a:p>
            <a:pPr algn="ctr">
              <a:spcBef>
                <a:spcPts val="800"/>
              </a:spcBef>
            </a:pPr>
            <a:endParaRPr lang="it-IT" sz="1000" b="1" dirty="0"/>
          </a:p>
          <a:p>
            <a:pPr marL="342900" indent="-342900">
              <a:spcBef>
                <a:spcPts val="800"/>
              </a:spcBef>
              <a:buFont typeface="Wingdings" charset="2"/>
              <a:buChar char="ü"/>
            </a:pPr>
            <a:r>
              <a:rPr lang="it-IT" sz="2400" dirty="0"/>
              <a:t>si applica anche ai casi di c.d. “</a:t>
            </a:r>
            <a:r>
              <a:rPr lang="it-IT" sz="2400" b="1" i="1" dirty="0"/>
              <a:t>patteggiamento</a:t>
            </a:r>
            <a:r>
              <a:rPr lang="it-IT" sz="2400" dirty="0"/>
              <a:t>” (?)</a:t>
            </a:r>
          </a:p>
          <a:p>
            <a:pPr marL="342900" indent="-342900">
              <a:spcBef>
                <a:spcPts val="800"/>
              </a:spcBef>
              <a:buFontTx/>
              <a:buChar char="-"/>
            </a:pPr>
            <a:r>
              <a:rPr lang="it-IT" sz="2400" b="1" u="sng" dirty="0"/>
              <a:t>sì</a:t>
            </a:r>
            <a:r>
              <a:rPr lang="it-IT" sz="2400" dirty="0"/>
              <a:t>, anche il “</a:t>
            </a:r>
            <a:r>
              <a:rPr lang="it-IT" sz="2400" i="1" dirty="0"/>
              <a:t>patteggiamento</a:t>
            </a:r>
            <a:r>
              <a:rPr lang="it-IT" sz="2400" dirty="0"/>
              <a:t>” è considerato una </a:t>
            </a:r>
            <a:r>
              <a:rPr lang="it-IT" sz="2400" b="1" i="1" dirty="0" smtClean="0"/>
              <a:t>condanna</a:t>
            </a:r>
            <a:r>
              <a:rPr lang="it-IT" sz="2400" dirty="0"/>
              <a:t> </a:t>
            </a:r>
            <a:r>
              <a:rPr lang="it-IT" sz="2400" dirty="0" smtClean="0"/>
              <a:t>(</a:t>
            </a:r>
            <a:r>
              <a:rPr lang="it-IT" sz="2400" b="1" dirty="0" smtClean="0"/>
              <a:t>circolare 557/2016 Min. Interno</a:t>
            </a:r>
            <a:r>
              <a:rPr lang="it-IT" sz="2400" dirty="0" smtClean="0"/>
              <a:t>);</a:t>
            </a:r>
            <a:endParaRPr lang="it-IT" sz="2400" dirty="0"/>
          </a:p>
          <a:p>
            <a:pPr marL="342900" indent="-342900">
              <a:spcBef>
                <a:spcPts val="800"/>
              </a:spcBef>
              <a:buFont typeface="Wingdings" charset="2"/>
              <a:buChar char="ü"/>
            </a:pPr>
            <a:r>
              <a:rPr lang="it-IT" sz="2400" dirty="0" smtClean="0"/>
              <a:t>vale anche in caso di </a:t>
            </a:r>
            <a:r>
              <a:rPr lang="it-IT" sz="2400" b="1" dirty="0" smtClean="0"/>
              <a:t>sospensione</a:t>
            </a:r>
            <a:r>
              <a:rPr lang="it-IT" sz="2400" dirty="0" smtClean="0"/>
              <a:t> </a:t>
            </a:r>
            <a:r>
              <a:rPr lang="it-IT" sz="2400" b="1" dirty="0"/>
              <a:t>condizionale</a:t>
            </a:r>
            <a:r>
              <a:rPr lang="it-IT" sz="2400" dirty="0"/>
              <a:t> </a:t>
            </a:r>
            <a:r>
              <a:rPr lang="it-IT" sz="2400" b="1" dirty="0"/>
              <a:t>della pena </a:t>
            </a:r>
            <a:r>
              <a:rPr lang="it-IT" sz="2400" dirty="0"/>
              <a:t>(?)</a:t>
            </a:r>
          </a:p>
          <a:p>
            <a:pPr marL="342900" indent="-342900">
              <a:spcBef>
                <a:spcPts val="800"/>
              </a:spcBef>
              <a:buFontTx/>
              <a:buChar char="-"/>
            </a:pPr>
            <a:r>
              <a:rPr lang="it-IT" sz="2400" b="1" u="sng" dirty="0"/>
              <a:t>sì</a:t>
            </a:r>
            <a:r>
              <a:rPr lang="it-IT" sz="2400" dirty="0"/>
              <a:t>, in quanto si tratta comunque di </a:t>
            </a:r>
            <a:r>
              <a:rPr lang="it-IT" sz="2400" b="1" i="1" dirty="0"/>
              <a:t>condanna</a:t>
            </a:r>
            <a:r>
              <a:rPr lang="it-IT" sz="2400" dirty="0"/>
              <a:t>; </a:t>
            </a:r>
          </a:p>
          <a:p>
            <a:pPr marL="342900" indent="-342900">
              <a:spcBef>
                <a:spcPts val="800"/>
              </a:spcBef>
              <a:buFont typeface="Wingdings" charset="2"/>
              <a:buChar char="ü"/>
            </a:pPr>
            <a:r>
              <a:rPr lang="it-IT" sz="2400" dirty="0"/>
              <a:t>si deve escludere la nuova “</a:t>
            </a:r>
            <a:r>
              <a:rPr lang="it-IT" sz="2400" b="1" i="1" dirty="0"/>
              <a:t>tenuità del fatto</a:t>
            </a:r>
            <a:r>
              <a:rPr lang="it-IT" sz="2400" dirty="0"/>
              <a:t>” (art. 131-</a:t>
            </a:r>
            <a:r>
              <a:rPr lang="it-IT" sz="2400" i="1" dirty="0"/>
              <a:t>bis</a:t>
            </a:r>
            <a:r>
              <a:rPr lang="it-IT" sz="2400" dirty="0"/>
              <a:t> c.p.) (?)</a:t>
            </a:r>
          </a:p>
          <a:p>
            <a:pPr marL="342900" indent="-342900">
              <a:spcBef>
                <a:spcPts val="800"/>
              </a:spcBef>
              <a:buFontTx/>
              <a:buChar char="-"/>
            </a:pPr>
            <a:r>
              <a:rPr lang="it-IT" sz="2400" dirty="0"/>
              <a:t>si deve valutare </a:t>
            </a:r>
            <a:r>
              <a:rPr lang="it-IT" sz="2400" b="1" u="sng" dirty="0"/>
              <a:t>caso per </a:t>
            </a:r>
            <a:r>
              <a:rPr lang="it-IT" sz="2400" b="1" u="sng" dirty="0" smtClean="0"/>
              <a:t>caso</a:t>
            </a:r>
            <a:r>
              <a:rPr lang="it-IT" sz="2400" dirty="0" smtClean="0"/>
              <a:t> (</a:t>
            </a:r>
            <a:r>
              <a:rPr lang="it-IT" sz="2400" b="1" dirty="0" smtClean="0"/>
              <a:t>circolare 557/2016</a:t>
            </a:r>
            <a:r>
              <a:rPr lang="it-IT" sz="2400" dirty="0" smtClean="0"/>
              <a:t>).</a:t>
            </a:r>
            <a:endParaRPr lang="it-IT" sz="2400" dirty="0"/>
          </a:p>
          <a:p>
            <a:pPr>
              <a:spcBef>
                <a:spcPts val="800"/>
              </a:spcBef>
            </a:pPr>
            <a:endParaRPr lang="it-IT" sz="2400" dirty="0" smtClean="0"/>
          </a:p>
          <a:p>
            <a:pPr>
              <a:spcBef>
                <a:spcPts val="800"/>
              </a:spcBef>
            </a:pPr>
            <a:endParaRPr lang="it-IT" sz="2300" dirty="0" smtClean="0"/>
          </a:p>
          <a:p>
            <a:pPr marL="342900" indent="-342900">
              <a:spcBef>
                <a:spcPts val="800"/>
              </a:spcBef>
              <a:buFont typeface="Wingdings" charset="2"/>
              <a:buChar char="ü"/>
            </a:pPr>
            <a:endParaRPr lang="it-IT" sz="2300" dirty="0" smtClean="0"/>
          </a:p>
          <a:p>
            <a:pPr marL="342900" indent="-342900">
              <a:spcBef>
                <a:spcPts val="800"/>
              </a:spcBef>
              <a:buFont typeface="Wingdings" charset="2"/>
              <a:buChar char="ü"/>
            </a:pPr>
            <a:endParaRPr lang="it-IT" sz="2300" dirty="0" smtClean="0"/>
          </a:p>
          <a:p>
            <a:pPr marL="342900" indent="-342900">
              <a:spcBef>
                <a:spcPts val="800"/>
              </a:spcBef>
              <a:buFont typeface="Wingdings" charset="0"/>
              <a:buChar char="Ø"/>
            </a:pPr>
            <a:endParaRPr lang="it-IT" sz="2300" dirty="0"/>
          </a:p>
        </p:txBody>
      </p:sp>
    </p:spTree>
    <p:extLst>
      <p:ext uri="{BB962C8B-B14F-4D97-AF65-F5344CB8AC3E}">
        <p14:creationId xmlns:p14="http://schemas.microsoft.com/office/powerpoint/2010/main" val="2253947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5997" y="-97697"/>
            <a:ext cx="6187656" cy="2861790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310133"/>
            <a:ext cx="9144000" cy="1205948"/>
          </a:xfrm>
        </p:spPr>
        <p:txBody>
          <a:bodyPr>
            <a:normAutofit/>
          </a:bodyPr>
          <a:lstStyle/>
          <a:p>
            <a:r>
              <a:rPr lang="it-IT" sz="3300" dirty="0" smtClean="0"/>
              <a:t>E IN CASO DI “ARCHIVIAZIONE” </a:t>
            </a:r>
            <a:br>
              <a:rPr lang="it-IT" sz="3300" dirty="0" smtClean="0"/>
            </a:br>
            <a:r>
              <a:rPr lang="it-IT" sz="3300" dirty="0" smtClean="0"/>
              <a:t>DEL PROCEDIMENTO PENALE (?)</a:t>
            </a:r>
            <a:endParaRPr lang="it-IT" sz="33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" y="1926032"/>
            <a:ext cx="9143999" cy="4931971"/>
          </a:xfrm>
        </p:spPr>
        <p:txBody>
          <a:bodyPr>
            <a:noAutofit/>
          </a:bodyPr>
          <a:lstStyle/>
          <a:p>
            <a:r>
              <a:rPr lang="it-IT" sz="2400" dirty="0" smtClean="0"/>
              <a:t>L’</a:t>
            </a:r>
            <a:r>
              <a:rPr lang="it-IT" sz="2400" b="1" dirty="0" smtClean="0"/>
              <a:t>archiviazione</a:t>
            </a:r>
            <a:r>
              <a:rPr lang="it-IT" sz="2400" dirty="0" smtClean="0"/>
              <a:t> del procedimento </a:t>
            </a:r>
            <a:r>
              <a:rPr lang="it-IT" sz="2400" b="1" i="1" dirty="0" smtClean="0"/>
              <a:t>non</a:t>
            </a:r>
            <a:r>
              <a:rPr lang="it-IT" sz="2400" dirty="0" smtClean="0"/>
              <a:t> rientra nel </a:t>
            </a:r>
            <a:r>
              <a:rPr lang="it-IT" sz="2400" b="1" dirty="0" smtClean="0"/>
              <a:t>rigetto</a:t>
            </a:r>
            <a:r>
              <a:rPr lang="it-IT" sz="2400" dirty="0" smtClean="0"/>
              <a:t> </a:t>
            </a:r>
            <a:r>
              <a:rPr lang="it-IT" sz="2400" b="1" dirty="0" smtClean="0"/>
              <a:t>automatico</a:t>
            </a:r>
            <a:r>
              <a:rPr lang="it-IT" sz="2400" dirty="0" smtClean="0"/>
              <a:t> dell’art. 43, co. 1, T.U.L.P.S. (solo per i casi di “</a:t>
            </a:r>
            <a:r>
              <a:rPr lang="it-IT" sz="2400" b="1" i="1" dirty="0" smtClean="0"/>
              <a:t>condanna</a:t>
            </a:r>
            <a:r>
              <a:rPr lang="it-IT" sz="2400" dirty="0" smtClean="0"/>
              <a:t>”); </a:t>
            </a:r>
            <a:r>
              <a:rPr lang="it-IT" sz="2400" i="1" dirty="0" smtClean="0"/>
              <a:t>tuttavia</a:t>
            </a:r>
          </a:p>
          <a:p>
            <a:r>
              <a:rPr lang="it-IT" sz="2400" dirty="0" smtClean="0"/>
              <a:t>la </a:t>
            </a:r>
            <a:r>
              <a:rPr lang="it-IT" sz="2400" b="1" dirty="0" smtClean="0"/>
              <a:t>Questura</a:t>
            </a:r>
            <a:r>
              <a:rPr lang="it-IT" sz="2400" dirty="0" smtClean="0"/>
              <a:t> ha un </a:t>
            </a:r>
            <a:r>
              <a:rPr lang="it-IT" sz="2400" b="1" dirty="0" smtClean="0"/>
              <a:t>potere ampiamente </a:t>
            </a:r>
            <a:r>
              <a:rPr lang="it-IT" sz="2400" b="1" dirty="0"/>
              <a:t>discrezionale </a:t>
            </a:r>
            <a:r>
              <a:rPr lang="it-IT" sz="2400" dirty="0" smtClean="0"/>
              <a:t>sulla </a:t>
            </a:r>
            <a:r>
              <a:rPr lang="it-IT" sz="2400" b="1" dirty="0" smtClean="0"/>
              <a:t>prognosi di affidabilità </a:t>
            </a:r>
            <a:r>
              <a:rPr lang="it-IT" sz="2400" dirty="0"/>
              <a:t>nell’</a:t>
            </a:r>
            <a:r>
              <a:rPr lang="it-IT" sz="2400" b="1" dirty="0"/>
              <a:t>uso </a:t>
            </a:r>
            <a:r>
              <a:rPr lang="it-IT" sz="2400" b="1" dirty="0" smtClean="0"/>
              <a:t>dell’arma</a:t>
            </a:r>
            <a:r>
              <a:rPr lang="it-IT" sz="2400" dirty="0" smtClean="0"/>
              <a:t>;</a:t>
            </a:r>
          </a:p>
          <a:p>
            <a:r>
              <a:rPr lang="it-IT" sz="2400" dirty="0"/>
              <a:t>l</a:t>
            </a:r>
            <a:r>
              <a:rPr lang="it-IT" sz="2400" dirty="0" smtClean="0"/>
              <a:t>a </a:t>
            </a:r>
            <a:r>
              <a:rPr lang="it-IT" sz="2400" b="1" dirty="0" smtClean="0"/>
              <a:t>Questura</a:t>
            </a:r>
            <a:r>
              <a:rPr lang="it-IT" sz="2400" dirty="0" smtClean="0"/>
              <a:t> può </a:t>
            </a:r>
            <a:r>
              <a:rPr lang="it-IT" sz="2400" b="1" dirty="0" smtClean="0"/>
              <a:t>rigettare la licenza</a:t>
            </a:r>
            <a:r>
              <a:rPr lang="it-IT" sz="2400" dirty="0" smtClean="0"/>
              <a:t>, oltre </a:t>
            </a:r>
            <a:r>
              <a:rPr lang="it-IT" sz="2400" dirty="0"/>
              <a:t>che su condotte </a:t>
            </a:r>
            <a:r>
              <a:rPr lang="it-IT" sz="2400" b="1" dirty="0"/>
              <a:t>penalmente rilevanti</a:t>
            </a:r>
            <a:r>
              <a:rPr lang="it-IT" sz="2400" dirty="0"/>
              <a:t>, anche su </a:t>
            </a:r>
            <a:r>
              <a:rPr lang="it-IT" sz="2400" b="1" dirty="0"/>
              <a:t>comportamenti</a:t>
            </a:r>
            <a:r>
              <a:rPr lang="it-IT" sz="2400" dirty="0"/>
              <a:t> </a:t>
            </a:r>
            <a:r>
              <a:rPr lang="it-IT" sz="2400" b="1" dirty="0"/>
              <a:t>non</a:t>
            </a:r>
            <a:r>
              <a:rPr lang="it-IT" sz="2400" dirty="0"/>
              <a:t> </a:t>
            </a:r>
            <a:r>
              <a:rPr lang="it-IT" sz="2400" b="1" dirty="0"/>
              <a:t>penalmente sanzionabili </a:t>
            </a:r>
            <a:r>
              <a:rPr lang="it-IT" sz="2400" dirty="0"/>
              <a:t>o </a:t>
            </a:r>
            <a:r>
              <a:rPr lang="it-IT" sz="2400" b="1" dirty="0" smtClean="0"/>
              <a:t>sanzionati</a:t>
            </a:r>
            <a:r>
              <a:rPr lang="it-IT" sz="2400" dirty="0"/>
              <a:t> </a:t>
            </a:r>
            <a:r>
              <a:rPr lang="it-IT" sz="2400" dirty="0" smtClean="0"/>
              <a:t>(come in caso di </a:t>
            </a:r>
            <a:r>
              <a:rPr lang="it-IT" sz="2400" b="1" dirty="0" smtClean="0"/>
              <a:t>archiviazione</a:t>
            </a:r>
            <a:r>
              <a:rPr lang="it-IT" sz="2400" dirty="0" smtClean="0"/>
              <a:t>), </a:t>
            </a:r>
            <a:r>
              <a:rPr lang="it-IT" sz="2400" b="1" dirty="0" smtClean="0"/>
              <a:t>rivelatori</a:t>
            </a:r>
            <a:r>
              <a:rPr lang="it-IT" sz="2400" dirty="0" smtClean="0"/>
              <a:t> di </a:t>
            </a:r>
            <a:r>
              <a:rPr lang="it-IT" sz="2400" dirty="0"/>
              <a:t>una </a:t>
            </a:r>
            <a:r>
              <a:rPr lang="it-IT" sz="2400" b="1" dirty="0"/>
              <a:t>non completa affidabilità </a:t>
            </a:r>
            <a:r>
              <a:rPr lang="it-IT" sz="2400" dirty="0"/>
              <a:t>nel</a:t>
            </a:r>
            <a:r>
              <a:rPr lang="it-IT" sz="2400" b="1" dirty="0"/>
              <a:t> corretto uso delle </a:t>
            </a:r>
            <a:r>
              <a:rPr lang="it-IT" sz="2400" b="1" dirty="0" smtClean="0"/>
              <a:t>armi</a:t>
            </a:r>
            <a:r>
              <a:rPr lang="it-IT" sz="2400" b="1" dirty="0"/>
              <a:t> </a:t>
            </a:r>
            <a:r>
              <a:rPr lang="it-IT" sz="2400" dirty="0" smtClean="0"/>
              <a:t>(</a:t>
            </a:r>
            <a:r>
              <a:rPr lang="it-IT" sz="2400" b="1" dirty="0"/>
              <a:t>Cons. </a:t>
            </a:r>
            <a:r>
              <a:rPr lang="it-IT" sz="2400" b="1" dirty="0" smtClean="0"/>
              <a:t>Stato, sez. I, n</a:t>
            </a:r>
            <a:r>
              <a:rPr lang="it-IT" sz="2400" b="1" dirty="0"/>
              <a:t>. </a:t>
            </a:r>
            <a:r>
              <a:rPr lang="it-IT" sz="2400" b="1" dirty="0" smtClean="0"/>
              <a:t>3010/2003</a:t>
            </a:r>
            <a:r>
              <a:rPr lang="it-IT" sz="2400" dirty="0" smtClean="0"/>
              <a:t>; </a:t>
            </a:r>
            <a:r>
              <a:rPr lang="it-IT" sz="2400" b="1" dirty="0" smtClean="0"/>
              <a:t>T.A.R</a:t>
            </a:r>
            <a:r>
              <a:rPr lang="it-IT" sz="2400" b="1" dirty="0"/>
              <a:t>. Lazio, </a:t>
            </a:r>
            <a:r>
              <a:rPr lang="it-IT" sz="2400" b="1" dirty="0" smtClean="0"/>
              <a:t>sez</a:t>
            </a:r>
            <a:r>
              <a:rPr lang="it-IT" sz="2400" b="1" dirty="0"/>
              <a:t>. </a:t>
            </a:r>
            <a:r>
              <a:rPr lang="it-IT" sz="2400" b="1" dirty="0" smtClean="0"/>
              <a:t>I-</a:t>
            </a:r>
            <a:r>
              <a:rPr lang="it-IT" sz="2400" b="1" i="1" dirty="0" smtClean="0"/>
              <a:t>ter</a:t>
            </a:r>
            <a:r>
              <a:rPr lang="it-IT" sz="2400" b="1" dirty="0" smtClean="0"/>
              <a:t>, </a:t>
            </a:r>
            <a:r>
              <a:rPr lang="it-IT" sz="2400" b="1" dirty="0"/>
              <a:t>n. 890/2018</a:t>
            </a:r>
            <a:r>
              <a:rPr lang="it-IT" sz="2400" dirty="0" smtClean="0"/>
              <a:t>).</a:t>
            </a:r>
          </a:p>
          <a:p>
            <a:r>
              <a:rPr lang="it-IT" sz="2000" b="1" dirty="0"/>
              <a:t> </a:t>
            </a:r>
          </a:p>
          <a:p>
            <a:pPr>
              <a:spcBef>
                <a:spcPts val="800"/>
              </a:spcBef>
            </a:pPr>
            <a:endParaRPr lang="it-IT" sz="2000" dirty="0" smtClean="0"/>
          </a:p>
          <a:p>
            <a:pPr>
              <a:spcBef>
                <a:spcPts val="800"/>
              </a:spcBef>
            </a:pPr>
            <a:endParaRPr lang="it-IT" sz="2000" dirty="0" smtClean="0"/>
          </a:p>
          <a:p>
            <a:pPr marL="342900" indent="-342900">
              <a:spcBef>
                <a:spcPts val="800"/>
              </a:spcBef>
              <a:buFont typeface="Wingdings" charset="2"/>
              <a:buChar char="ü"/>
            </a:pPr>
            <a:endParaRPr lang="it-IT" sz="2000" dirty="0" smtClean="0"/>
          </a:p>
          <a:p>
            <a:pPr marL="342900" indent="-342900">
              <a:spcBef>
                <a:spcPts val="800"/>
              </a:spcBef>
              <a:buFont typeface="Wingdings" charset="2"/>
              <a:buChar char="ü"/>
            </a:pPr>
            <a:endParaRPr lang="it-IT" sz="2000" dirty="0" smtClean="0"/>
          </a:p>
          <a:p>
            <a:pPr marL="342900" indent="-342900">
              <a:spcBef>
                <a:spcPts val="800"/>
              </a:spcBef>
              <a:buFont typeface="Wingdings" charset="0"/>
              <a:buChar char="Ø"/>
            </a:pP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3220459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ercezione">
  <a:themeElements>
    <a:clrScheme name="Crepuscolo">
      <a:dk1>
        <a:sysClr val="windowText" lastClr="000000"/>
      </a:dk1>
      <a:lt1>
        <a:sysClr val="window" lastClr="FFFFFF"/>
      </a:lt1>
      <a:dk2>
        <a:srgbClr val="24213E"/>
      </a:dk2>
      <a:lt2>
        <a:srgbClr val="E9EAF0"/>
      </a:lt2>
      <a:accent1>
        <a:srgbClr val="E8BC4A"/>
      </a:accent1>
      <a:accent2>
        <a:srgbClr val="83C1C6"/>
      </a:accent2>
      <a:accent3>
        <a:srgbClr val="E78D35"/>
      </a:accent3>
      <a:accent4>
        <a:srgbClr val="909CE1"/>
      </a:accent4>
      <a:accent5>
        <a:srgbClr val="839C41"/>
      </a:accent5>
      <a:accent6>
        <a:srgbClr val="CC5439"/>
      </a:accent6>
      <a:hlink>
        <a:srgbClr val="1C6CF1"/>
      </a:hlink>
      <a:folHlink>
        <a:srgbClr val="C649E0"/>
      </a:folHlink>
    </a:clrScheme>
    <a:fontScheme name="Perception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erception">
      <a:fillStyleLst>
        <a:solidFill>
          <a:schemeClr val="phClr"/>
        </a:solidFill>
        <a:solidFill>
          <a:schemeClr val="phClr">
            <a:shade val="90000"/>
          </a:schemeClr>
        </a:solidFill>
        <a:solidFill>
          <a:schemeClr val="phClr">
            <a:shade val="80000"/>
          </a:schemeClr>
        </a:soli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bliqueTopRight"/>
            <a:lightRig rig="threePt" dir="tl"/>
          </a:scene3d>
          <a:sp3d>
            <a:bevelT w="25400" h="25400"/>
          </a:sp3d>
        </a:effectStyle>
        <a:effectStyle>
          <a:effectLst/>
          <a:scene3d>
            <a:camera prst="perspectiveFront" fov="4200000"/>
            <a:lightRig rig="balanced" dir="tl">
              <a:rot lat="0" lon="0" rev="18600000"/>
            </a:lightRig>
          </a:scene3d>
          <a:sp3d prstMaterial="metal">
            <a:bevelT w="63500" h="50800" prst="angle"/>
          </a:sp3d>
        </a:effectStyle>
      </a:effectStyleLst>
      <a:bgFillStyleLst>
        <a:solidFill>
          <a:schemeClr val="phClr">
            <a:tint val="90000"/>
          </a:schemeClr>
        </a:solidFill>
        <a:solidFill>
          <a:schemeClr val="phClr">
            <a:tint val="50000"/>
          </a:schemeClr>
        </a:solidFill>
        <a:solidFill>
          <a:schemeClr val="phClr">
            <a:shade val="60000"/>
          </a:schemeClr>
        </a:soli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Percezione.thmx</Template>
  <TotalTime>1647</TotalTime>
  <Words>1395</Words>
  <Application>Microsoft Office PowerPoint</Application>
  <PresentationFormat>Presentazione su schermo (4:3)</PresentationFormat>
  <Paragraphs>96</Paragraphs>
  <Slides>16</Slides>
  <Notes>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17" baseType="lpstr">
      <vt:lpstr>Percezione</vt:lpstr>
      <vt:lpstr>Studio Legale Fava &amp; Partner  www.avvocati.bz.it </vt:lpstr>
      <vt:lpstr>PREMESSA: IL DIRITTO DI PORTARE ARMI NELL’ORDINAMENTO ITALIANO</vt:lpstr>
      <vt:lpstr>CONDANNA PENALE ED EFFETTI SULLA LICENZA DI CACCIA – Art. 43 T.U.L.P.S.</vt:lpstr>
      <vt:lpstr>“CONDANNA” E RIABILITAZIONE</vt:lpstr>
      <vt:lpstr>COSA DEVE FARE LA QUESTURA  IN CASO DI RIABILITAZIONE</vt:lpstr>
      <vt:lpstr>REVOCA DELLE LICENZE: LA CIRCOLARE DEL MINISTERO INTERNO </vt:lpstr>
      <vt:lpstr>ALTRE QUESTIONI SUL  CONCETTO DI “CONDANNA”</vt:lpstr>
      <vt:lpstr>ALTRE QUESTIONI SUL  CONCETTO DI “CONDANNA” (segue)</vt:lpstr>
      <vt:lpstr>E IN CASO DI “ARCHIVIAZIONE”  DEL PROCEDIMENTO PENALE (?)</vt:lpstr>
      <vt:lpstr>“ARCHIVIAZIONE” PENALE  E GIURISPRUDENZA DEL T.R.G.A. BZ</vt:lpstr>
      <vt:lpstr>LA GIURISPRUDENZA DEL  T.R.G.A. DI BOLZANO (2017, 2018)</vt:lpstr>
      <vt:lpstr>LA GIURISPRUDENZA DEL  T.R.G.A. DI BOLZANO: LICENZA DI CACCIA E GUIDA IN STATO DI EBBREZZA</vt:lpstr>
      <vt:lpstr>LA GIURISPRUDENZA DEL  T.R.G.A. DI BOLZANO: LICENZA DI CACCIA E PENA PECUNIARIA (L. 689/1981)</vt:lpstr>
      <vt:lpstr>LA GIURISPRUDENZA DEL  T.R.G.A. DI BOLZANO: LICENZA DI CACCIA E RIABILITAZIONE</vt:lpstr>
      <vt:lpstr>CONCLUSIONE: L’ART. 43 T.U.L.P.S. è ILLEGITTIMO COSTITUZIONALMENTE (?)</vt:lpstr>
      <vt:lpstr>Studio Legale Fava &amp; Partner  www.avvocati.bz.it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TUTELA PENALE DELLA VITTIMA “DEBOLE” FRA POLITICA CRIMINALE E DIRITTO SIMBOLICO</dc:title>
  <dc:creator>Federico Fava</dc:creator>
  <cp:lastModifiedBy>Avv. Federico Fava</cp:lastModifiedBy>
  <cp:revision>98</cp:revision>
  <dcterms:created xsi:type="dcterms:W3CDTF">2017-10-22T15:41:03Z</dcterms:created>
  <dcterms:modified xsi:type="dcterms:W3CDTF">2018-04-04T06:21:30Z</dcterms:modified>
</cp:coreProperties>
</file>