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300" r:id="rId4"/>
    <p:sldId id="295" r:id="rId5"/>
    <p:sldId id="312" r:id="rId6"/>
    <p:sldId id="313" r:id="rId7"/>
    <p:sldId id="270" r:id="rId8"/>
    <p:sldId id="315" r:id="rId9"/>
    <p:sldId id="316" r:id="rId10"/>
    <p:sldId id="314" r:id="rId11"/>
    <p:sldId id="297" r:id="rId12"/>
    <p:sldId id="298" r:id="rId13"/>
    <p:sldId id="332" r:id="rId14"/>
    <p:sldId id="317" r:id="rId15"/>
    <p:sldId id="318" r:id="rId16"/>
    <p:sldId id="319" r:id="rId17"/>
    <p:sldId id="320" r:id="rId18"/>
    <p:sldId id="323" r:id="rId19"/>
    <p:sldId id="321" r:id="rId20"/>
    <p:sldId id="322" r:id="rId21"/>
    <p:sldId id="330" r:id="rId22"/>
    <p:sldId id="324" r:id="rId23"/>
    <p:sldId id="325" r:id="rId24"/>
    <p:sldId id="326" r:id="rId25"/>
    <p:sldId id="327" r:id="rId26"/>
    <p:sldId id="328" r:id="rId27"/>
    <p:sldId id="329" r:id="rId28"/>
    <p:sldId id="331" r:id="rId29"/>
    <p:sldId id="333" r:id="rId30"/>
    <p:sldId id="334" r:id="rId31"/>
    <p:sldId id="30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6" autoAdjust="0"/>
    <p:restoredTop sz="94700" autoAdjust="0"/>
  </p:normalViewPr>
  <p:slideViewPr>
    <p:cSldViewPr snapToGrid="0" snapToObjects="1">
      <p:cViewPr>
        <p:scale>
          <a:sx n="85" d="100"/>
          <a:sy n="85" d="100"/>
        </p:scale>
        <p:origin x="-1378" y="-3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DE8D34-F648-4043-A5B7-EEF8EBC7F606}" type="datetimeFigureOut">
              <a:rPr lang="it-IT" smtClean="0"/>
              <a:t>04/04/2018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834CD-4DB4-BD45-B54D-E68FF9FDA1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00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227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27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27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27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834CD-4DB4-BD45-B54D-E68FF9FDA15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27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0FAA508-F0CD-46EA-95FB-26B559A0B5D9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A822907-8A9D-4F6B-98F6-913902AD56B5}" type="slidenum">
              <a:rPr lang="en-US" smtClean="0"/>
              <a:t>‹N›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vvocati.bz.i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828" y="546686"/>
            <a:ext cx="6892785" cy="387965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2"/>
            <a:ext cx="9144000" cy="1716641"/>
          </a:xfrm>
        </p:spPr>
        <p:txBody>
          <a:bodyPr>
            <a:normAutofit/>
          </a:bodyPr>
          <a:lstStyle/>
          <a:p>
            <a:pPr algn="ctr"/>
            <a:r>
              <a:rPr lang="it-IT" sz="3500" cap="all" dirty="0" smtClean="0"/>
              <a:t>LA CAPACITà DI DISPORRE </a:t>
            </a:r>
            <a:br>
              <a:rPr lang="it-IT" sz="3500" cap="all" dirty="0" smtClean="0"/>
            </a:br>
            <a:r>
              <a:rPr lang="it-IT" sz="3500" cap="all" dirty="0" smtClean="0"/>
              <a:t>DEI PROPRI BENI IN Età AVANZATA</a:t>
            </a:r>
            <a:endParaRPr lang="it-IT" sz="3500" cap="all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7533" y="3728161"/>
            <a:ext cx="8825596" cy="2892618"/>
          </a:xfrm>
        </p:spPr>
        <p:txBody>
          <a:bodyPr>
            <a:normAutofit fontScale="92500" lnSpcReduction="10000"/>
          </a:bodyPr>
          <a:lstStyle/>
          <a:p>
            <a:pPr algn="ctr">
              <a:spcBef>
                <a:spcPts val="1400"/>
              </a:spcBef>
            </a:pPr>
            <a:r>
              <a:rPr lang="it-IT" sz="3000" b="1" i="1" dirty="0" smtClean="0"/>
              <a:t>Tutela giuridica dell’anziano vulnerabile:</a:t>
            </a:r>
          </a:p>
          <a:p>
            <a:pPr algn="ctr">
              <a:spcBef>
                <a:spcPts val="1400"/>
              </a:spcBef>
            </a:pPr>
            <a:r>
              <a:rPr lang="it-IT" sz="3000" b="1" i="1" dirty="0" smtClean="0"/>
              <a:t>dalla prevenzione alla protezione</a:t>
            </a:r>
          </a:p>
          <a:p>
            <a:pPr algn="ctr"/>
            <a:r>
              <a:rPr lang="it-IT" sz="2100" i="1" dirty="0" smtClean="0"/>
              <a:t>Bolzano, 17 marzo 2018</a:t>
            </a:r>
            <a:endParaRPr lang="it-IT" i="1" dirty="0" smtClean="0"/>
          </a:p>
          <a:p>
            <a:pPr algn="ctr"/>
            <a:r>
              <a:rPr lang="it-IT" sz="2700" i="1" dirty="0" smtClean="0"/>
              <a:t>Avv. Federico Fava</a:t>
            </a:r>
          </a:p>
          <a:p>
            <a:pPr algn="ctr"/>
            <a:r>
              <a:rPr lang="it-IT" sz="2700" i="1" dirty="0"/>
              <a:t> </a:t>
            </a:r>
            <a:r>
              <a:rPr lang="it-IT" sz="2000" dirty="0" smtClean="0">
                <a:hlinkClick r:id="rId3"/>
              </a:rPr>
              <a:t>www.avvocati.bz.it</a:t>
            </a:r>
            <a:r>
              <a:rPr lang="it-IT" sz="2000" dirty="0" smtClean="0"/>
              <a:t> </a:t>
            </a:r>
            <a:endParaRPr lang="it-IT" sz="2700" i="1" dirty="0" smtClean="0"/>
          </a:p>
          <a:p>
            <a:pPr algn="ctr"/>
            <a:endParaRPr lang="it-IT" sz="1900" i="1" dirty="0"/>
          </a:p>
        </p:txBody>
      </p:sp>
      <p:pic>
        <p:nvPicPr>
          <p:cNvPr id="6" name="Immagin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611" y="5783316"/>
            <a:ext cx="723900" cy="73758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239683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8941" y="1700041"/>
            <a:ext cx="2525059" cy="41088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53334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cap="all" dirty="0" smtClean="0"/>
              <a:t>è</a:t>
            </a:r>
            <a:r>
              <a:rPr lang="it-IT" sz="3300" dirty="0" smtClean="0"/>
              <a:t> NECESSARIO L’</a:t>
            </a:r>
            <a:r>
              <a:rPr lang="it-IT" sz="3300" i="1" dirty="0" smtClean="0"/>
              <a:t>AVVOCATO</a:t>
            </a:r>
            <a:r>
              <a:rPr lang="it-IT" sz="3300" dirty="0" smtClean="0"/>
              <a:t> PER IL PROCEDIMENTO DI NOMINA A.D.S.?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359282"/>
            <a:ext cx="6813176" cy="533436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500" dirty="0" smtClean="0"/>
              <a:t>Secondo </a:t>
            </a:r>
            <a:r>
              <a:rPr lang="it-IT" sz="2500" b="1" dirty="0" smtClean="0"/>
              <a:t>Cass. </a:t>
            </a:r>
            <a:r>
              <a:rPr lang="it-IT" sz="2500" b="1" dirty="0"/>
              <a:t>c</a:t>
            </a:r>
            <a:r>
              <a:rPr lang="it-IT" sz="2500" b="1" dirty="0" smtClean="0"/>
              <a:t>iv. Sez. Un. 25366/2006</a:t>
            </a:r>
            <a:r>
              <a:rPr lang="it-IT" sz="2500" dirty="0" smtClean="0"/>
              <a:t>:</a:t>
            </a:r>
          </a:p>
          <a:p>
            <a:pPr marL="342900" indent="-342900">
              <a:lnSpc>
                <a:spcPct val="110000"/>
              </a:lnSpc>
              <a:buFont typeface="Wingdings" charset="0"/>
              <a:buChar char="Ø"/>
            </a:pPr>
            <a:r>
              <a:rPr lang="it-IT" sz="3200" b="1" i="1" u="sng" dirty="0" smtClean="0">
                <a:solidFill>
                  <a:srgbClr val="FF0000"/>
                </a:solidFill>
              </a:rPr>
              <a:t>no</a:t>
            </a:r>
            <a:r>
              <a:rPr lang="it-IT" sz="2400" dirty="0" smtClean="0"/>
              <a:t>, </a:t>
            </a:r>
            <a:r>
              <a:rPr lang="it-IT" sz="2600" dirty="0" smtClean="0"/>
              <a:t>se l’</a:t>
            </a:r>
            <a:r>
              <a:rPr lang="it-IT" sz="2600" b="1" dirty="0" smtClean="0"/>
              <a:t>a.d.s. </a:t>
            </a:r>
            <a:r>
              <a:rPr lang="it-IT" sz="2600" dirty="0" smtClean="0"/>
              <a:t>interviene solo con compiti di </a:t>
            </a:r>
            <a:r>
              <a:rPr lang="it-IT" sz="2600" b="1" dirty="0" smtClean="0"/>
              <a:t>mera assistenza </a:t>
            </a:r>
            <a:r>
              <a:rPr lang="it-IT" sz="2600" dirty="0" smtClean="0"/>
              <a:t>ed </a:t>
            </a:r>
            <a:r>
              <a:rPr lang="it-IT" sz="2600" b="1" dirty="0" smtClean="0"/>
              <a:t>aiuto</a:t>
            </a:r>
            <a:r>
              <a:rPr lang="it-IT" sz="2600" dirty="0" smtClean="0"/>
              <a:t>;</a:t>
            </a:r>
          </a:p>
          <a:p>
            <a:pPr marL="342900" indent="-342900">
              <a:lnSpc>
                <a:spcPct val="110000"/>
              </a:lnSpc>
              <a:buFont typeface="Wingdings" charset="0"/>
              <a:buChar char="Ø"/>
            </a:pPr>
            <a:r>
              <a:rPr lang="it-IT" sz="3200" b="1" i="1" u="sng" dirty="0" smtClean="0">
                <a:solidFill>
                  <a:srgbClr val="FF0000"/>
                </a:solidFill>
              </a:rPr>
              <a:t>si</a:t>
            </a:r>
            <a:r>
              <a:rPr lang="it-IT" sz="2400" dirty="0" smtClean="0"/>
              <a:t>, </a:t>
            </a:r>
            <a:r>
              <a:rPr lang="it-IT" sz="2600" dirty="0" smtClean="0"/>
              <a:t>se vi sono </a:t>
            </a:r>
            <a:r>
              <a:rPr lang="it-IT" sz="2600" b="1" dirty="0" smtClean="0"/>
              <a:t>limitazioni</a:t>
            </a:r>
            <a:r>
              <a:rPr lang="it-IT" sz="2600" dirty="0" smtClean="0"/>
              <a:t> alla </a:t>
            </a:r>
            <a:r>
              <a:rPr lang="it-IT" sz="2600" b="1" dirty="0" smtClean="0"/>
              <a:t>capacità di agire </a:t>
            </a:r>
            <a:r>
              <a:rPr lang="it-IT" sz="2600" dirty="0" smtClean="0"/>
              <a:t>del </a:t>
            </a:r>
            <a:r>
              <a:rPr lang="it-IT" sz="2600" b="1" dirty="0" smtClean="0"/>
              <a:t>beneficiario</a:t>
            </a:r>
            <a:r>
              <a:rPr lang="it-IT" sz="2600" dirty="0" smtClean="0"/>
              <a:t>, in quanto si incide su </a:t>
            </a:r>
            <a:r>
              <a:rPr lang="it-IT" sz="2600" b="1" dirty="0" smtClean="0"/>
              <a:t>diritti fondamentali della persona</a:t>
            </a:r>
            <a:r>
              <a:rPr lang="it-IT" sz="2600" dirty="0" smtClean="0"/>
              <a:t>.</a:t>
            </a:r>
            <a:endParaRPr lang="it-IT" sz="2600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72320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371" y="0"/>
            <a:ext cx="6404794" cy="401554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QUALI SONO I POTERI DELL’A.D.S.?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435413"/>
            <a:ext cx="9143999" cy="442258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300" dirty="0" smtClean="0"/>
              <a:t>l’a.d.s. cura i rapporti con gli </a:t>
            </a:r>
            <a:r>
              <a:rPr lang="it-IT" sz="2300" b="1" dirty="0" smtClean="0"/>
              <a:t>uffici pubblici</a:t>
            </a:r>
            <a:r>
              <a:rPr lang="it-IT" sz="2300" dirty="0" smtClean="0"/>
              <a:t>, svolge gli </a:t>
            </a:r>
            <a:r>
              <a:rPr lang="it-IT" sz="2300" b="1" dirty="0" smtClean="0"/>
              <a:t>adempimenti fiscali</a:t>
            </a:r>
            <a:r>
              <a:rPr lang="it-IT" sz="2300" dirty="0" smtClean="0"/>
              <a:t>, etc.;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300" dirty="0" smtClean="0"/>
              <a:t>l’a.d.s. subentra nella gestione di </a:t>
            </a:r>
            <a:r>
              <a:rPr lang="it-IT" sz="2300" b="1" dirty="0" smtClean="0"/>
              <a:t>conti correnti </a:t>
            </a:r>
            <a:r>
              <a:rPr lang="it-IT" sz="2300" dirty="0" smtClean="0"/>
              <a:t>e </a:t>
            </a:r>
            <a:r>
              <a:rPr lang="it-IT" sz="2300" b="1" dirty="0" smtClean="0"/>
              <a:t>depositi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300" dirty="0" smtClean="0"/>
              <a:t>l’a.d.s. </a:t>
            </a:r>
            <a:r>
              <a:rPr lang="it-IT" sz="2300" b="1" dirty="0" smtClean="0"/>
              <a:t>riferisce</a:t>
            </a:r>
            <a:r>
              <a:rPr lang="it-IT" sz="2300" dirty="0" smtClean="0"/>
              <a:t> </a:t>
            </a:r>
            <a:r>
              <a:rPr lang="it-IT" sz="2300" b="1" dirty="0" smtClean="0"/>
              <a:t>annualmente</a:t>
            </a:r>
            <a:r>
              <a:rPr lang="it-IT" sz="2300" dirty="0" smtClean="0"/>
              <a:t> al </a:t>
            </a:r>
            <a:r>
              <a:rPr lang="it-IT" sz="2300" b="1" dirty="0" smtClean="0"/>
              <a:t>Giudice Tutelare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300" dirty="0" smtClean="0"/>
              <a:t>l’a.d.s. è tenuto ad una </a:t>
            </a:r>
            <a:r>
              <a:rPr lang="it-IT" sz="2300" b="1" dirty="0" smtClean="0"/>
              <a:t>relazione</a:t>
            </a:r>
            <a:r>
              <a:rPr lang="it-IT" sz="2300" dirty="0" smtClean="0"/>
              <a:t> </a:t>
            </a:r>
            <a:r>
              <a:rPr lang="it-IT" sz="2300" b="1" dirty="0" smtClean="0"/>
              <a:t>periodica</a:t>
            </a:r>
            <a:r>
              <a:rPr lang="it-IT" sz="2300" dirty="0" smtClean="0"/>
              <a:t> sull’</a:t>
            </a:r>
            <a:r>
              <a:rPr lang="it-IT" sz="2300" b="1" dirty="0" smtClean="0"/>
              <a:t>attività svolta</a:t>
            </a:r>
            <a:r>
              <a:rPr lang="it-IT" sz="2300" dirty="0" smtClean="0"/>
              <a:t> al </a:t>
            </a:r>
            <a:r>
              <a:rPr lang="it-IT" sz="2300" b="1" dirty="0" smtClean="0"/>
              <a:t>Giudice Tutelare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300" dirty="0" smtClean="0"/>
              <a:t>l’a.d.s. </a:t>
            </a:r>
            <a:r>
              <a:rPr lang="it-IT" sz="2300" i="1" dirty="0" smtClean="0"/>
              <a:t>non </a:t>
            </a:r>
            <a:r>
              <a:rPr lang="it-IT" sz="2300" dirty="0" smtClean="0"/>
              <a:t>è tenuto a compiti di </a:t>
            </a:r>
            <a:r>
              <a:rPr lang="it-IT" sz="2300" b="1" dirty="0" smtClean="0"/>
              <a:t>cura della persona</a:t>
            </a:r>
            <a:r>
              <a:rPr lang="it-IT" sz="2300" dirty="0"/>
              <a:t> </a:t>
            </a:r>
            <a:r>
              <a:rPr lang="it-IT" sz="2300" dirty="0" smtClean="0"/>
              <a:t>(a meno che il Giudice Tutelare non lo preveda).</a:t>
            </a:r>
          </a:p>
          <a:p>
            <a:pPr>
              <a:spcBef>
                <a:spcPts val="800"/>
              </a:spcBef>
            </a:pPr>
            <a:r>
              <a:rPr lang="it-IT" sz="2300" dirty="0" smtClean="0"/>
              <a:t>In caso di </a:t>
            </a:r>
            <a:r>
              <a:rPr lang="it-IT" sz="2300" b="1" dirty="0" smtClean="0"/>
              <a:t>contrasto</a:t>
            </a:r>
            <a:r>
              <a:rPr lang="it-IT" sz="2300" dirty="0" smtClean="0"/>
              <a:t> o di </a:t>
            </a:r>
            <a:r>
              <a:rPr lang="it-IT" sz="2300" b="1" dirty="0" smtClean="0"/>
              <a:t>atti di straordinaria amministrazione</a:t>
            </a:r>
            <a:r>
              <a:rPr lang="it-IT" sz="2300" dirty="0" smtClean="0"/>
              <a:t>: necessaria </a:t>
            </a:r>
            <a:r>
              <a:rPr lang="it-IT" sz="2300" b="1" dirty="0" smtClean="0"/>
              <a:t>l’autorizzazione</a:t>
            </a:r>
            <a:r>
              <a:rPr lang="it-IT" sz="2300" dirty="0" smtClean="0"/>
              <a:t> del </a:t>
            </a:r>
            <a:r>
              <a:rPr lang="it-IT" sz="2300" b="1" dirty="0" smtClean="0"/>
              <a:t>Giudice Tutelare</a:t>
            </a:r>
            <a:r>
              <a:rPr lang="it-IT" sz="2300" dirty="0" smtClean="0"/>
              <a:t>.</a:t>
            </a:r>
            <a:endParaRPr lang="it-IT" sz="2300" b="1" dirty="0"/>
          </a:p>
        </p:txBody>
      </p:sp>
    </p:spTree>
    <p:extLst>
      <p:ext uri="{BB962C8B-B14F-4D97-AF65-F5344CB8AC3E}">
        <p14:creationId xmlns:p14="http://schemas.microsoft.com/office/powerpoint/2010/main" val="225394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995923"/>
            <a:ext cx="5139765" cy="366636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… E QUELLI DEL BENEFICIARIO?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569883"/>
            <a:ext cx="9143999" cy="4288118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it-IT" sz="2300" dirty="0" smtClean="0"/>
              <a:t>mantiene in generale la </a:t>
            </a:r>
            <a:r>
              <a:rPr lang="it-IT" sz="2300" b="1" dirty="0" smtClean="0"/>
              <a:t>capacità di agire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800"/>
              </a:spcBef>
              <a:buFont typeface="Wingdings" charset="2"/>
              <a:buChar char="Ø"/>
            </a:pPr>
            <a:r>
              <a:rPr lang="it-IT" sz="2300" dirty="0" smtClean="0"/>
              <a:t>può fare </a:t>
            </a:r>
            <a:r>
              <a:rPr lang="it-IT" sz="2300" b="1" dirty="0" smtClean="0"/>
              <a:t>testamento</a:t>
            </a:r>
            <a:r>
              <a:rPr lang="it-IT" sz="2300" dirty="0" smtClean="0"/>
              <a:t>, a meno che il Giudice Tutelare non lo vieti espressamente; ma non può nominare erede l’a.d.s. (a meno che non sia coniuge o parente);</a:t>
            </a:r>
          </a:p>
          <a:p>
            <a:pPr marL="342900" indent="-342900">
              <a:spcBef>
                <a:spcPts val="800"/>
              </a:spcBef>
              <a:buFont typeface="Wingdings" charset="2"/>
              <a:buChar char="Ø"/>
            </a:pPr>
            <a:r>
              <a:rPr lang="it-IT" sz="2300" dirty="0" smtClean="0"/>
              <a:t>può compiere gli </a:t>
            </a:r>
            <a:r>
              <a:rPr lang="it-IT" sz="2300" b="1" dirty="0" smtClean="0"/>
              <a:t>atti necessari </a:t>
            </a:r>
            <a:r>
              <a:rPr lang="it-IT" sz="2300" dirty="0" smtClean="0"/>
              <a:t>a soddisfare le </a:t>
            </a:r>
            <a:r>
              <a:rPr lang="it-IT" sz="2300" b="1" dirty="0" smtClean="0"/>
              <a:t>esigenze della vita quotidiana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r>
              <a:rPr lang="it-IT" sz="2300" dirty="0" smtClean="0"/>
              <a:t>può </a:t>
            </a:r>
            <a:r>
              <a:rPr lang="it-IT" sz="2300" b="1" dirty="0" smtClean="0"/>
              <a:t>sposarsi</a:t>
            </a:r>
            <a:r>
              <a:rPr lang="it-IT" sz="2300" dirty="0"/>
              <a:t> </a:t>
            </a:r>
            <a:r>
              <a:rPr lang="it-IT" sz="2300" dirty="0" smtClean="0"/>
              <a:t>(</a:t>
            </a:r>
            <a:r>
              <a:rPr lang="it-IT" sz="2300" i="1" dirty="0" smtClean="0"/>
              <a:t>salvo divieto del Giudice </a:t>
            </a:r>
            <a:r>
              <a:rPr lang="it-IT" sz="2300" i="1" dirty="0" err="1" smtClean="0"/>
              <a:t>Tutelae</a:t>
            </a:r>
            <a:r>
              <a:rPr lang="it-IT" sz="2300" dirty="0" smtClean="0"/>
              <a:t>), può </a:t>
            </a:r>
            <a:r>
              <a:rPr lang="it-IT" sz="2300" b="1" dirty="0" smtClean="0"/>
              <a:t>riconoscere</a:t>
            </a:r>
            <a:r>
              <a:rPr lang="it-IT" sz="2300" dirty="0" smtClean="0"/>
              <a:t> un </a:t>
            </a:r>
            <a:r>
              <a:rPr lang="it-IT" sz="2300" b="1" dirty="0" smtClean="0"/>
              <a:t>figlio legittimo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r>
              <a:rPr lang="it-IT" sz="2300" dirty="0" smtClean="0"/>
              <a:t>può </a:t>
            </a:r>
            <a:r>
              <a:rPr lang="it-IT" sz="2300" b="1" dirty="0" smtClean="0"/>
              <a:t>donare</a:t>
            </a:r>
            <a:r>
              <a:rPr lang="it-IT" sz="2300" dirty="0" smtClean="0"/>
              <a:t>, a meno che non sia diversamente previsto dal decreto del Giudice Tutelare (</a:t>
            </a:r>
            <a:r>
              <a:rPr lang="it-IT" sz="2300" b="1" dirty="0" smtClean="0"/>
              <a:t>Trib. Novara, 5.12.2012</a:t>
            </a:r>
            <a:r>
              <a:rPr lang="it-IT" sz="2300" dirty="0" smtClean="0"/>
              <a:t>).</a:t>
            </a:r>
          </a:p>
          <a:p>
            <a:pPr>
              <a:spcBef>
                <a:spcPts val="800"/>
              </a:spcBef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2204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932" y="3191635"/>
            <a:ext cx="4888488" cy="3666366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AMMINISTRATORE DI SOSTEGNO </a:t>
            </a:r>
            <a:br>
              <a:rPr lang="it-IT" sz="3300" dirty="0" smtClean="0"/>
            </a:br>
            <a:r>
              <a:rPr lang="it-IT" sz="3300" dirty="0" smtClean="0"/>
              <a:t>E “</a:t>
            </a:r>
            <a:r>
              <a:rPr lang="it-IT" sz="3300" i="1" dirty="0" smtClean="0"/>
              <a:t>TESTAMENTO BIOLOGICO</a:t>
            </a:r>
            <a:r>
              <a:rPr lang="it-IT" sz="3300" dirty="0" smtClean="0"/>
              <a:t>”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516081"/>
            <a:ext cx="9143999" cy="3309919"/>
          </a:xfrm>
        </p:spPr>
        <p:txBody>
          <a:bodyPr>
            <a:noAutofit/>
          </a:bodyPr>
          <a:lstStyle/>
          <a:p>
            <a:pPr>
              <a:spcBef>
                <a:spcPts val="1400"/>
              </a:spcBef>
            </a:pPr>
            <a:r>
              <a:rPr lang="it-IT" sz="2400" dirty="0" smtClean="0"/>
              <a:t>Prima della </a:t>
            </a:r>
            <a:r>
              <a:rPr lang="it-IT" sz="2400" b="1" dirty="0" smtClean="0"/>
              <a:t>L. 22 dicembre 2017, n. 119</a:t>
            </a:r>
            <a:r>
              <a:rPr lang="it-IT" sz="2400" dirty="0" smtClean="0"/>
              <a:t> sul c.d. “</a:t>
            </a:r>
            <a:r>
              <a:rPr lang="it-IT" sz="2400" b="1" i="1" dirty="0" smtClean="0"/>
              <a:t>testamento</a:t>
            </a:r>
            <a:r>
              <a:rPr lang="it-IT" sz="2400" dirty="0" smtClean="0"/>
              <a:t> </a:t>
            </a:r>
            <a:r>
              <a:rPr lang="it-IT" sz="2400" b="1" i="1" dirty="0" smtClean="0"/>
              <a:t>biologico</a:t>
            </a:r>
            <a:r>
              <a:rPr lang="it-IT" sz="2400" dirty="0" smtClean="0"/>
              <a:t>”:</a:t>
            </a:r>
          </a:p>
          <a:p>
            <a:pPr>
              <a:spcBef>
                <a:spcPts val="1400"/>
              </a:spcBef>
            </a:pPr>
            <a:r>
              <a:rPr lang="it-IT" sz="2400" b="1" dirty="0" smtClean="0"/>
              <a:t>Tribunale di Modena, 5.11.2008</a:t>
            </a:r>
            <a:r>
              <a:rPr lang="it-IT" sz="2400" dirty="0" smtClean="0"/>
              <a:t>: prevede nella </a:t>
            </a:r>
            <a:r>
              <a:rPr lang="it-IT" sz="2400" b="1" dirty="0" smtClean="0"/>
              <a:t>nomina dell’a.d.s. </a:t>
            </a:r>
            <a:r>
              <a:rPr lang="it-IT" sz="2400" dirty="0" smtClean="0"/>
              <a:t>la </a:t>
            </a:r>
            <a:r>
              <a:rPr lang="it-IT" sz="2400" b="1" dirty="0" smtClean="0"/>
              <a:t>possibilità</a:t>
            </a:r>
            <a:r>
              <a:rPr lang="it-IT" sz="2400" dirty="0" smtClean="0"/>
              <a:t> di </a:t>
            </a:r>
            <a:r>
              <a:rPr lang="it-IT" sz="2400" b="1" dirty="0" smtClean="0"/>
              <a:t>esprimere</a:t>
            </a:r>
            <a:r>
              <a:rPr lang="it-IT" sz="2400" dirty="0" smtClean="0"/>
              <a:t> i </a:t>
            </a:r>
            <a:r>
              <a:rPr lang="it-IT" sz="2400" b="1" dirty="0" smtClean="0"/>
              <a:t>consensi necessari ai trattamenti medici</a:t>
            </a:r>
            <a:r>
              <a:rPr lang="it-IT" sz="2400" dirty="0" smtClean="0"/>
              <a:t>, in caso di </a:t>
            </a:r>
            <a:r>
              <a:rPr lang="it-IT" sz="2400" b="1" dirty="0" smtClean="0"/>
              <a:t>futura incapacità </a:t>
            </a:r>
            <a:r>
              <a:rPr lang="it-IT" sz="2400" dirty="0" smtClean="0"/>
              <a:t>(</a:t>
            </a:r>
            <a:r>
              <a:rPr lang="it-IT" sz="2400" i="1" dirty="0" smtClean="0"/>
              <a:t>nel caso specifico, l’</a:t>
            </a:r>
            <a:r>
              <a:rPr lang="it-IT" sz="2400" b="1" i="1" dirty="0" smtClean="0"/>
              <a:t>a.d.s. </a:t>
            </a:r>
            <a:r>
              <a:rPr lang="it-IT" sz="2400" i="1" dirty="0" smtClean="0"/>
              <a:t>[coniuge]</a:t>
            </a:r>
            <a:r>
              <a:rPr lang="it-IT" sz="2400" b="1" i="1" dirty="0" smtClean="0"/>
              <a:t> </a:t>
            </a:r>
            <a:r>
              <a:rPr lang="it-IT" sz="2400" i="1" dirty="0" smtClean="0"/>
              <a:t>era stato </a:t>
            </a:r>
            <a:r>
              <a:rPr lang="it-IT" sz="2400" b="1" i="1" dirty="0" smtClean="0"/>
              <a:t>indicato</a:t>
            </a:r>
            <a:r>
              <a:rPr lang="it-IT" sz="2400" i="1" dirty="0" smtClean="0"/>
              <a:t> dallo </a:t>
            </a:r>
            <a:r>
              <a:rPr lang="it-IT" sz="2400" b="1" i="1" dirty="0" smtClean="0"/>
              <a:t>stesso</a:t>
            </a:r>
            <a:r>
              <a:rPr lang="it-IT" sz="2400" i="1" dirty="0" smtClean="0"/>
              <a:t> </a:t>
            </a:r>
            <a:r>
              <a:rPr lang="it-IT" sz="2400" b="1" i="1" dirty="0" smtClean="0"/>
              <a:t>beneficiario</a:t>
            </a:r>
            <a:r>
              <a:rPr lang="it-IT" sz="2400" dirty="0" smtClean="0"/>
              <a:t>); anche </a:t>
            </a:r>
            <a:r>
              <a:rPr lang="it-IT" sz="2400" b="1" dirty="0" smtClean="0"/>
              <a:t>Tribunale di Varese, 25.8.2010</a:t>
            </a:r>
            <a:r>
              <a:rPr lang="it-IT" sz="2400" dirty="0" smtClean="0"/>
              <a:t>; </a:t>
            </a:r>
            <a:r>
              <a:rPr lang="it-IT" sz="2400" i="1" dirty="0" smtClean="0">
                <a:solidFill>
                  <a:srgbClr val="FF0000"/>
                </a:solidFill>
              </a:rPr>
              <a:t>contraria</a:t>
            </a:r>
            <a:r>
              <a:rPr lang="it-IT" sz="2400" dirty="0" smtClean="0"/>
              <a:t> però </a:t>
            </a:r>
            <a:r>
              <a:rPr lang="it-IT" sz="2400" b="1" dirty="0" smtClean="0"/>
              <a:t>Cass. 23707/2012</a:t>
            </a:r>
            <a:r>
              <a:rPr lang="it-IT" sz="2400" dirty="0" smtClean="0"/>
              <a:t>.</a:t>
            </a:r>
          </a:p>
          <a:p>
            <a:pPr>
              <a:spcBef>
                <a:spcPts val="800"/>
              </a:spcBef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54796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310133"/>
            <a:ext cx="5139765" cy="342651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I REATI CONTRO GLI ANZIANI “VULNERABILI”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435412"/>
            <a:ext cx="9143999" cy="4422589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it-IT" sz="2400" b="1" dirty="0" smtClean="0"/>
              <a:t>truffa aggravata </a:t>
            </a:r>
            <a:r>
              <a:rPr lang="it-IT" sz="2000" dirty="0" smtClean="0"/>
              <a:t>da “</a:t>
            </a:r>
            <a:r>
              <a:rPr lang="it-IT" sz="2400" b="1" i="1" dirty="0" smtClean="0"/>
              <a:t>minorata difesa</a:t>
            </a:r>
            <a:r>
              <a:rPr lang="it-IT" sz="2000" dirty="0" smtClean="0"/>
              <a:t>” (</a:t>
            </a:r>
            <a:r>
              <a:rPr lang="it-IT" sz="2000" b="1" dirty="0" smtClean="0"/>
              <a:t>art. 640 c.p.</a:t>
            </a:r>
            <a:r>
              <a:rPr lang="it-IT" sz="2000" dirty="0" smtClean="0"/>
              <a:t>);</a:t>
            </a:r>
          </a:p>
          <a:p>
            <a:pPr marL="342900" indent="-342900">
              <a:buFont typeface="Wingdings" charset="2"/>
              <a:buChar char="Ø"/>
            </a:pPr>
            <a:r>
              <a:rPr lang="it-IT" sz="2400" b="1" dirty="0" smtClean="0"/>
              <a:t>circonvenzione di incapace </a:t>
            </a:r>
            <a:r>
              <a:rPr lang="it-IT" sz="2000" dirty="0" smtClean="0"/>
              <a:t>(</a:t>
            </a:r>
            <a:r>
              <a:rPr lang="it-IT" sz="2000" b="1" dirty="0" smtClean="0"/>
              <a:t>art. 643 c.p.</a:t>
            </a:r>
            <a:r>
              <a:rPr lang="it-IT" sz="2000" dirty="0" smtClean="0"/>
              <a:t>);</a:t>
            </a:r>
          </a:p>
          <a:p>
            <a:pPr marL="342900" indent="-342900">
              <a:buFont typeface="Wingdings" charset="2"/>
              <a:buChar char="Ø"/>
            </a:pPr>
            <a:r>
              <a:rPr lang="it-IT" sz="2000" dirty="0" smtClean="0"/>
              <a:t>reati aggravati dalla “</a:t>
            </a:r>
            <a:r>
              <a:rPr lang="it-IT" sz="2400" b="1" i="1" dirty="0" smtClean="0"/>
              <a:t>minorata difesa</a:t>
            </a:r>
            <a:r>
              <a:rPr lang="it-IT" sz="2000" dirty="0" smtClean="0"/>
              <a:t>” (</a:t>
            </a:r>
            <a:r>
              <a:rPr lang="it-IT" sz="2000" b="1" dirty="0" smtClean="0"/>
              <a:t>art. 61, co. 1, n. 5, c.p.</a:t>
            </a:r>
            <a:r>
              <a:rPr lang="it-IT" sz="2000" dirty="0" smtClean="0"/>
              <a:t>).</a:t>
            </a:r>
          </a:p>
          <a:p>
            <a:pPr>
              <a:spcBef>
                <a:spcPts val="200"/>
              </a:spcBef>
            </a:pPr>
            <a:endParaRPr lang="it-IT" sz="2000" b="1" dirty="0"/>
          </a:p>
          <a:p>
            <a:r>
              <a:rPr lang="it-IT" sz="2000" b="1" dirty="0" smtClean="0">
                <a:solidFill>
                  <a:srgbClr val="FF0000"/>
                </a:solidFill>
              </a:rPr>
              <a:t>Disegno di legge n. 4130 (Ermini)</a:t>
            </a:r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- </a:t>
            </a:r>
            <a:r>
              <a:rPr lang="it-IT" sz="2000" b="1" i="1" dirty="0" smtClean="0">
                <a:solidFill>
                  <a:srgbClr val="FF0000"/>
                </a:solidFill>
              </a:rPr>
              <a:t>Non ancora approvato</a:t>
            </a:r>
          </a:p>
          <a:p>
            <a:pPr marL="342900" indent="-342900">
              <a:buFont typeface="Wingdings" charset="0"/>
              <a:buChar char="Ø"/>
            </a:pPr>
            <a:r>
              <a:rPr lang="it-IT" sz="2000" dirty="0" smtClean="0"/>
              <a:t>introduzione del </a:t>
            </a:r>
            <a:r>
              <a:rPr lang="it-IT" sz="2000" b="1" dirty="0" smtClean="0"/>
              <a:t>reato</a:t>
            </a:r>
            <a:r>
              <a:rPr lang="it-IT" sz="2000" dirty="0" smtClean="0"/>
              <a:t> di </a:t>
            </a:r>
            <a:r>
              <a:rPr lang="it-IT" sz="2000" b="1" dirty="0" smtClean="0"/>
              <a:t>frode patrimoniale in danno di soggetti vulnerabili</a:t>
            </a:r>
            <a:r>
              <a:rPr lang="it-IT" sz="2000" dirty="0"/>
              <a:t> </a:t>
            </a:r>
            <a:r>
              <a:rPr lang="it-IT" sz="2000" dirty="0" smtClean="0"/>
              <a:t>(</a:t>
            </a:r>
            <a:r>
              <a:rPr lang="it-IT" sz="2000" b="1" dirty="0" smtClean="0"/>
              <a:t>anziani</a:t>
            </a:r>
            <a:r>
              <a:rPr lang="it-IT" sz="2000" dirty="0" smtClean="0"/>
              <a:t>);</a:t>
            </a:r>
          </a:p>
          <a:p>
            <a:pPr marL="342900" indent="-342900">
              <a:buFont typeface="Wingdings" charset="0"/>
              <a:buChar char="Ø"/>
            </a:pPr>
            <a:r>
              <a:rPr lang="it-IT" sz="2000" b="1" dirty="0" smtClean="0"/>
              <a:t>inasprimento</a:t>
            </a:r>
            <a:r>
              <a:rPr lang="it-IT" sz="2000" dirty="0" smtClean="0"/>
              <a:t> delle </a:t>
            </a:r>
            <a:r>
              <a:rPr lang="it-IT" sz="2000" b="1" dirty="0" smtClean="0"/>
              <a:t>pene</a:t>
            </a:r>
            <a:r>
              <a:rPr lang="it-IT" sz="2000" dirty="0" smtClean="0"/>
              <a:t> per la </a:t>
            </a:r>
            <a:r>
              <a:rPr lang="it-IT" sz="2000" b="1" dirty="0" smtClean="0"/>
              <a:t>truffa</a:t>
            </a:r>
            <a:r>
              <a:rPr lang="it-IT" sz="2000" dirty="0" smtClean="0"/>
              <a:t> e la </a:t>
            </a:r>
            <a:r>
              <a:rPr lang="it-IT" sz="2000" b="1" dirty="0" smtClean="0"/>
              <a:t>circonvenzione</a:t>
            </a:r>
            <a:r>
              <a:rPr lang="it-IT" sz="2000" dirty="0" smtClean="0"/>
              <a:t> </a:t>
            </a:r>
            <a:r>
              <a:rPr lang="it-IT" sz="2000" b="1" dirty="0" smtClean="0"/>
              <a:t>di</a:t>
            </a:r>
            <a:r>
              <a:rPr lang="it-IT" sz="2000" dirty="0" smtClean="0"/>
              <a:t> </a:t>
            </a:r>
            <a:r>
              <a:rPr lang="it-IT" sz="2000" b="1" dirty="0" smtClean="0"/>
              <a:t>incapace</a:t>
            </a:r>
            <a:r>
              <a:rPr lang="it-IT" sz="2000" dirty="0" smtClean="0"/>
              <a:t>.</a:t>
            </a:r>
            <a:endParaRPr lang="it-IT" sz="2000" b="1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6826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638" y="3793910"/>
            <a:ext cx="5829245" cy="30640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LA CIRCONVENZIONE DI INCAPACE</a:t>
            </a:r>
            <a:br>
              <a:rPr lang="it-IT" sz="3300" dirty="0" smtClean="0"/>
            </a:br>
            <a:r>
              <a:rPr lang="it-IT" sz="3300" dirty="0" smtClean="0"/>
              <a:t>(art. 643 codice penale)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1545964"/>
            <a:ext cx="9143999" cy="3384624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it-IT" sz="2000" dirty="0" smtClean="0"/>
              <a:t>“</a:t>
            </a:r>
            <a:r>
              <a:rPr lang="it-IT" sz="2400" i="1" dirty="0" smtClean="0"/>
              <a:t>Chiunque</a:t>
            </a:r>
            <a:r>
              <a:rPr lang="it-IT" sz="2400" i="1" dirty="0"/>
              <a:t>, per </a:t>
            </a:r>
            <a:r>
              <a:rPr lang="it-IT" sz="2400" b="1" i="1" dirty="0"/>
              <a:t>procurare</a:t>
            </a:r>
            <a:r>
              <a:rPr lang="it-IT" sz="2400" i="1" dirty="0"/>
              <a:t> a sé o ad altri un </a:t>
            </a:r>
            <a:r>
              <a:rPr lang="it-IT" sz="2400" b="1" i="1" dirty="0"/>
              <a:t>profitto</a:t>
            </a:r>
            <a:r>
              <a:rPr lang="it-IT" sz="2400" i="1" dirty="0"/>
              <a:t>, </a:t>
            </a:r>
            <a:r>
              <a:rPr lang="it-IT" sz="2400" b="1" i="1" dirty="0"/>
              <a:t>abusando dei bisogni</a:t>
            </a:r>
            <a:r>
              <a:rPr lang="it-IT" sz="2400" i="1" dirty="0"/>
              <a:t>, delle </a:t>
            </a:r>
            <a:r>
              <a:rPr lang="it-IT" sz="2400" b="1" i="1" dirty="0"/>
              <a:t>passioni</a:t>
            </a:r>
            <a:r>
              <a:rPr lang="it-IT" sz="2400" i="1" dirty="0"/>
              <a:t> o della </a:t>
            </a:r>
            <a:r>
              <a:rPr lang="it-IT" sz="2400" b="1" i="1" dirty="0"/>
              <a:t>inesperienza</a:t>
            </a:r>
            <a:r>
              <a:rPr lang="it-IT" sz="2400" i="1" dirty="0"/>
              <a:t> di una </a:t>
            </a:r>
            <a:r>
              <a:rPr lang="it-IT" sz="2400" b="1" i="1" dirty="0"/>
              <a:t>persona minore</a:t>
            </a:r>
            <a:r>
              <a:rPr lang="it-IT" sz="2400" i="1" dirty="0"/>
              <a:t>, ovvero </a:t>
            </a:r>
            <a:r>
              <a:rPr lang="it-IT" sz="2400" b="1" i="1" dirty="0"/>
              <a:t>abusando</a:t>
            </a:r>
            <a:r>
              <a:rPr lang="it-IT" sz="2400" i="1" dirty="0"/>
              <a:t> dello </a:t>
            </a:r>
            <a:r>
              <a:rPr lang="it-IT" sz="2400" b="1" i="1" dirty="0"/>
              <a:t>stato</a:t>
            </a:r>
            <a:r>
              <a:rPr lang="it-IT" sz="2400" i="1" dirty="0"/>
              <a:t> </a:t>
            </a:r>
            <a:r>
              <a:rPr lang="it-IT" sz="2400" b="1" i="1" dirty="0"/>
              <a:t>d'infermità</a:t>
            </a:r>
            <a:r>
              <a:rPr lang="it-IT" sz="2400" i="1" dirty="0"/>
              <a:t> o </a:t>
            </a:r>
            <a:r>
              <a:rPr lang="it-IT" sz="2400" b="1" i="1" dirty="0"/>
              <a:t>deficienza</a:t>
            </a:r>
            <a:r>
              <a:rPr lang="it-IT" sz="2400" i="1" dirty="0"/>
              <a:t> </a:t>
            </a:r>
            <a:r>
              <a:rPr lang="it-IT" sz="2400" b="1" i="1" dirty="0"/>
              <a:t>psichica</a:t>
            </a:r>
            <a:r>
              <a:rPr lang="it-IT" sz="2400" i="1" dirty="0"/>
              <a:t> di una </a:t>
            </a:r>
            <a:r>
              <a:rPr lang="it-IT" sz="2400" b="1" i="1" dirty="0"/>
              <a:t>persona</a:t>
            </a:r>
            <a:r>
              <a:rPr lang="it-IT" sz="2400" i="1" dirty="0"/>
              <a:t>, anche se non interdetta o inabilitata</a:t>
            </a:r>
            <a:r>
              <a:rPr lang="it-IT" sz="2400" b="1" i="1" dirty="0"/>
              <a:t>, la induce a compiere un atto</a:t>
            </a:r>
            <a:r>
              <a:rPr lang="it-IT" sz="2400" i="1" dirty="0"/>
              <a:t>, che importi </a:t>
            </a:r>
            <a:r>
              <a:rPr lang="it-IT" sz="2400" b="1" i="1" dirty="0"/>
              <a:t>qualsiasi effetto giuridico per lei o per altri dannoso</a:t>
            </a:r>
            <a:r>
              <a:rPr lang="it-IT" sz="2400" i="1" dirty="0"/>
              <a:t>, è punito con la </a:t>
            </a:r>
            <a:r>
              <a:rPr lang="it-IT" sz="2400" b="1" i="1" dirty="0"/>
              <a:t>reclusione da due a sei anni </a:t>
            </a:r>
            <a:r>
              <a:rPr lang="it-IT" sz="2400" i="1" dirty="0"/>
              <a:t>e con la multa da 206 euro a 2.065 </a:t>
            </a:r>
            <a:r>
              <a:rPr lang="it-IT" sz="2400" i="1" dirty="0" smtClean="0"/>
              <a:t>euro”</a:t>
            </a:r>
            <a:endParaRPr lang="it-IT" sz="2400" i="1" dirty="0"/>
          </a:p>
          <a:p>
            <a:pPr marL="342900" indent="-342900">
              <a:spcBef>
                <a:spcPts val="800"/>
              </a:spcBef>
              <a:buFont typeface="Wingdings" charset="2"/>
              <a:buChar char="ü"/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6023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638" y="3793910"/>
            <a:ext cx="5829245" cy="30640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GLI ELEMENTI DEL REATO DI</a:t>
            </a:r>
            <a:br>
              <a:rPr lang="it-IT" sz="3300" dirty="0" smtClean="0"/>
            </a:br>
            <a:r>
              <a:rPr lang="it-IT" sz="3300" dirty="0" smtClean="0"/>
              <a:t>CIRCOVENZIONE DI INCAPACE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1545964"/>
            <a:ext cx="9143999" cy="5312036"/>
          </a:xfrm>
        </p:spPr>
        <p:txBody>
          <a:bodyPr>
            <a:noAutofit/>
          </a:bodyPr>
          <a:lstStyle/>
          <a:p>
            <a:pPr marL="457200" indent="-457200">
              <a:buAutoNum type="alphaUcParenR"/>
            </a:pPr>
            <a:r>
              <a:rPr lang="it-IT" sz="2200" b="1" dirty="0" smtClean="0"/>
              <a:t>rapporto </a:t>
            </a:r>
            <a:r>
              <a:rPr lang="it-IT" sz="2200" b="1" dirty="0"/>
              <a:t>squilibrato </a:t>
            </a:r>
            <a:r>
              <a:rPr lang="it-IT" sz="2200" dirty="0"/>
              <a:t>fra </a:t>
            </a:r>
            <a:r>
              <a:rPr lang="it-IT" sz="2200" b="1" dirty="0"/>
              <a:t>vittima</a:t>
            </a:r>
            <a:r>
              <a:rPr lang="it-IT" sz="2200" dirty="0"/>
              <a:t> ed </a:t>
            </a:r>
            <a:r>
              <a:rPr lang="it-IT" sz="2200" b="1" dirty="0" smtClean="0"/>
              <a:t>agente</a:t>
            </a:r>
            <a:r>
              <a:rPr lang="it-IT" sz="2200" dirty="0" smtClean="0"/>
              <a:t>, che </a:t>
            </a:r>
            <a:r>
              <a:rPr lang="it-IT" sz="2200" b="1" dirty="0" smtClean="0"/>
              <a:t>manipola</a:t>
            </a:r>
            <a:r>
              <a:rPr lang="it-IT" sz="2200" dirty="0" smtClean="0"/>
              <a:t> </a:t>
            </a:r>
            <a:r>
              <a:rPr lang="it-IT" sz="2200" dirty="0"/>
              <a:t>la </a:t>
            </a:r>
            <a:r>
              <a:rPr lang="it-IT" sz="2200" b="1" dirty="0"/>
              <a:t>volontà della vittima</a:t>
            </a:r>
            <a:r>
              <a:rPr lang="it-IT" sz="2200" dirty="0" smtClean="0"/>
              <a:t>, che è </a:t>
            </a:r>
            <a:r>
              <a:rPr lang="it-IT" sz="2200" b="1" dirty="0" smtClean="0"/>
              <a:t>incapace</a:t>
            </a:r>
            <a:r>
              <a:rPr lang="it-IT" sz="2200" dirty="0" smtClean="0"/>
              <a:t> </a:t>
            </a:r>
            <a:r>
              <a:rPr lang="it-IT" sz="2200" dirty="0"/>
              <a:t>di opporre </a:t>
            </a:r>
            <a:r>
              <a:rPr lang="it-IT" sz="2200" b="1" dirty="0"/>
              <a:t>alcuna</a:t>
            </a:r>
            <a:r>
              <a:rPr lang="it-IT" sz="2200" dirty="0"/>
              <a:t> </a:t>
            </a:r>
            <a:r>
              <a:rPr lang="it-IT" sz="2200" b="1" dirty="0"/>
              <a:t>resistenza</a:t>
            </a:r>
            <a:r>
              <a:rPr lang="it-IT" sz="2200" dirty="0"/>
              <a:t> per l'</a:t>
            </a:r>
            <a:r>
              <a:rPr lang="it-IT" sz="2200" b="1" dirty="0"/>
              <a:t>assenza</a:t>
            </a:r>
            <a:r>
              <a:rPr lang="it-IT" sz="2200" dirty="0"/>
              <a:t> o la </a:t>
            </a:r>
            <a:r>
              <a:rPr lang="it-IT" sz="2200" b="1" dirty="0"/>
              <a:t>diminuzione</a:t>
            </a:r>
            <a:r>
              <a:rPr lang="it-IT" sz="2200" dirty="0"/>
              <a:t> della </a:t>
            </a:r>
            <a:r>
              <a:rPr lang="it-IT" sz="2200" b="1" dirty="0"/>
              <a:t>capacità critica</a:t>
            </a:r>
            <a:r>
              <a:rPr lang="it-IT" sz="2200" dirty="0"/>
              <a:t>; </a:t>
            </a:r>
            <a:endParaRPr lang="it-IT" sz="2200" dirty="0" smtClean="0"/>
          </a:p>
          <a:p>
            <a:pPr marL="457200" indent="-457200">
              <a:buAutoNum type="alphaUcParenR"/>
            </a:pPr>
            <a:r>
              <a:rPr lang="it-IT" sz="2200" dirty="0" smtClean="0"/>
              <a:t>l'</a:t>
            </a:r>
            <a:r>
              <a:rPr lang="it-IT" sz="2200" b="1" dirty="0" smtClean="0"/>
              <a:t>induzione</a:t>
            </a:r>
            <a:r>
              <a:rPr lang="it-IT" sz="2200" dirty="0" smtClean="0"/>
              <a:t> </a:t>
            </a:r>
            <a:r>
              <a:rPr lang="it-IT" sz="2200" dirty="0"/>
              <a:t>a compiere un </a:t>
            </a:r>
            <a:r>
              <a:rPr lang="it-IT" sz="2200" b="1" dirty="0"/>
              <a:t>atto</a:t>
            </a:r>
            <a:r>
              <a:rPr lang="it-IT" sz="2200" dirty="0"/>
              <a:t> che importi per </a:t>
            </a:r>
            <a:r>
              <a:rPr lang="it-IT" sz="2200" dirty="0" smtClean="0"/>
              <a:t>la vittima </a:t>
            </a:r>
            <a:r>
              <a:rPr lang="it-IT" sz="2200" b="1" dirty="0"/>
              <a:t>qualsiasi effetto giuridico dannoso</a:t>
            </a:r>
            <a:r>
              <a:rPr lang="it-IT" sz="2200" dirty="0"/>
              <a:t>; </a:t>
            </a:r>
            <a:endParaRPr lang="it-IT" sz="2200" dirty="0" smtClean="0"/>
          </a:p>
          <a:p>
            <a:pPr marL="457200" indent="-457200">
              <a:buAutoNum type="alphaUcParenR"/>
            </a:pPr>
            <a:r>
              <a:rPr lang="it-IT" sz="2200" dirty="0" smtClean="0"/>
              <a:t>l'</a:t>
            </a:r>
            <a:r>
              <a:rPr lang="it-IT" sz="2200" b="1" dirty="0" smtClean="0"/>
              <a:t>abuso</a:t>
            </a:r>
            <a:r>
              <a:rPr lang="it-IT" sz="2200" dirty="0" smtClean="0"/>
              <a:t> </a:t>
            </a:r>
            <a:r>
              <a:rPr lang="it-IT" sz="2200" dirty="0"/>
              <a:t>dello </a:t>
            </a:r>
            <a:r>
              <a:rPr lang="it-IT" sz="2200" b="1" dirty="0"/>
              <a:t>stato di </a:t>
            </a:r>
            <a:r>
              <a:rPr lang="it-IT" sz="2200" b="1" dirty="0" smtClean="0"/>
              <a:t>vulnerabilità</a:t>
            </a:r>
            <a:r>
              <a:rPr lang="it-IT" sz="2200" dirty="0" smtClean="0"/>
              <a:t>:</a:t>
            </a:r>
            <a:r>
              <a:rPr lang="it-IT" sz="2200" b="1" dirty="0" smtClean="0"/>
              <a:t> </a:t>
            </a:r>
            <a:r>
              <a:rPr lang="it-IT" sz="2200" dirty="0" smtClean="0"/>
              <a:t>l'</a:t>
            </a:r>
            <a:r>
              <a:rPr lang="it-IT" sz="2200" b="1" dirty="0" smtClean="0"/>
              <a:t>agente</a:t>
            </a:r>
            <a:r>
              <a:rPr lang="it-IT" sz="2200" dirty="0"/>
              <a:t>, </a:t>
            </a:r>
            <a:r>
              <a:rPr lang="it-IT" sz="2200" b="1" dirty="0"/>
              <a:t>consapevole</a:t>
            </a:r>
            <a:r>
              <a:rPr lang="it-IT" sz="2200" dirty="0"/>
              <a:t> </a:t>
            </a:r>
            <a:r>
              <a:rPr lang="it-IT" sz="2200" dirty="0" smtClean="0"/>
              <a:t>dello </a:t>
            </a:r>
            <a:r>
              <a:rPr lang="it-IT" sz="2200" b="1" dirty="0" smtClean="0"/>
              <a:t>stato</a:t>
            </a:r>
            <a:r>
              <a:rPr lang="it-IT" sz="2200" dirty="0"/>
              <a:t>, ne </a:t>
            </a:r>
            <a:r>
              <a:rPr lang="it-IT" sz="2200" b="1" dirty="0" smtClean="0"/>
              <a:t>sfrutta</a:t>
            </a:r>
            <a:r>
              <a:rPr lang="it-IT" sz="2200" dirty="0" smtClean="0"/>
              <a:t> </a:t>
            </a:r>
            <a:r>
              <a:rPr lang="it-IT" sz="2200" dirty="0"/>
              <a:t>la </a:t>
            </a:r>
            <a:r>
              <a:rPr lang="it-IT" sz="2200" b="1" dirty="0"/>
              <a:t>debolezza</a:t>
            </a:r>
            <a:r>
              <a:rPr lang="it-IT" sz="2200" dirty="0"/>
              <a:t> per </a:t>
            </a:r>
            <a:r>
              <a:rPr lang="it-IT" sz="2200" b="1" dirty="0"/>
              <a:t>raggiungere il suo fine</a:t>
            </a:r>
            <a:r>
              <a:rPr lang="it-IT" sz="2200" dirty="0"/>
              <a:t> e cioè quello di </a:t>
            </a:r>
            <a:r>
              <a:rPr lang="it-IT" sz="2200" b="1" dirty="0"/>
              <a:t>procurare a sé </a:t>
            </a:r>
            <a:r>
              <a:rPr lang="it-IT" sz="2200" b="1" dirty="0" smtClean="0"/>
              <a:t>un </a:t>
            </a:r>
            <a:r>
              <a:rPr lang="it-IT" sz="2200" b="1" dirty="0"/>
              <a:t>profitto</a:t>
            </a:r>
            <a:r>
              <a:rPr lang="it-IT" sz="2200" dirty="0" smtClean="0"/>
              <a:t>;</a:t>
            </a:r>
          </a:p>
          <a:p>
            <a:pPr marL="457200" indent="-457200">
              <a:buAutoNum type="alphaUcParenR"/>
            </a:pPr>
            <a:r>
              <a:rPr lang="it-IT" sz="2200" dirty="0" smtClean="0"/>
              <a:t>la </a:t>
            </a:r>
            <a:r>
              <a:rPr lang="it-IT" sz="2200" b="1" dirty="0"/>
              <a:t>oggettiva riconoscibilità </a:t>
            </a:r>
            <a:r>
              <a:rPr lang="it-IT" sz="2200" dirty="0"/>
              <a:t>della </a:t>
            </a:r>
            <a:r>
              <a:rPr lang="it-IT" sz="2200" b="1" dirty="0"/>
              <a:t>minorata capacità</a:t>
            </a:r>
            <a:r>
              <a:rPr lang="it-IT" sz="2200" dirty="0"/>
              <a:t>, in modo che </a:t>
            </a:r>
            <a:r>
              <a:rPr lang="it-IT" sz="2200" b="1" dirty="0"/>
              <a:t>chiunque</a:t>
            </a:r>
            <a:r>
              <a:rPr lang="it-IT" sz="2200" dirty="0"/>
              <a:t> possa </a:t>
            </a:r>
            <a:r>
              <a:rPr lang="it-IT" sz="2200" b="1" dirty="0"/>
              <a:t>abusarne</a:t>
            </a:r>
            <a:r>
              <a:rPr lang="it-IT" sz="2200" dirty="0"/>
              <a:t> per raggiungere i suoi </a:t>
            </a:r>
            <a:r>
              <a:rPr lang="it-IT" sz="2200" b="1" dirty="0"/>
              <a:t>fini</a:t>
            </a:r>
            <a:r>
              <a:rPr lang="it-IT" sz="2200" dirty="0"/>
              <a:t> </a:t>
            </a:r>
            <a:r>
              <a:rPr lang="it-IT" sz="2200" b="1" dirty="0" smtClean="0"/>
              <a:t>illeciti</a:t>
            </a:r>
            <a:r>
              <a:rPr lang="it-IT" sz="2200" dirty="0" smtClean="0"/>
              <a:t>.</a:t>
            </a:r>
            <a:endParaRPr lang="it-IT" sz="2200" dirty="0"/>
          </a:p>
          <a:p>
            <a:pPr>
              <a:spcBef>
                <a:spcPts val="800"/>
              </a:spcBef>
            </a:pPr>
            <a:endParaRPr lang="it-IT" sz="2000" dirty="0" smtClean="0"/>
          </a:p>
          <a:p>
            <a:pPr marL="342900" indent="-342900">
              <a:spcBef>
                <a:spcPts val="800"/>
              </a:spcBef>
              <a:buFont typeface="Wingdings" charset="0"/>
              <a:buChar char="Ø"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2259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7059" y="3793910"/>
            <a:ext cx="5035176" cy="30640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" y="310133"/>
            <a:ext cx="9143999" cy="1205948"/>
          </a:xfrm>
        </p:spPr>
        <p:txBody>
          <a:bodyPr>
            <a:normAutofit fontScale="90000"/>
          </a:bodyPr>
          <a:lstStyle/>
          <a:p>
            <a:r>
              <a:rPr lang="it-IT" sz="3300" dirty="0" smtClean="0"/>
              <a:t>CIRCOVENZIONE DI INCAPACE</a:t>
            </a:r>
            <a:br>
              <a:rPr lang="it-IT" sz="3300" dirty="0" smtClean="0"/>
            </a:br>
            <a:r>
              <a:rPr lang="it-IT" sz="3300" dirty="0" smtClean="0"/>
              <a:t>E </a:t>
            </a:r>
            <a:r>
              <a:rPr lang="it-IT" sz="3300" i="1" dirty="0" smtClean="0"/>
              <a:t>DEFICIENZA PSICHICA </a:t>
            </a:r>
            <a:r>
              <a:rPr lang="it-IT" sz="3300" dirty="0" smtClean="0"/>
              <a:t>(</a:t>
            </a:r>
            <a:r>
              <a:rPr lang="it-IT" sz="3000" dirty="0"/>
              <a:t>Cass. </a:t>
            </a:r>
            <a:r>
              <a:rPr lang="it-IT" sz="3000" dirty="0" smtClean="0"/>
              <a:t>36424</a:t>
            </a:r>
            <a:r>
              <a:rPr lang="it-IT" sz="3000" dirty="0"/>
              <a:t>/2015</a:t>
            </a:r>
            <a:r>
              <a:rPr lang="it-IT" sz="3300" dirty="0" smtClean="0"/>
              <a:t>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1545964"/>
            <a:ext cx="9143999" cy="3309918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it-IT" sz="2300" b="1" dirty="0" smtClean="0"/>
              <a:t>Necessario</a:t>
            </a:r>
            <a:r>
              <a:rPr lang="it-IT" sz="2300" dirty="0" smtClean="0"/>
              <a:t> uno stato </a:t>
            </a:r>
            <a:r>
              <a:rPr lang="it-IT" sz="2300" dirty="0"/>
              <a:t>di </a:t>
            </a:r>
            <a:r>
              <a:rPr lang="it-IT" sz="2500" b="1" dirty="0"/>
              <a:t>deficienza </a:t>
            </a:r>
            <a:r>
              <a:rPr lang="it-IT" sz="2500" b="1" dirty="0" smtClean="0"/>
              <a:t>psichica</a:t>
            </a:r>
            <a:r>
              <a:rPr lang="it-IT" sz="2300" dirty="0" smtClean="0"/>
              <a:t>, una </a:t>
            </a:r>
            <a:r>
              <a:rPr lang="it-IT" sz="2300" b="1" dirty="0"/>
              <a:t>alterazione</a:t>
            </a:r>
            <a:r>
              <a:rPr lang="it-IT" sz="2300" dirty="0"/>
              <a:t> dello </a:t>
            </a:r>
            <a:r>
              <a:rPr lang="it-IT" sz="2300" b="1" dirty="0"/>
              <a:t>stato </a:t>
            </a:r>
            <a:r>
              <a:rPr lang="it-IT" sz="2300" b="1" dirty="0" smtClean="0"/>
              <a:t>mentale</a:t>
            </a:r>
            <a:r>
              <a:rPr lang="it-IT" sz="2300" dirty="0"/>
              <a:t> </a:t>
            </a:r>
            <a:r>
              <a:rPr lang="it-IT" sz="2300" b="1" dirty="0" smtClean="0"/>
              <a:t>meno </a:t>
            </a:r>
            <a:r>
              <a:rPr lang="it-IT" sz="2300" b="1" dirty="0"/>
              <a:t>grave e aggressiva dell'infermità</a:t>
            </a:r>
            <a:r>
              <a:rPr lang="it-IT" sz="2300" dirty="0"/>
              <a:t>, dipendente da </a:t>
            </a:r>
            <a:r>
              <a:rPr lang="it-IT" sz="2300" b="1" dirty="0"/>
              <a:t>particolari situazioni fisiche </a:t>
            </a:r>
            <a:r>
              <a:rPr lang="it-IT" sz="2300" dirty="0"/>
              <a:t>(</a:t>
            </a:r>
            <a:r>
              <a:rPr lang="it-IT" sz="2500" b="1" dirty="0">
                <a:solidFill>
                  <a:srgbClr val="FF0000"/>
                </a:solidFill>
              </a:rPr>
              <a:t>età avanzata</a:t>
            </a:r>
            <a:r>
              <a:rPr lang="it-IT" sz="2300" dirty="0"/>
              <a:t>, </a:t>
            </a:r>
            <a:r>
              <a:rPr lang="it-IT" sz="2300" b="1" dirty="0"/>
              <a:t>fragilità di carattere</a:t>
            </a:r>
            <a:r>
              <a:rPr lang="it-IT" sz="2300" dirty="0" smtClean="0"/>
              <a:t>), </a:t>
            </a:r>
            <a:r>
              <a:rPr lang="it-IT" sz="2300" b="1" dirty="0"/>
              <a:t>idonee</a:t>
            </a:r>
            <a:r>
              <a:rPr lang="it-IT" sz="2300" dirty="0"/>
              <a:t> a </a:t>
            </a:r>
            <a:r>
              <a:rPr lang="it-IT" sz="2300" b="1" dirty="0"/>
              <a:t>determinare</a:t>
            </a:r>
            <a:r>
              <a:rPr lang="it-IT" sz="2300" dirty="0"/>
              <a:t> una </a:t>
            </a:r>
            <a:r>
              <a:rPr lang="it-IT" sz="2300" b="1" dirty="0"/>
              <a:t>incisiva</a:t>
            </a:r>
            <a:r>
              <a:rPr lang="it-IT" sz="2300" dirty="0"/>
              <a:t> </a:t>
            </a:r>
            <a:r>
              <a:rPr lang="it-IT" sz="2300" b="1" dirty="0"/>
              <a:t>menomazione</a:t>
            </a:r>
            <a:r>
              <a:rPr lang="it-IT" sz="2300" dirty="0"/>
              <a:t> delle </a:t>
            </a:r>
            <a:r>
              <a:rPr lang="it-IT" sz="2300" b="1" dirty="0"/>
              <a:t>facoltà</a:t>
            </a:r>
            <a:r>
              <a:rPr lang="it-IT" sz="2300" dirty="0"/>
              <a:t> </a:t>
            </a:r>
            <a:r>
              <a:rPr lang="it-IT" sz="2300" b="1" dirty="0"/>
              <a:t>intellettive</a:t>
            </a:r>
            <a:r>
              <a:rPr lang="it-IT" sz="2300" dirty="0"/>
              <a:t> e </a:t>
            </a:r>
            <a:r>
              <a:rPr lang="it-IT" sz="2300" b="1" dirty="0" smtClean="0"/>
              <a:t>volitive</a:t>
            </a:r>
            <a:r>
              <a:rPr lang="it-IT" sz="2300" dirty="0" smtClean="0"/>
              <a:t>;</a:t>
            </a:r>
          </a:p>
          <a:p>
            <a:pPr>
              <a:spcBef>
                <a:spcPts val="800"/>
              </a:spcBef>
            </a:pPr>
            <a:r>
              <a:rPr lang="it-IT" sz="2300" dirty="0" smtClean="0"/>
              <a:t>è </a:t>
            </a:r>
            <a:r>
              <a:rPr lang="it-IT" sz="2300" b="1" dirty="0" smtClean="0"/>
              <a:t>compromesso</a:t>
            </a:r>
            <a:r>
              <a:rPr lang="it-IT" sz="2300" dirty="0" smtClean="0"/>
              <a:t> il </a:t>
            </a:r>
            <a:r>
              <a:rPr lang="it-IT" sz="2300" b="1" dirty="0"/>
              <a:t>potere di </a:t>
            </a:r>
            <a:r>
              <a:rPr lang="it-IT" sz="2500" b="1" dirty="0"/>
              <a:t>autodeterminazione</a:t>
            </a:r>
            <a:r>
              <a:rPr lang="it-IT" sz="2300" dirty="0"/>
              <a:t>, di </a:t>
            </a:r>
            <a:r>
              <a:rPr lang="it-IT" sz="2500" b="1" dirty="0"/>
              <a:t>critica</a:t>
            </a:r>
            <a:r>
              <a:rPr lang="it-IT" sz="2300" dirty="0"/>
              <a:t> e di </a:t>
            </a:r>
            <a:r>
              <a:rPr lang="it-IT" sz="2500" b="1" dirty="0"/>
              <a:t>difesa</a:t>
            </a:r>
            <a:r>
              <a:rPr lang="it-IT" sz="2300" dirty="0"/>
              <a:t> </a:t>
            </a:r>
            <a:r>
              <a:rPr lang="it-IT" sz="2300" dirty="0" smtClean="0"/>
              <a:t>dall'altrui </a:t>
            </a:r>
            <a:r>
              <a:rPr lang="it-IT" sz="2300" b="1" dirty="0"/>
              <a:t>opera di </a:t>
            </a:r>
            <a:r>
              <a:rPr lang="it-IT" sz="2500" b="1" dirty="0" smtClean="0"/>
              <a:t>suggestione</a:t>
            </a:r>
            <a:r>
              <a:rPr lang="it-IT" sz="2300" dirty="0" smtClean="0"/>
              <a:t>. </a:t>
            </a:r>
          </a:p>
          <a:p>
            <a:pPr>
              <a:spcBef>
                <a:spcPts val="800"/>
              </a:spcBef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90394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013" y="444603"/>
            <a:ext cx="4573268" cy="306409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" y="310133"/>
            <a:ext cx="9143999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LA NOZIONE E L’ACCERTAMENTO DELLA </a:t>
            </a:r>
            <a:r>
              <a:rPr lang="it-IT" sz="3300" i="1" dirty="0" smtClean="0"/>
              <a:t>DEFICIENZA PSICHICA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629647"/>
            <a:ext cx="9143999" cy="4228353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it-IT" sz="2400" dirty="0" smtClean="0"/>
              <a:t>La giurisprudenza(</a:t>
            </a:r>
            <a:r>
              <a:rPr lang="it-IT" sz="2400" b="1" dirty="0" smtClean="0"/>
              <a:t>Cass</a:t>
            </a:r>
            <a:r>
              <a:rPr lang="it-IT" sz="2400" b="1" dirty="0"/>
              <a:t>. 5791/</a:t>
            </a:r>
            <a:r>
              <a:rPr lang="it-IT" sz="2400" b="1" dirty="0" smtClean="0"/>
              <a:t>2016</a:t>
            </a:r>
            <a:r>
              <a:rPr lang="it-IT" sz="2400" dirty="0" smtClean="0"/>
              <a:t>) afferma che</a:t>
            </a:r>
          </a:p>
          <a:p>
            <a:pPr>
              <a:spcBef>
                <a:spcPts val="800"/>
              </a:spcBef>
            </a:pPr>
            <a:r>
              <a:rPr lang="it-IT" sz="2400" dirty="0" smtClean="0"/>
              <a:t>“</a:t>
            </a:r>
            <a:r>
              <a:rPr lang="it-IT" sz="2400" i="1" dirty="0" smtClean="0"/>
              <a:t>lo </a:t>
            </a:r>
            <a:r>
              <a:rPr lang="it-IT" sz="2400" b="1" i="1" dirty="0"/>
              <a:t>stato di infermità </a:t>
            </a:r>
            <a:r>
              <a:rPr lang="it-IT" sz="2400" i="1" dirty="0"/>
              <a:t>o di </a:t>
            </a:r>
            <a:r>
              <a:rPr lang="it-IT" sz="2400" b="1" i="1" dirty="0"/>
              <a:t>deficienza psichica </a:t>
            </a:r>
            <a:r>
              <a:rPr lang="it-IT" sz="2400" i="1" dirty="0"/>
              <a:t>della</a:t>
            </a:r>
            <a:r>
              <a:rPr lang="it-IT" sz="2400" b="1" i="1" dirty="0"/>
              <a:t> </a:t>
            </a:r>
            <a:r>
              <a:rPr lang="it-IT" sz="2400" i="1" dirty="0"/>
              <a:t>persona, pur </a:t>
            </a:r>
            <a:r>
              <a:rPr lang="it-IT" sz="2400" b="1" i="1" dirty="0"/>
              <a:t>non</a:t>
            </a:r>
            <a:r>
              <a:rPr lang="it-IT" sz="2400" i="1" dirty="0"/>
              <a:t> dovendo </a:t>
            </a:r>
            <a:r>
              <a:rPr lang="it-IT" sz="2400" b="1" i="1" dirty="0"/>
              <a:t>necessariamente</a:t>
            </a:r>
            <a:r>
              <a:rPr lang="it-IT" sz="2400" i="1" dirty="0"/>
              <a:t> consistere in una </a:t>
            </a:r>
            <a:r>
              <a:rPr lang="it-IT" sz="2400" b="1" i="1" dirty="0"/>
              <a:t>vera e propria malattia mentale</a:t>
            </a:r>
            <a:r>
              <a:rPr lang="it-IT" sz="2400" i="1" dirty="0"/>
              <a:t>, deve comunque </a:t>
            </a:r>
            <a:r>
              <a:rPr lang="it-IT" sz="2400" b="1" i="1" dirty="0"/>
              <a:t>provocare</a:t>
            </a:r>
            <a:r>
              <a:rPr lang="it-IT" sz="2400" i="1" dirty="0"/>
              <a:t> una </a:t>
            </a:r>
            <a:r>
              <a:rPr lang="it-IT" sz="2400" b="1" i="1" dirty="0"/>
              <a:t>incisiva menomazione </a:t>
            </a:r>
            <a:r>
              <a:rPr lang="it-IT" sz="2400" i="1" dirty="0"/>
              <a:t>delle </a:t>
            </a:r>
            <a:r>
              <a:rPr lang="it-IT" sz="2400" b="1" i="1" dirty="0"/>
              <a:t>facoltà</a:t>
            </a:r>
            <a:r>
              <a:rPr lang="it-IT" sz="2400" i="1" dirty="0"/>
              <a:t> </a:t>
            </a:r>
            <a:r>
              <a:rPr lang="it-IT" sz="2400" b="1" i="1" dirty="0"/>
              <a:t>intellettive</a:t>
            </a:r>
            <a:r>
              <a:rPr lang="it-IT" sz="2400" i="1" dirty="0"/>
              <a:t> e </a:t>
            </a:r>
            <a:r>
              <a:rPr lang="it-IT" sz="2400" b="1" i="1" dirty="0"/>
              <a:t>volitive</a:t>
            </a:r>
            <a:r>
              <a:rPr lang="it-IT" sz="2400" i="1" dirty="0"/>
              <a:t>, tale da </a:t>
            </a:r>
            <a:r>
              <a:rPr lang="it-IT" sz="2400" b="1" i="1" dirty="0"/>
              <a:t>rendere possibile la suggestione del minorato da parte di altri</a:t>
            </a:r>
            <a:r>
              <a:rPr lang="it-IT" sz="2400" i="1" dirty="0"/>
              <a:t>, in quanto l'</a:t>
            </a:r>
            <a:r>
              <a:rPr lang="it-IT" sz="2400" b="1" i="1" dirty="0"/>
              <a:t>incapacità del soggetto passivo </a:t>
            </a:r>
            <a:r>
              <a:rPr lang="it-IT" sz="2400" i="1" dirty="0"/>
              <a:t>costituisce un </a:t>
            </a:r>
            <a:r>
              <a:rPr lang="it-IT" sz="2400" b="1" i="1" dirty="0"/>
              <a:t>presupposto</a:t>
            </a:r>
            <a:r>
              <a:rPr lang="it-IT" sz="2400" i="1" dirty="0"/>
              <a:t> del reato </a:t>
            </a:r>
            <a:r>
              <a:rPr lang="it-IT" sz="2400" b="1" i="1" dirty="0"/>
              <a:t>della cui sussistenza, pertanto, vi deve essere l'assoluta </a:t>
            </a:r>
            <a:r>
              <a:rPr lang="it-IT" sz="2400" b="1" i="1" dirty="0" smtClean="0"/>
              <a:t>certezza</a:t>
            </a:r>
            <a:r>
              <a:rPr lang="it-IT" sz="2400" dirty="0" smtClean="0"/>
              <a:t>”.</a:t>
            </a:r>
          </a:p>
          <a:p>
            <a:pPr>
              <a:spcBef>
                <a:spcPts val="800"/>
              </a:spcBef>
            </a:pP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val="99703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210" y="4482352"/>
            <a:ext cx="5989027" cy="237564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CIRCOVENZIONE DI INCAPACE</a:t>
            </a:r>
            <a:br>
              <a:rPr lang="it-IT" sz="3300" dirty="0" smtClean="0"/>
            </a:br>
            <a:r>
              <a:rPr lang="it-IT" sz="3300" dirty="0" smtClean="0"/>
              <a:t>ED </a:t>
            </a:r>
            <a:r>
              <a:rPr lang="it-IT" sz="3300" i="1" cap="all" dirty="0" smtClean="0"/>
              <a:t>Età</a:t>
            </a:r>
            <a:r>
              <a:rPr lang="it-IT" sz="3300" dirty="0" smtClean="0"/>
              <a:t> </a:t>
            </a:r>
            <a:r>
              <a:rPr lang="it-IT" sz="3300" i="1" dirty="0" smtClean="0"/>
              <a:t>AVANZATA</a:t>
            </a:r>
            <a:r>
              <a:rPr lang="it-IT" sz="3300" dirty="0" smtClean="0"/>
              <a:t> (</a:t>
            </a:r>
            <a:r>
              <a:rPr lang="it-IT" sz="3200" dirty="0"/>
              <a:t>Cass</a:t>
            </a:r>
            <a:r>
              <a:rPr lang="it-IT" sz="3200" dirty="0" smtClean="0"/>
              <a:t>. 2237/1978</a:t>
            </a:r>
            <a:r>
              <a:rPr lang="it-IT" sz="3300" dirty="0" smtClean="0"/>
              <a:t>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1545964"/>
            <a:ext cx="9143999" cy="3534036"/>
          </a:xfrm>
        </p:spPr>
        <p:txBody>
          <a:bodyPr>
            <a:noAutofit/>
          </a:bodyPr>
          <a:lstStyle/>
          <a:p>
            <a:pPr marL="342900" indent="-342900">
              <a:spcBef>
                <a:spcPts val="1400"/>
              </a:spcBef>
              <a:buFont typeface="Wingdings" charset="2"/>
              <a:buChar char="ü"/>
            </a:pPr>
            <a:r>
              <a:rPr lang="it-IT" sz="2400" dirty="0"/>
              <a:t>l</a:t>
            </a:r>
            <a:r>
              <a:rPr lang="it-IT" sz="2400" dirty="0" smtClean="0"/>
              <a:t>a </a:t>
            </a:r>
            <a:r>
              <a:rPr lang="it-IT" sz="2400" b="1" dirty="0"/>
              <a:t>vecchiaia</a:t>
            </a:r>
            <a:r>
              <a:rPr lang="it-IT" sz="2400" dirty="0"/>
              <a:t> cosiddetta </a:t>
            </a:r>
            <a:r>
              <a:rPr lang="it-IT" sz="2400" dirty="0" smtClean="0"/>
              <a:t>“</a:t>
            </a:r>
            <a:r>
              <a:rPr lang="it-IT" sz="2400" b="1" i="1" dirty="0" smtClean="0"/>
              <a:t>psicologica</a:t>
            </a:r>
            <a:r>
              <a:rPr lang="it-IT" sz="2400" i="1" dirty="0" smtClean="0"/>
              <a:t>”</a:t>
            </a:r>
            <a:r>
              <a:rPr lang="it-IT" sz="2400" dirty="0" smtClean="0"/>
              <a:t> </a:t>
            </a:r>
            <a:r>
              <a:rPr lang="it-IT" sz="2400" b="1" dirty="0"/>
              <a:t>non</a:t>
            </a:r>
            <a:r>
              <a:rPr lang="it-IT" sz="2400" dirty="0"/>
              <a:t> </a:t>
            </a:r>
            <a:r>
              <a:rPr lang="it-IT" sz="2400" b="1" dirty="0"/>
              <a:t>integra</a:t>
            </a:r>
            <a:r>
              <a:rPr lang="it-IT" sz="2400" dirty="0"/>
              <a:t>, </a:t>
            </a:r>
            <a:r>
              <a:rPr lang="it-IT" sz="2400" b="1" dirty="0"/>
              <a:t>di per </a:t>
            </a:r>
            <a:r>
              <a:rPr lang="it-IT" sz="2400" b="1" dirty="0" smtClean="0"/>
              <a:t>sé</a:t>
            </a:r>
            <a:r>
              <a:rPr lang="it-IT" sz="2400" dirty="0" smtClean="0"/>
              <a:t>, </a:t>
            </a:r>
            <a:r>
              <a:rPr lang="it-IT" sz="2400" dirty="0"/>
              <a:t>uno </a:t>
            </a:r>
            <a:r>
              <a:rPr lang="it-IT" sz="2400" b="1" dirty="0"/>
              <a:t>stato</a:t>
            </a:r>
            <a:r>
              <a:rPr lang="it-IT" sz="2400" dirty="0"/>
              <a:t> di </a:t>
            </a:r>
            <a:r>
              <a:rPr lang="it-IT" sz="2400" b="1" dirty="0"/>
              <a:t>deficienza </a:t>
            </a:r>
            <a:r>
              <a:rPr lang="it-IT" sz="2400" b="1" dirty="0" smtClean="0"/>
              <a:t>psichica</a:t>
            </a:r>
            <a:r>
              <a:rPr lang="it-IT" sz="2400" dirty="0" smtClean="0"/>
              <a:t>;</a:t>
            </a:r>
          </a:p>
          <a:p>
            <a:pPr marL="342900" indent="-342900">
              <a:spcBef>
                <a:spcPts val="1400"/>
              </a:spcBef>
              <a:buFont typeface="Wingdings" charset="2"/>
              <a:buChar char="ü"/>
            </a:pPr>
            <a:r>
              <a:rPr lang="it-IT" sz="2400" dirty="0" smtClean="0"/>
              <a:t>occorre accertare</a:t>
            </a:r>
            <a:r>
              <a:rPr lang="it-IT" sz="2400" dirty="0"/>
              <a:t>, </a:t>
            </a:r>
            <a:r>
              <a:rPr lang="it-IT" sz="2400" b="1" dirty="0"/>
              <a:t>caso per caso</a:t>
            </a:r>
            <a:r>
              <a:rPr lang="it-IT" sz="2400" dirty="0"/>
              <a:t>, se il soggetto, a causa dell'</a:t>
            </a:r>
            <a:r>
              <a:rPr lang="it-IT" sz="2400" b="1" dirty="0">
                <a:solidFill>
                  <a:srgbClr val="FF0000"/>
                </a:solidFill>
              </a:rPr>
              <a:t>età avanzata</a:t>
            </a:r>
            <a:r>
              <a:rPr lang="it-IT" sz="2400" dirty="0"/>
              <a:t>, </a:t>
            </a:r>
            <a:r>
              <a:rPr lang="it-IT" sz="2400" b="1" dirty="0"/>
              <a:t>sia affetto da indebolimento mentale </a:t>
            </a:r>
            <a:r>
              <a:rPr lang="it-IT" sz="2400" dirty="0"/>
              <a:t>o da altre </a:t>
            </a:r>
            <a:r>
              <a:rPr lang="it-IT" sz="2400" b="1" dirty="0"/>
              <a:t>alterazioni psichiche</a:t>
            </a:r>
            <a:r>
              <a:rPr lang="it-IT" sz="2400" dirty="0"/>
              <a:t>, tali da renderlo un </a:t>
            </a:r>
            <a:r>
              <a:rPr lang="it-IT" sz="2400" b="1" dirty="0"/>
              <a:t>minorato</a:t>
            </a:r>
            <a:r>
              <a:rPr lang="it-IT" sz="2400" dirty="0"/>
              <a:t> </a:t>
            </a:r>
            <a:r>
              <a:rPr lang="it-IT" sz="2400" b="1" dirty="0" smtClean="0"/>
              <a:t>psichico</a:t>
            </a:r>
            <a:r>
              <a:rPr lang="it-IT" sz="2400" dirty="0" smtClean="0"/>
              <a:t>;</a:t>
            </a:r>
          </a:p>
          <a:p>
            <a:pPr marL="342900" indent="-342900">
              <a:spcBef>
                <a:spcPts val="1400"/>
              </a:spcBef>
              <a:buFont typeface="Wingdings" charset="2"/>
              <a:buChar char="ü"/>
            </a:pPr>
            <a:r>
              <a:rPr lang="it-IT" sz="2400" dirty="0" smtClean="0"/>
              <a:t>ad es., di recente configurato il </a:t>
            </a:r>
            <a:r>
              <a:rPr lang="it-IT" sz="2400" b="1" dirty="0" smtClean="0"/>
              <a:t>reato</a:t>
            </a:r>
            <a:r>
              <a:rPr lang="it-IT" sz="2400" dirty="0" smtClean="0"/>
              <a:t> in capo alla </a:t>
            </a:r>
            <a:r>
              <a:rPr lang="it-IT" sz="2400" b="1" dirty="0" smtClean="0"/>
              <a:t>badante</a:t>
            </a:r>
            <a:r>
              <a:rPr lang="it-IT" sz="2400" dirty="0" smtClean="0"/>
              <a:t> (</a:t>
            </a:r>
            <a:r>
              <a:rPr lang="it-IT" sz="2400" b="1" dirty="0" smtClean="0"/>
              <a:t>Trib. Firenze 3460/2014</a:t>
            </a:r>
            <a:r>
              <a:rPr lang="it-IT" sz="2400" dirty="0" smtClean="0"/>
              <a:t>) dell’</a:t>
            </a:r>
            <a:r>
              <a:rPr lang="it-IT" sz="2400" b="1" dirty="0" smtClean="0"/>
              <a:t>anziano</a:t>
            </a:r>
            <a:r>
              <a:rPr lang="it-IT" sz="2400" dirty="0" smtClean="0"/>
              <a:t>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7853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400" dirty="0" smtClean="0"/>
              <a:t>L’INTERVENTO ODIERNO</a:t>
            </a:r>
            <a:endParaRPr lang="it-IT" sz="3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75797" y="1537482"/>
            <a:ext cx="6302816" cy="5033699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it-IT" sz="2400" dirty="0" smtClean="0"/>
              <a:t>L’</a:t>
            </a:r>
            <a:r>
              <a:rPr lang="it-IT" sz="2400" b="1" dirty="0" smtClean="0"/>
              <a:t>amministratore di sostegno</a:t>
            </a:r>
            <a:r>
              <a:rPr lang="it-IT" sz="2400" dirty="0" smtClean="0"/>
              <a:t> (</a:t>
            </a:r>
            <a:r>
              <a:rPr lang="it-IT" sz="2400" b="1" dirty="0" smtClean="0"/>
              <a:t>a.d.s.</a:t>
            </a:r>
            <a:r>
              <a:rPr lang="it-IT" sz="2400" dirty="0" smtClean="0"/>
              <a:t>) dalla </a:t>
            </a:r>
            <a:r>
              <a:rPr lang="it-IT" sz="2400" b="1" dirty="0" smtClean="0"/>
              <a:t>L. 9 gennaio 2004, n. 6</a:t>
            </a:r>
            <a:r>
              <a:rPr lang="it-IT" sz="2400" dirty="0" smtClean="0"/>
              <a:t> alla attuale </a:t>
            </a:r>
            <a:r>
              <a:rPr lang="it-IT" sz="2400" b="1" dirty="0" smtClean="0"/>
              <a:t>prassi</a:t>
            </a:r>
            <a:r>
              <a:rPr lang="it-IT" sz="2400" dirty="0" smtClean="0"/>
              <a:t> e </a:t>
            </a:r>
            <a:r>
              <a:rPr lang="it-IT" sz="2400" b="1" dirty="0" smtClean="0"/>
              <a:t>giurisprudenza</a:t>
            </a:r>
            <a:r>
              <a:rPr lang="it-IT" sz="2400" dirty="0" smtClean="0"/>
              <a:t>;</a:t>
            </a:r>
          </a:p>
          <a:p>
            <a:pPr marL="342900" indent="-342900">
              <a:buFont typeface="Wingdings" charset="2"/>
              <a:buChar char="ü"/>
            </a:pPr>
            <a:r>
              <a:rPr lang="it-IT" sz="2400" dirty="0" smtClean="0"/>
              <a:t>I </a:t>
            </a:r>
            <a:r>
              <a:rPr lang="it-IT" sz="2400" b="1" dirty="0" smtClean="0"/>
              <a:t>reati</a:t>
            </a:r>
            <a:r>
              <a:rPr lang="it-IT" sz="2400" dirty="0" smtClean="0"/>
              <a:t> contro gli </a:t>
            </a:r>
            <a:r>
              <a:rPr lang="it-IT" sz="2400" b="1" dirty="0" smtClean="0"/>
              <a:t>anziani “vulnerabili” </a:t>
            </a:r>
            <a:r>
              <a:rPr lang="it-IT" sz="2400" dirty="0" smtClean="0"/>
              <a:t>dalla </a:t>
            </a:r>
            <a:r>
              <a:rPr lang="it-IT" sz="2400" b="1" dirty="0" smtClean="0"/>
              <a:t>circonvenzione d’incapace</a:t>
            </a:r>
            <a:r>
              <a:rPr lang="it-IT" sz="2400" dirty="0" smtClean="0"/>
              <a:t> (art. 643 c.p. ) alla </a:t>
            </a:r>
            <a:r>
              <a:rPr lang="it-IT" sz="2400" b="1" dirty="0" smtClean="0"/>
              <a:t>minorata difesa </a:t>
            </a:r>
            <a:r>
              <a:rPr lang="it-IT" sz="2400" dirty="0" smtClean="0"/>
              <a:t>(art. 61, co. 1, n. 5, c.p.);</a:t>
            </a:r>
          </a:p>
          <a:p>
            <a:pPr marL="342900" indent="-342900">
              <a:buFont typeface="Wingdings" charset="2"/>
              <a:buChar char="ü"/>
            </a:pPr>
            <a:r>
              <a:rPr lang="it-IT" sz="2400" dirty="0" smtClean="0"/>
              <a:t>Cenni sulla recentissima normativa sul c.d. “</a:t>
            </a:r>
            <a:r>
              <a:rPr lang="it-IT" sz="2400" b="1" dirty="0" smtClean="0"/>
              <a:t>testamento biologico</a:t>
            </a:r>
            <a:r>
              <a:rPr lang="it-IT" sz="2400" dirty="0" smtClean="0"/>
              <a:t>” (</a:t>
            </a:r>
            <a:r>
              <a:rPr lang="it-IT" sz="2400" b="1" dirty="0" smtClean="0"/>
              <a:t>L. 22 dicembre 2017, n. 219</a:t>
            </a:r>
            <a:r>
              <a:rPr lang="it-IT" sz="2400" dirty="0" smtClean="0"/>
              <a:t>, entrata in vigore il </a:t>
            </a:r>
            <a:r>
              <a:rPr lang="it-IT" sz="2400" b="1" dirty="0" smtClean="0"/>
              <a:t>31 gennaio 2018</a:t>
            </a:r>
            <a:r>
              <a:rPr lang="it-IT" sz="2400" dirty="0" smtClean="0"/>
              <a:t>).</a:t>
            </a:r>
          </a:p>
          <a:p>
            <a:pPr marL="342900" indent="-342900">
              <a:buFont typeface="Wingdings" charset="2"/>
              <a:buChar char="ü"/>
            </a:pPr>
            <a:endParaRPr lang="it-IT" sz="2400" dirty="0" smtClean="0"/>
          </a:p>
          <a:p>
            <a:pPr marL="342900" indent="-342900">
              <a:buFont typeface="Wingdings" charset="2"/>
              <a:buChar char="ü"/>
            </a:pPr>
            <a:endParaRPr lang="it-IT" sz="2400" dirty="0"/>
          </a:p>
        </p:txBody>
      </p:sp>
      <p:pic>
        <p:nvPicPr>
          <p:cNvPr id="5" name="Immagine 4" descr="Osservazione-e-checklis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614" y="2280531"/>
            <a:ext cx="2765386" cy="281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07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470" y="0"/>
            <a:ext cx="6185647" cy="403411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QUANDO SI </a:t>
            </a:r>
            <a:r>
              <a:rPr lang="it-IT" sz="3300" i="1" dirty="0" smtClean="0"/>
              <a:t>CONSUMA</a:t>
            </a:r>
            <a:r>
              <a:rPr lang="it-IT" sz="3300" dirty="0" smtClean="0"/>
              <a:t> IL REATO DI CIRCONVENZIONE DI INCAPACE?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913529"/>
            <a:ext cx="9143999" cy="3944471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it-IT" sz="2400" dirty="0" smtClean="0"/>
              <a:t>il reato si consuma </a:t>
            </a:r>
            <a:r>
              <a:rPr lang="it-IT" sz="2400" b="1" dirty="0" smtClean="0"/>
              <a:t>nel </a:t>
            </a:r>
            <a:r>
              <a:rPr lang="it-IT" sz="2400" b="1" dirty="0"/>
              <a:t>momento in cui viene compiuto l'atto capace di procurare un </a:t>
            </a:r>
            <a:r>
              <a:rPr lang="it-IT" sz="2600" b="1" dirty="0"/>
              <a:t>qualsiasi effetto giuridico dannoso</a:t>
            </a:r>
            <a:r>
              <a:rPr lang="it-IT" sz="2400" b="1" dirty="0"/>
              <a:t> </a:t>
            </a:r>
            <a:r>
              <a:rPr lang="it-IT" sz="2400" dirty="0"/>
              <a:t>per la </a:t>
            </a:r>
            <a:r>
              <a:rPr lang="it-IT" sz="2400" b="1" dirty="0"/>
              <a:t>persona offesa </a:t>
            </a:r>
            <a:r>
              <a:rPr lang="it-IT" sz="2400" dirty="0" smtClean="0"/>
              <a:t>(</a:t>
            </a:r>
            <a:r>
              <a:rPr lang="it-IT" sz="2400" b="1" dirty="0"/>
              <a:t>Cass. </a:t>
            </a:r>
            <a:r>
              <a:rPr lang="it-IT" sz="2400" b="1" dirty="0" smtClean="0"/>
              <a:t>27412</a:t>
            </a:r>
            <a:r>
              <a:rPr lang="it-IT" sz="2400" b="1" dirty="0"/>
              <a:t>/2008</a:t>
            </a:r>
            <a:r>
              <a:rPr lang="it-IT" sz="2400" dirty="0" smtClean="0"/>
              <a:t>);</a:t>
            </a:r>
          </a:p>
          <a:p>
            <a:pPr marL="342900" indent="-342900">
              <a:buFontTx/>
              <a:buChar char="-"/>
            </a:pPr>
            <a:r>
              <a:rPr lang="it-IT" sz="2400" dirty="0" smtClean="0"/>
              <a:t>si </a:t>
            </a:r>
            <a:r>
              <a:rPr lang="it-IT" sz="2400" dirty="0"/>
              <a:t>è affermato che l'</a:t>
            </a:r>
            <a:r>
              <a:rPr lang="it-IT" sz="2400" b="1" dirty="0"/>
              <a:t>apertura di un conto corrente </a:t>
            </a:r>
            <a:r>
              <a:rPr lang="it-IT" sz="2400" dirty="0"/>
              <a:t>da parte della </a:t>
            </a:r>
            <a:r>
              <a:rPr lang="it-IT" sz="2400" b="1" dirty="0" smtClean="0"/>
              <a:t>vittima</a:t>
            </a:r>
            <a:r>
              <a:rPr lang="it-IT" sz="2400" dirty="0" smtClean="0"/>
              <a:t> </a:t>
            </a:r>
            <a:r>
              <a:rPr lang="it-IT" sz="2400" dirty="0"/>
              <a:t>costituisce </a:t>
            </a:r>
            <a:r>
              <a:rPr lang="it-IT" sz="2400" b="1" dirty="0"/>
              <a:t>azione </a:t>
            </a:r>
            <a:r>
              <a:rPr lang="it-IT" sz="2400" b="1" dirty="0" smtClean="0"/>
              <a:t>dannosa</a:t>
            </a:r>
            <a:r>
              <a:rPr lang="it-IT" sz="2400" dirty="0" smtClean="0"/>
              <a:t> per l’integrazione del reato (</a:t>
            </a:r>
            <a:r>
              <a:rPr lang="it-IT" sz="2400" b="1" dirty="0"/>
              <a:t>Cass. </a:t>
            </a:r>
            <a:r>
              <a:rPr lang="it-IT" sz="2400" b="1" dirty="0" smtClean="0"/>
              <a:t>8103</a:t>
            </a:r>
            <a:r>
              <a:rPr lang="it-IT" sz="2400" b="1" dirty="0"/>
              <a:t>/2016</a:t>
            </a:r>
            <a:r>
              <a:rPr lang="it-IT" sz="2400" dirty="0"/>
              <a:t>).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771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234" y="1516081"/>
            <a:ext cx="6185647" cy="306373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MATRIMONIO DELL’ANZIANO E CIRCONVENZIONE DI INCAPACE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510119"/>
            <a:ext cx="9143999" cy="4347882"/>
          </a:xfrm>
        </p:spPr>
        <p:txBody>
          <a:bodyPr>
            <a:noAutofit/>
          </a:bodyPr>
          <a:lstStyle/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200" dirty="0" smtClean="0"/>
              <a:t>anche </a:t>
            </a:r>
            <a:r>
              <a:rPr lang="it-IT" sz="2200" dirty="0"/>
              <a:t>dal </a:t>
            </a:r>
            <a:r>
              <a:rPr lang="it-IT" sz="2200" dirty="0" smtClean="0"/>
              <a:t>solo </a:t>
            </a:r>
            <a:r>
              <a:rPr lang="it-IT" sz="2200" b="1" dirty="0"/>
              <a:t>matrimonio</a:t>
            </a:r>
            <a:r>
              <a:rPr lang="it-IT" sz="2200" dirty="0"/>
              <a:t> </a:t>
            </a:r>
            <a:r>
              <a:rPr lang="it-IT" sz="2200" dirty="0" smtClean="0"/>
              <a:t>può </a:t>
            </a:r>
            <a:r>
              <a:rPr lang="it-IT" sz="2200" dirty="0"/>
              <a:t>derivare un </a:t>
            </a:r>
            <a:r>
              <a:rPr lang="it-IT" sz="2200" b="1" dirty="0"/>
              <a:t>danno</a:t>
            </a:r>
            <a:r>
              <a:rPr lang="it-IT" sz="2200" dirty="0"/>
              <a:t> al </a:t>
            </a:r>
            <a:r>
              <a:rPr lang="it-IT" sz="2200" b="1" dirty="0"/>
              <a:t>contraente</a:t>
            </a:r>
            <a:r>
              <a:rPr lang="it-IT" sz="2200" dirty="0"/>
              <a:t> </a:t>
            </a:r>
            <a:r>
              <a:rPr lang="it-IT" sz="2200" b="1" dirty="0"/>
              <a:t>incapace</a:t>
            </a:r>
            <a:r>
              <a:rPr lang="it-IT" sz="2200" dirty="0"/>
              <a:t>, in quanto tenuto nei confronti del coniuge ad una serie di </a:t>
            </a:r>
            <a:r>
              <a:rPr lang="it-IT" sz="2200" b="1" dirty="0"/>
              <a:t>obblighi</a:t>
            </a:r>
            <a:r>
              <a:rPr lang="it-IT" sz="2200" dirty="0"/>
              <a:t> anche di </a:t>
            </a:r>
            <a:r>
              <a:rPr lang="it-IT" sz="2200" b="1" dirty="0"/>
              <a:t>contenuto </a:t>
            </a:r>
            <a:r>
              <a:rPr lang="it-IT" sz="2200" b="1" dirty="0" smtClean="0"/>
              <a:t>patrimoniale</a:t>
            </a:r>
            <a:r>
              <a:rPr lang="it-IT" sz="2200" dirty="0" smtClean="0"/>
              <a:t>; per la </a:t>
            </a:r>
            <a:r>
              <a:rPr lang="it-IT" sz="2200" b="1" dirty="0" smtClean="0"/>
              <a:t>circonvenzione</a:t>
            </a:r>
            <a:r>
              <a:rPr lang="it-IT" sz="2200" dirty="0" smtClean="0"/>
              <a:t> </a:t>
            </a:r>
            <a:r>
              <a:rPr lang="it-IT" sz="2200" b="1" dirty="0" smtClean="0"/>
              <a:t>di</a:t>
            </a:r>
            <a:r>
              <a:rPr lang="it-IT" sz="2200" dirty="0" smtClean="0"/>
              <a:t> </a:t>
            </a:r>
            <a:r>
              <a:rPr lang="it-IT" sz="2200" b="1" dirty="0" smtClean="0"/>
              <a:t>incapace</a:t>
            </a:r>
            <a:r>
              <a:rPr lang="it-IT" sz="2200" dirty="0" smtClean="0"/>
              <a:t> è sufficiente il </a:t>
            </a:r>
            <a:r>
              <a:rPr lang="it-IT" sz="2200" b="1" dirty="0" smtClean="0"/>
              <a:t>pericolo di pregiudizio patrimoniale</a:t>
            </a:r>
            <a:r>
              <a:rPr lang="it-IT" sz="2200" dirty="0" smtClean="0"/>
              <a:t> (</a:t>
            </a:r>
            <a:r>
              <a:rPr lang="it-IT" sz="2200" b="1" dirty="0" smtClean="0"/>
              <a:t>Cass. pen. 44942/2013</a:t>
            </a:r>
            <a:r>
              <a:rPr lang="it-IT" sz="2200" dirty="0" smtClean="0"/>
              <a:t>; in questo caso, però, assolta la </a:t>
            </a:r>
            <a:r>
              <a:rPr lang="it-IT" sz="2200" b="1" dirty="0" smtClean="0"/>
              <a:t>badante</a:t>
            </a:r>
            <a:r>
              <a:rPr lang="it-IT" sz="2200" dirty="0" smtClean="0"/>
              <a:t>);</a:t>
            </a:r>
            <a:endParaRPr lang="it-IT" sz="2200" dirty="0"/>
          </a:p>
          <a:p>
            <a:pPr>
              <a:spcBef>
                <a:spcPts val="800"/>
              </a:spcBef>
            </a:pPr>
            <a:r>
              <a:rPr lang="it-IT" sz="2200" b="1" i="1" dirty="0" smtClean="0">
                <a:solidFill>
                  <a:srgbClr val="FF0000"/>
                </a:solidFill>
              </a:rPr>
              <a:t>tuttavia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200" dirty="0" smtClean="0"/>
              <a:t>per la </a:t>
            </a:r>
            <a:r>
              <a:rPr lang="it-IT" sz="2200" b="1" dirty="0" smtClean="0"/>
              <a:t>Cassazione civile </a:t>
            </a:r>
            <a:r>
              <a:rPr lang="it-IT" sz="2200" dirty="0" smtClean="0"/>
              <a:t>il </a:t>
            </a:r>
            <a:r>
              <a:rPr lang="it-IT" sz="2200" b="1" dirty="0" smtClean="0"/>
              <a:t>matrimonio dell’anziano </a:t>
            </a:r>
            <a:r>
              <a:rPr lang="it-IT" sz="2200" dirty="0" smtClean="0"/>
              <a:t>sottoposto ad </a:t>
            </a:r>
            <a:r>
              <a:rPr lang="it-IT" sz="2200" b="1" dirty="0" smtClean="0"/>
              <a:t>a.d.s. </a:t>
            </a:r>
            <a:r>
              <a:rPr lang="it-IT" sz="2200" dirty="0" smtClean="0"/>
              <a:t>con la </a:t>
            </a:r>
            <a:r>
              <a:rPr lang="it-IT" sz="2200" b="1" dirty="0" smtClean="0"/>
              <a:t>badante </a:t>
            </a:r>
            <a:r>
              <a:rPr lang="it-IT" sz="2200" dirty="0" smtClean="0"/>
              <a:t>è valido: i </a:t>
            </a:r>
            <a:r>
              <a:rPr lang="it-IT" sz="2200" b="1" dirty="0" smtClean="0"/>
              <a:t>figli</a:t>
            </a:r>
            <a:r>
              <a:rPr lang="it-IT" sz="2200" dirty="0" smtClean="0"/>
              <a:t> possono chiedere che il </a:t>
            </a:r>
            <a:r>
              <a:rPr lang="it-IT" sz="2200" b="1" dirty="0" smtClean="0"/>
              <a:t>Giudice Tutelare vieti</a:t>
            </a:r>
            <a:r>
              <a:rPr lang="it-IT" sz="2200" dirty="0" smtClean="0"/>
              <a:t> il </a:t>
            </a:r>
            <a:r>
              <a:rPr lang="it-IT" sz="2200" b="1" dirty="0" smtClean="0"/>
              <a:t>matrimonio</a:t>
            </a:r>
            <a:r>
              <a:rPr lang="it-IT" sz="2200" dirty="0" smtClean="0"/>
              <a:t> o chiedere l’</a:t>
            </a:r>
            <a:r>
              <a:rPr lang="it-IT" sz="2200" b="1" dirty="0" smtClean="0"/>
              <a:t>interdizione</a:t>
            </a:r>
            <a:r>
              <a:rPr lang="it-IT" sz="2200" dirty="0" smtClean="0"/>
              <a:t> </a:t>
            </a:r>
            <a:r>
              <a:rPr lang="it-IT" sz="2200" b="1" dirty="0" smtClean="0"/>
              <a:t>del genitore</a:t>
            </a:r>
            <a:r>
              <a:rPr lang="it-IT" sz="2200" dirty="0"/>
              <a:t> </a:t>
            </a:r>
            <a:r>
              <a:rPr lang="it-IT" sz="2200" dirty="0" smtClean="0"/>
              <a:t>(</a:t>
            </a:r>
            <a:r>
              <a:rPr lang="it-IT" sz="2200" b="1" dirty="0" smtClean="0"/>
              <a:t>Cass. civ. 11536/2017</a:t>
            </a:r>
            <a:r>
              <a:rPr lang="it-IT" sz="2200" dirty="0" smtClean="0"/>
              <a:t>).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endParaRPr lang="it-IT" sz="2200" dirty="0"/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6856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18" y="439314"/>
            <a:ext cx="7545294" cy="314925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LA “</a:t>
            </a:r>
            <a:r>
              <a:rPr lang="it-IT" sz="3300" i="1" dirty="0" smtClean="0"/>
              <a:t>MINORATA DIFESA</a:t>
            </a:r>
            <a:r>
              <a:rPr lang="it-IT" sz="3300" dirty="0" smtClean="0"/>
              <a:t>”</a:t>
            </a:r>
            <a:br>
              <a:rPr lang="it-IT" sz="3300" dirty="0" smtClean="0"/>
            </a:br>
            <a:r>
              <a:rPr lang="it-IT" sz="3300" dirty="0" smtClean="0"/>
              <a:t>COME CIRCOSTANZA AGGRAVANTE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913529"/>
            <a:ext cx="9143999" cy="3944471"/>
          </a:xfrm>
        </p:spPr>
        <p:txBody>
          <a:bodyPr>
            <a:noAutofit/>
          </a:bodyPr>
          <a:lstStyle/>
          <a:p>
            <a:r>
              <a:rPr lang="it-IT" sz="2800" dirty="0" smtClean="0"/>
              <a:t>L’</a:t>
            </a:r>
            <a:r>
              <a:rPr lang="it-IT" sz="2800" b="1" dirty="0" smtClean="0"/>
              <a:t>art. 61, co. 1, n. 5), codice penale </a:t>
            </a:r>
            <a:r>
              <a:rPr lang="it-IT" sz="2800" dirty="0" smtClean="0"/>
              <a:t>prevede un </a:t>
            </a:r>
            <a:r>
              <a:rPr lang="it-IT" sz="2800" b="1" dirty="0" smtClean="0"/>
              <a:t>aggravamento</a:t>
            </a:r>
            <a:r>
              <a:rPr lang="it-IT" sz="2800" dirty="0" smtClean="0"/>
              <a:t> </a:t>
            </a:r>
            <a:r>
              <a:rPr lang="it-IT" sz="2800" b="1" dirty="0" smtClean="0"/>
              <a:t>di</a:t>
            </a:r>
            <a:r>
              <a:rPr lang="it-IT" sz="2800" dirty="0" smtClean="0"/>
              <a:t> </a:t>
            </a:r>
            <a:r>
              <a:rPr lang="it-IT" sz="2800" b="1" dirty="0" smtClean="0"/>
              <a:t>pena</a:t>
            </a:r>
            <a:r>
              <a:rPr lang="it-IT" sz="2800" dirty="0" smtClean="0"/>
              <a:t> fino ad </a:t>
            </a:r>
            <a:r>
              <a:rPr lang="it-IT" sz="2800" b="1" dirty="0" smtClean="0"/>
              <a:t>un terzo</a:t>
            </a:r>
            <a:r>
              <a:rPr lang="it-IT" sz="2800" dirty="0" smtClean="0"/>
              <a:t>, in linea di principio, per </a:t>
            </a:r>
            <a:r>
              <a:rPr lang="it-IT" sz="2800" b="1" dirty="0" smtClean="0"/>
              <a:t>qualunque reato</a:t>
            </a:r>
            <a:r>
              <a:rPr lang="it-IT" sz="2800" dirty="0" smtClean="0"/>
              <a:t>, quando l’autore abbia</a:t>
            </a:r>
          </a:p>
          <a:p>
            <a:r>
              <a:rPr lang="it-IT" sz="2800" dirty="0" smtClean="0"/>
              <a:t>“</a:t>
            </a:r>
            <a:r>
              <a:rPr lang="it-IT" sz="2800" i="1" dirty="0" smtClean="0"/>
              <a:t>… </a:t>
            </a:r>
            <a:r>
              <a:rPr lang="it-IT" sz="2800" b="1" i="1" dirty="0"/>
              <a:t>profittato</a:t>
            </a:r>
            <a:r>
              <a:rPr lang="it-IT" sz="2800" i="1" dirty="0"/>
              <a:t> di circostanze di </a:t>
            </a:r>
            <a:r>
              <a:rPr lang="it-IT" sz="2800" b="1" i="1" dirty="0"/>
              <a:t>tempo</a:t>
            </a:r>
            <a:r>
              <a:rPr lang="it-IT" sz="2800" i="1" dirty="0"/>
              <a:t>, di </a:t>
            </a:r>
            <a:r>
              <a:rPr lang="it-IT" sz="2800" b="1" i="1" dirty="0"/>
              <a:t>luogo</a:t>
            </a:r>
            <a:r>
              <a:rPr lang="it-IT" sz="2800" i="1" dirty="0"/>
              <a:t> o di </a:t>
            </a:r>
            <a:r>
              <a:rPr lang="it-IT" sz="2800" b="1" i="1" dirty="0"/>
              <a:t>persona</a:t>
            </a:r>
            <a:r>
              <a:rPr lang="it-IT" sz="2800" i="1" dirty="0"/>
              <a:t>, </a:t>
            </a:r>
            <a:r>
              <a:rPr lang="it-IT" sz="3000" b="1" i="1" dirty="0">
                <a:solidFill>
                  <a:srgbClr val="FF0000"/>
                </a:solidFill>
              </a:rPr>
              <a:t>anche in riferimento </a:t>
            </a:r>
            <a:r>
              <a:rPr lang="it-IT" sz="3000" b="1" i="1" dirty="0" smtClean="0">
                <a:solidFill>
                  <a:srgbClr val="FF0000"/>
                </a:solidFill>
              </a:rPr>
              <a:t>all'età </a:t>
            </a:r>
            <a:r>
              <a:rPr lang="it-IT" sz="2800" i="1" dirty="0" smtClean="0"/>
              <a:t>(modifica </a:t>
            </a:r>
            <a:r>
              <a:rPr lang="it-IT" sz="2800" b="1" i="1" dirty="0" smtClean="0"/>
              <a:t>L. 94/2009</a:t>
            </a:r>
            <a:r>
              <a:rPr lang="it-IT" sz="2800" i="1" dirty="0" smtClean="0"/>
              <a:t>), </a:t>
            </a:r>
            <a:r>
              <a:rPr lang="it-IT" sz="2800" i="1" dirty="0"/>
              <a:t>tali da </a:t>
            </a:r>
            <a:r>
              <a:rPr lang="it-IT" sz="2800" b="1" i="1" dirty="0"/>
              <a:t>ostacolare</a:t>
            </a:r>
            <a:r>
              <a:rPr lang="it-IT" sz="2800" i="1" dirty="0"/>
              <a:t> la </a:t>
            </a:r>
            <a:r>
              <a:rPr lang="it-IT" sz="2800" b="1" i="1" dirty="0"/>
              <a:t>pubblica</a:t>
            </a:r>
            <a:r>
              <a:rPr lang="it-IT" sz="2800" i="1" dirty="0"/>
              <a:t> o </a:t>
            </a:r>
            <a:r>
              <a:rPr lang="it-IT" sz="2800" b="1" i="1" dirty="0"/>
              <a:t>privata </a:t>
            </a:r>
            <a:r>
              <a:rPr lang="it-IT" sz="2800" b="1" i="1" dirty="0" smtClean="0"/>
              <a:t>difesa</a:t>
            </a:r>
            <a:r>
              <a:rPr lang="it-IT" sz="2800" dirty="0" smtClean="0"/>
              <a:t>”.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50215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706" y="468063"/>
            <a:ext cx="6723530" cy="447556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“</a:t>
            </a:r>
            <a:r>
              <a:rPr lang="it-IT" sz="3300" i="1" dirty="0" smtClean="0"/>
              <a:t>MINORATA DIFESA</a:t>
            </a:r>
            <a:r>
              <a:rPr lang="it-IT" sz="3300" dirty="0" smtClean="0"/>
              <a:t>”</a:t>
            </a:r>
            <a:br>
              <a:rPr lang="it-IT" sz="3300" dirty="0" smtClean="0"/>
            </a:br>
            <a:r>
              <a:rPr lang="it-IT" sz="3300" dirty="0" smtClean="0"/>
              <a:t>ED </a:t>
            </a:r>
            <a:r>
              <a:rPr lang="it-IT" sz="3300" cap="all" dirty="0" smtClean="0"/>
              <a:t>Età</a:t>
            </a:r>
            <a:r>
              <a:rPr lang="it-IT" sz="3300" dirty="0" smtClean="0"/>
              <a:t> AVANZATA (L. 94/2009)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913529"/>
            <a:ext cx="9143999" cy="3944471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it-IT" sz="2400" dirty="0" smtClean="0"/>
              <a:t>verifica se il </a:t>
            </a:r>
            <a:r>
              <a:rPr lang="it-IT" sz="2400" b="1" dirty="0" smtClean="0"/>
              <a:t>reato</a:t>
            </a:r>
            <a:r>
              <a:rPr lang="it-IT" sz="2400" dirty="0" smtClean="0"/>
              <a:t> è stato </a:t>
            </a:r>
            <a:r>
              <a:rPr lang="it-IT" sz="2400" b="1" dirty="0" smtClean="0"/>
              <a:t>agevolato</a:t>
            </a:r>
            <a:r>
              <a:rPr lang="it-IT" sz="2400" dirty="0" smtClean="0"/>
              <a:t> </a:t>
            </a:r>
            <a:r>
              <a:rPr lang="it-IT" sz="2400" dirty="0"/>
              <a:t>dalla </a:t>
            </a:r>
            <a:r>
              <a:rPr lang="it-IT" sz="2400" b="1" dirty="0"/>
              <a:t>scarsa lucidità </a:t>
            </a:r>
            <a:r>
              <a:rPr lang="it-IT" sz="2400" dirty="0"/>
              <a:t>o </a:t>
            </a:r>
            <a:r>
              <a:rPr lang="it-IT" sz="2400" b="1" dirty="0"/>
              <a:t>incapacità</a:t>
            </a:r>
            <a:r>
              <a:rPr lang="it-IT" sz="2400" dirty="0"/>
              <a:t> di </a:t>
            </a:r>
            <a:r>
              <a:rPr lang="it-IT" sz="2400" b="1" dirty="0"/>
              <a:t>orientarsi</a:t>
            </a:r>
            <a:r>
              <a:rPr lang="it-IT" sz="2400" dirty="0"/>
              <a:t> da parte della </a:t>
            </a:r>
            <a:r>
              <a:rPr lang="it-IT" sz="2400" b="1" dirty="0"/>
              <a:t>vittima</a:t>
            </a:r>
            <a:r>
              <a:rPr lang="it-IT" sz="2400" dirty="0"/>
              <a:t> nella </a:t>
            </a:r>
            <a:r>
              <a:rPr lang="it-IT" sz="2400" b="1" dirty="0"/>
              <a:t>comprensione</a:t>
            </a:r>
            <a:r>
              <a:rPr lang="it-IT" sz="2400" dirty="0"/>
              <a:t> </a:t>
            </a:r>
            <a:r>
              <a:rPr lang="it-IT" sz="2400" b="1" dirty="0"/>
              <a:t>degli eventi </a:t>
            </a:r>
            <a:r>
              <a:rPr lang="it-IT" sz="2400" dirty="0"/>
              <a:t>secondo </a:t>
            </a:r>
            <a:r>
              <a:rPr lang="it-IT" sz="2400" b="1" dirty="0"/>
              <a:t>criteri di normalità </a:t>
            </a:r>
            <a:r>
              <a:rPr lang="it-IT" sz="2400" dirty="0"/>
              <a:t>(</a:t>
            </a:r>
            <a:r>
              <a:rPr lang="it-IT" sz="2400" dirty="0" smtClean="0"/>
              <a:t>Cass. 38347</a:t>
            </a:r>
            <a:r>
              <a:rPr lang="it-IT" sz="2400" dirty="0"/>
              <a:t>/2011; </a:t>
            </a:r>
            <a:r>
              <a:rPr lang="it-IT" sz="2400" dirty="0" smtClean="0"/>
              <a:t>Cass. </a:t>
            </a:r>
            <a:r>
              <a:rPr lang="it-IT" sz="2400" dirty="0"/>
              <a:t>35997/2010); </a:t>
            </a:r>
            <a:endParaRPr lang="it-IT" sz="2400" dirty="0" smtClean="0"/>
          </a:p>
          <a:p>
            <a:pPr marL="342900" indent="-342900">
              <a:buFont typeface="Wingdings" charset="2"/>
              <a:buChar char="ü"/>
            </a:pPr>
            <a:r>
              <a:rPr lang="it-IT" sz="2400" dirty="0" smtClean="0"/>
              <a:t>deve </a:t>
            </a:r>
            <a:r>
              <a:rPr lang="it-IT" sz="2400" dirty="0"/>
              <a:t>essere oggi </a:t>
            </a:r>
            <a:r>
              <a:rPr lang="it-IT" sz="2400" b="1" dirty="0"/>
              <a:t>specificamente valutata </a:t>
            </a:r>
            <a:r>
              <a:rPr lang="it-IT" sz="2400" dirty="0"/>
              <a:t>anche </a:t>
            </a:r>
            <a:r>
              <a:rPr lang="it-IT" sz="2400" b="1" dirty="0"/>
              <a:t>in riferimento all'età senile</a:t>
            </a:r>
            <a:r>
              <a:rPr lang="it-IT" sz="2400" dirty="0"/>
              <a:t> </a:t>
            </a:r>
            <a:r>
              <a:rPr lang="it-IT" sz="2400" dirty="0" smtClean="0"/>
              <a:t>della </a:t>
            </a:r>
            <a:r>
              <a:rPr lang="it-IT" sz="2400" dirty="0"/>
              <a:t>persona offesa, </a:t>
            </a:r>
            <a:r>
              <a:rPr lang="it-IT" sz="2400" dirty="0" smtClean="0"/>
              <a:t>con un maggior rilievo ad uno </a:t>
            </a:r>
            <a:r>
              <a:rPr lang="it-IT" sz="2400" b="1" dirty="0" smtClean="0"/>
              <a:t>stato</a:t>
            </a:r>
            <a:r>
              <a:rPr lang="it-IT" sz="2400" dirty="0" smtClean="0"/>
              <a:t> </a:t>
            </a:r>
            <a:r>
              <a:rPr lang="it-IT" sz="2400" b="1" dirty="0" smtClean="0"/>
              <a:t>di</a:t>
            </a:r>
            <a:r>
              <a:rPr lang="it-IT" sz="2400" dirty="0" smtClean="0"/>
              <a:t> </a:t>
            </a:r>
            <a:r>
              <a:rPr lang="it-IT" sz="2400" b="1" dirty="0" smtClean="0"/>
              <a:t>particolare </a:t>
            </a:r>
            <a:r>
              <a:rPr lang="it-IT" sz="2400" b="1" dirty="0"/>
              <a:t>vulnerabilità </a:t>
            </a:r>
            <a:r>
              <a:rPr lang="it-IT" sz="2400" dirty="0"/>
              <a:t>della quale l'</a:t>
            </a:r>
            <a:r>
              <a:rPr lang="it-IT" sz="2400" b="1" dirty="0"/>
              <a:t>agente</a:t>
            </a:r>
            <a:r>
              <a:rPr lang="it-IT" sz="2400" dirty="0"/>
              <a:t> trae consapevolmente </a:t>
            </a:r>
            <a:r>
              <a:rPr lang="it-IT" sz="2400" b="1" dirty="0"/>
              <a:t>vantaggio</a:t>
            </a:r>
            <a:r>
              <a:rPr lang="it-IT" sz="2400" dirty="0"/>
              <a:t> (</a:t>
            </a:r>
            <a:r>
              <a:rPr lang="it-IT" sz="2400" dirty="0" smtClean="0"/>
              <a:t>Cass. </a:t>
            </a:r>
            <a:r>
              <a:rPr lang="it-IT" sz="2400" dirty="0"/>
              <a:t>8998/2014).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70092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41" y="529085"/>
            <a:ext cx="8478021" cy="4768887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“</a:t>
            </a:r>
            <a:r>
              <a:rPr lang="it-IT" sz="3300" i="1" dirty="0" smtClean="0"/>
              <a:t>MINORATA DIFESA</a:t>
            </a:r>
            <a:r>
              <a:rPr lang="it-IT" sz="3300" dirty="0" smtClean="0"/>
              <a:t>” E TRUFFA</a:t>
            </a:r>
            <a:br>
              <a:rPr lang="it-IT" sz="3300" dirty="0" smtClean="0"/>
            </a:br>
            <a:r>
              <a:rPr lang="it-IT" sz="3300" dirty="0" smtClean="0"/>
              <a:t>(art. 640, co. 2, n. 2-</a:t>
            </a:r>
            <a:r>
              <a:rPr lang="it-IT" sz="3300" i="1" dirty="0" smtClean="0"/>
              <a:t>bis</a:t>
            </a:r>
            <a:r>
              <a:rPr lang="it-IT" sz="3300" dirty="0" smtClean="0"/>
              <a:t>, c.p.)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3152588"/>
            <a:ext cx="9143999" cy="3705412"/>
          </a:xfrm>
        </p:spPr>
        <p:txBody>
          <a:bodyPr>
            <a:noAutofit/>
          </a:bodyPr>
          <a:lstStyle/>
          <a:p>
            <a:r>
              <a:rPr lang="it-IT" sz="2800" dirty="0" smtClean="0"/>
              <a:t>La </a:t>
            </a:r>
            <a:r>
              <a:rPr lang="it-IT" sz="2800" b="1" dirty="0" smtClean="0"/>
              <a:t>riforma</a:t>
            </a:r>
            <a:r>
              <a:rPr lang="it-IT" sz="2800" dirty="0" smtClean="0"/>
              <a:t> </a:t>
            </a:r>
            <a:r>
              <a:rPr lang="it-IT" sz="2800" dirty="0"/>
              <a:t>del </a:t>
            </a:r>
            <a:r>
              <a:rPr lang="it-IT" sz="2800" b="1" dirty="0"/>
              <a:t>2009</a:t>
            </a:r>
            <a:r>
              <a:rPr lang="it-IT" sz="2800" dirty="0"/>
              <a:t> ha introdotto anche il</a:t>
            </a:r>
            <a:r>
              <a:rPr lang="it-IT" sz="2800" b="1" dirty="0"/>
              <a:t> </a:t>
            </a:r>
            <a:r>
              <a:rPr lang="it-IT" sz="2800" b="1" dirty="0" smtClean="0"/>
              <a:t>n. 2</a:t>
            </a:r>
            <a:r>
              <a:rPr lang="it-IT" sz="2800" b="1" dirty="0"/>
              <a:t>-</a:t>
            </a:r>
            <a:r>
              <a:rPr lang="it-IT" sz="2800" b="1" i="1" dirty="0"/>
              <a:t>bis</a:t>
            </a:r>
            <a:r>
              <a:rPr lang="it-IT" sz="2800" b="1" dirty="0"/>
              <a:t> </a:t>
            </a:r>
            <a:r>
              <a:rPr lang="it-IT" sz="2800" dirty="0"/>
              <a:t>dell'</a:t>
            </a:r>
            <a:r>
              <a:rPr lang="it-IT" sz="2800" b="1" dirty="0"/>
              <a:t>art. 640</a:t>
            </a:r>
            <a:r>
              <a:rPr lang="it-IT" sz="2800" dirty="0"/>
              <a:t>, </a:t>
            </a:r>
            <a:r>
              <a:rPr lang="it-IT" sz="2800" dirty="0" smtClean="0"/>
              <a:t>che prevede un </a:t>
            </a:r>
            <a:r>
              <a:rPr lang="it-IT" sz="2800" b="1" dirty="0" smtClean="0"/>
              <a:t>aggravamento di pena </a:t>
            </a:r>
            <a:r>
              <a:rPr lang="it-IT" sz="2800" dirty="0" smtClean="0"/>
              <a:t>(fino ad </a:t>
            </a:r>
            <a:r>
              <a:rPr lang="it-IT" sz="2800" b="1" dirty="0" smtClean="0"/>
              <a:t>un</a:t>
            </a:r>
            <a:r>
              <a:rPr lang="it-IT" sz="2800" dirty="0" smtClean="0"/>
              <a:t> </a:t>
            </a:r>
            <a:r>
              <a:rPr lang="it-IT" sz="2800" b="1" dirty="0" smtClean="0"/>
              <a:t>terzo</a:t>
            </a:r>
            <a:r>
              <a:rPr lang="it-IT" sz="2800" dirty="0" smtClean="0"/>
              <a:t>) nella </a:t>
            </a:r>
            <a:r>
              <a:rPr lang="it-IT" sz="2800" dirty="0"/>
              <a:t>ipotesi di </a:t>
            </a:r>
            <a:r>
              <a:rPr lang="it-IT" sz="2800" b="1" dirty="0"/>
              <a:t>truffa</a:t>
            </a:r>
            <a:r>
              <a:rPr lang="it-IT" sz="2800" dirty="0"/>
              <a:t> commessa in caso di </a:t>
            </a:r>
            <a:r>
              <a:rPr lang="it-IT" sz="2800" dirty="0" smtClean="0"/>
              <a:t>“</a:t>
            </a:r>
            <a:r>
              <a:rPr lang="it-IT" sz="2800" b="1" i="1" dirty="0" smtClean="0"/>
              <a:t>minorata difesa</a:t>
            </a:r>
            <a:r>
              <a:rPr lang="it-IT" sz="2800" dirty="0" smtClean="0"/>
              <a:t>”;</a:t>
            </a:r>
          </a:p>
          <a:p>
            <a:pPr>
              <a:spcBef>
                <a:spcPts val="200"/>
              </a:spcBef>
            </a:pPr>
            <a:endParaRPr lang="it-IT" sz="900" dirty="0" smtClean="0"/>
          </a:p>
          <a:p>
            <a:r>
              <a:rPr lang="it-IT" sz="2800" dirty="0" smtClean="0"/>
              <a:t>Se c’è “</a:t>
            </a:r>
            <a:r>
              <a:rPr lang="it-IT" sz="2800" b="1" i="1" dirty="0" smtClean="0"/>
              <a:t>minorata difesa</a:t>
            </a:r>
            <a:r>
              <a:rPr lang="it-IT" sz="2800" dirty="0" smtClean="0"/>
              <a:t>”, la </a:t>
            </a:r>
            <a:r>
              <a:rPr lang="it-IT" sz="2800" b="1" dirty="0" smtClean="0"/>
              <a:t>truffa</a:t>
            </a:r>
            <a:r>
              <a:rPr lang="it-IT" sz="2800" dirty="0" smtClean="0"/>
              <a:t> diventa </a:t>
            </a:r>
            <a:r>
              <a:rPr lang="it-IT" sz="2800" b="1" dirty="0" smtClean="0"/>
              <a:t>procedibile d’ufficio</a:t>
            </a:r>
            <a:r>
              <a:rPr lang="it-IT" sz="2800" dirty="0" smtClean="0"/>
              <a:t>.</a:t>
            </a:r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0799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41" y="1171684"/>
            <a:ext cx="8478021" cy="291592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 fontScale="90000"/>
          </a:bodyPr>
          <a:lstStyle/>
          <a:p>
            <a:r>
              <a:rPr lang="it-IT" sz="3300" dirty="0" smtClean="0"/>
              <a:t>PROSPETTIVE DI RIFORMA IN MATERIA DI REATI CONTRO GLI ANZIANI VULNERABILI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3152588"/>
            <a:ext cx="9143999" cy="3705412"/>
          </a:xfrm>
        </p:spPr>
        <p:txBody>
          <a:bodyPr>
            <a:noAutofit/>
          </a:bodyPr>
          <a:lstStyle/>
          <a:p>
            <a:endParaRPr lang="it-IT" sz="800" dirty="0" smtClean="0"/>
          </a:p>
          <a:p>
            <a:r>
              <a:rPr lang="it-IT" sz="2800" dirty="0" smtClean="0"/>
              <a:t>Il recente </a:t>
            </a:r>
            <a:r>
              <a:rPr lang="it-IT" sz="2800" b="1" dirty="0" smtClean="0"/>
              <a:t>disegno di legge “Ermini” </a:t>
            </a:r>
            <a:r>
              <a:rPr lang="it-IT" sz="2800" dirty="0" smtClean="0"/>
              <a:t>(</a:t>
            </a:r>
            <a:r>
              <a:rPr lang="it-IT" sz="2800" b="1" dirty="0" smtClean="0"/>
              <a:t>n. 4130</a:t>
            </a:r>
            <a:r>
              <a:rPr lang="it-IT" sz="2800" dirty="0" smtClean="0"/>
              <a:t>), </a:t>
            </a:r>
            <a:r>
              <a:rPr lang="it-IT" sz="2800" b="1" dirty="0" smtClean="0"/>
              <a:t>approvato</a:t>
            </a:r>
            <a:r>
              <a:rPr lang="it-IT" sz="2800" dirty="0" smtClean="0"/>
              <a:t> il</a:t>
            </a:r>
            <a:r>
              <a:rPr lang="it-IT" sz="2800" b="1" dirty="0" smtClean="0"/>
              <a:t> 20 settembre 2017 </a:t>
            </a:r>
            <a:r>
              <a:rPr lang="it-IT" sz="2800" dirty="0" smtClean="0"/>
              <a:t>dalla </a:t>
            </a:r>
            <a:r>
              <a:rPr lang="it-IT" sz="2800" b="1" dirty="0" smtClean="0"/>
              <a:t>Camera</a:t>
            </a:r>
            <a:r>
              <a:rPr lang="it-IT" sz="2800" dirty="0" smtClean="0"/>
              <a:t>, prevede alcune </a:t>
            </a:r>
            <a:r>
              <a:rPr lang="it-IT" sz="2800" b="1" dirty="0" smtClean="0"/>
              <a:t>importanti modifiche </a:t>
            </a:r>
            <a:r>
              <a:rPr lang="it-IT" sz="2800" dirty="0" smtClean="0"/>
              <a:t>in materia di </a:t>
            </a:r>
            <a:r>
              <a:rPr lang="it-IT" sz="2800" b="1" dirty="0" smtClean="0"/>
              <a:t>tutela della vulnerabilità dell’anziano</a:t>
            </a:r>
            <a:r>
              <a:rPr lang="it-IT" sz="2800" dirty="0" smtClean="0"/>
              <a:t> con riferimento ai </a:t>
            </a:r>
            <a:r>
              <a:rPr lang="it-IT" sz="2800" b="1" dirty="0" smtClean="0"/>
              <a:t>reati</a:t>
            </a:r>
            <a:r>
              <a:rPr lang="it-IT" sz="2800" dirty="0" smtClean="0"/>
              <a:t> di </a:t>
            </a:r>
            <a:r>
              <a:rPr lang="it-IT" sz="2800" b="1" dirty="0" smtClean="0"/>
              <a:t>truffa</a:t>
            </a:r>
            <a:r>
              <a:rPr lang="it-IT" sz="2800" dirty="0" smtClean="0"/>
              <a:t> e di </a:t>
            </a:r>
            <a:r>
              <a:rPr lang="it-IT" sz="2800" b="1" dirty="0" smtClean="0"/>
              <a:t>circonvenzione</a:t>
            </a:r>
            <a:r>
              <a:rPr lang="it-IT" sz="2800" dirty="0" smtClean="0"/>
              <a:t> </a:t>
            </a:r>
            <a:r>
              <a:rPr lang="it-IT" sz="2800" b="1" dirty="0" smtClean="0"/>
              <a:t>di</a:t>
            </a:r>
            <a:r>
              <a:rPr lang="it-IT" sz="2800" dirty="0" smtClean="0"/>
              <a:t> </a:t>
            </a:r>
            <a:r>
              <a:rPr lang="it-IT" sz="2800" b="1" dirty="0" smtClean="0"/>
              <a:t>incapace</a:t>
            </a:r>
            <a:r>
              <a:rPr lang="it-IT" sz="2800" dirty="0" smtClean="0"/>
              <a:t>.</a:t>
            </a:r>
            <a:endParaRPr lang="it-IT" sz="2800" b="1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69842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IL DISEGNO DI LEGGE “ERMINI” 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4940" y="1516081"/>
            <a:ext cx="9143999" cy="5341919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it-IT" sz="2600" dirty="0" smtClean="0"/>
              <a:t>introduzione nel</a:t>
            </a:r>
            <a:r>
              <a:rPr lang="it-IT" sz="2600" b="1" dirty="0" smtClean="0"/>
              <a:t> c.p. </a:t>
            </a:r>
            <a:r>
              <a:rPr lang="it-IT" sz="2600" dirty="0" smtClean="0"/>
              <a:t>del </a:t>
            </a:r>
            <a:r>
              <a:rPr lang="it-IT" sz="2600" b="1" dirty="0"/>
              <a:t>delitto di frode patrimoniale a danno di un soggetto vulnerabile </a:t>
            </a:r>
            <a:r>
              <a:rPr lang="it-IT" sz="2600" dirty="0"/>
              <a:t>in </a:t>
            </a:r>
            <a:r>
              <a:rPr lang="it-IT" sz="2600" b="1" dirty="0"/>
              <a:t>ragione dell’età </a:t>
            </a:r>
            <a:r>
              <a:rPr lang="it-IT" sz="2600" b="1" dirty="0" smtClean="0"/>
              <a:t>avanzata</a:t>
            </a:r>
            <a:r>
              <a:rPr lang="it-IT" sz="2600" dirty="0" smtClean="0"/>
              <a:t>: </a:t>
            </a:r>
          </a:p>
          <a:p>
            <a:r>
              <a:rPr lang="it-IT" sz="2600" dirty="0" smtClean="0"/>
              <a:t>chi </a:t>
            </a:r>
            <a:r>
              <a:rPr lang="it-IT" sz="2600" dirty="0"/>
              <a:t>con </a:t>
            </a:r>
            <a:r>
              <a:rPr lang="it-IT" sz="2600" b="1" dirty="0"/>
              <a:t>mezzi fraudolenti </a:t>
            </a:r>
            <a:r>
              <a:rPr lang="it-IT" sz="2600" dirty="0"/>
              <a:t>induce un </a:t>
            </a:r>
            <a:r>
              <a:rPr lang="it-IT" sz="2600" b="1" dirty="0"/>
              <a:t>anziano</a:t>
            </a:r>
            <a:r>
              <a:rPr lang="it-IT" sz="2600" dirty="0"/>
              <a:t> </a:t>
            </a:r>
            <a:r>
              <a:rPr lang="it-IT" sz="2600" dirty="0" smtClean="0"/>
              <a:t>(originariamente previsto “</a:t>
            </a:r>
            <a:r>
              <a:rPr lang="it-IT" sz="2600" b="1" i="1" dirty="0" smtClean="0"/>
              <a:t>ultrasessantacinquenne</a:t>
            </a:r>
            <a:r>
              <a:rPr lang="it-IT" sz="2600" dirty="0" smtClean="0"/>
              <a:t>”) a </a:t>
            </a:r>
            <a:r>
              <a:rPr lang="it-IT" sz="2600" dirty="0"/>
              <a:t>dare (o promettere) indebitamente </a:t>
            </a:r>
            <a:r>
              <a:rPr lang="it-IT" sz="2600" b="1" dirty="0"/>
              <a:t>denaro</a:t>
            </a:r>
            <a:r>
              <a:rPr lang="it-IT" sz="2600" dirty="0"/>
              <a:t> o </a:t>
            </a:r>
            <a:r>
              <a:rPr lang="it-IT" sz="2600" b="1" dirty="0"/>
              <a:t>altra utilità </a:t>
            </a:r>
            <a:r>
              <a:rPr lang="it-IT" sz="2600" dirty="0"/>
              <a:t>rischierà </a:t>
            </a:r>
            <a:r>
              <a:rPr lang="it-IT" sz="2600" b="1" dirty="0"/>
              <a:t>il carcere da due a sei </a:t>
            </a:r>
            <a:r>
              <a:rPr lang="it-IT" sz="2600" b="1" dirty="0" smtClean="0"/>
              <a:t>anni</a:t>
            </a:r>
            <a:r>
              <a:rPr lang="it-IT" sz="2600" dirty="0" smtClean="0"/>
              <a:t>, solo </a:t>
            </a:r>
            <a:r>
              <a:rPr lang="it-IT" sz="2600" dirty="0"/>
              <a:t>se il fatto è commesso </a:t>
            </a:r>
            <a:r>
              <a:rPr lang="it-IT" sz="2600" b="1" dirty="0"/>
              <a:t>in</a:t>
            </a:r>
            <a:r>
              <a:rPr lang="it-IT" sz="2600" dirty="0"/>
              <a:t> </a:t>
            </a:r>
            <a:r>
              <a:rPr lang="it-IT" sz="2600" b="1" dirty="0"/>
              <a:t>casa</a:t>
            </a:r>
            <a:r>
              <a:rPr lang="it-IT" sz="2600" dirty="0"/>
              <a:t> o </a:t>
            </a:r>
            <a:r>
              <a:rPr lang="it-IT" sz="2600" b="1" dirty="0"/>
              <a:t>dentro</a:t>
            </a:r>
            <a:r>
              <a:rPr lang="it-IT" sz="2600" dirty="0"/>
              <a:t> o </a:t>
            </a:r>
            <a:r>
              <a:rPr lang="it-IT" sz="2600" b="1" dirty="0"/>
              <a:t>vicino</a:t>
            </a:r>
            <a:r>
              <a:rPr lang="it-IT" sz="2600" dirty="0"/>
              <a:t> a </a:t>
            </a:r>
            <a:r>
              <a:rPr lang="it-IT" sz="2600" b="1" dirty="0"/>
              <a:t>negozi</a:t>
            </a:r>
            <a:r>
              <a:rPr lang="it-IT" sz="2600" dirty="0"/>
              <a:t>, </a:t>
            </a:r>
            <a:r>
              <a:rPr lang="it-IT" sz="2600" b="1" dirty="0"/>
              <a:t>uffici postali</a:t>
            </a:r>
            <a:r>
              <a:rPr lang="it-IT" sz="2600" dirty="0"/>
              <a:t>, </a:t>
            </a:r>
            <a:r>
              <a:rPr lang="it-IT" sz="2600" b="1" dirty="0"/>
              <a:t>banche</a:t>
            </a:r>
            <a:r>
              <a:rPr lang="it-IT" sz="2600" dirty="0"/>
              <a:t>, </a:t>
            </a:r>
            <a:r>
              <a:rPr lang="it-IT" sz="2600" b="1" dirty="0"/>
              <a:t>ospedali</a:t>
            </a:r>
            <a:r>
              <a:rPr lang="it-IT" sz="2600" dirty="0"/>
              <a:t> e </a:t>
            </a:r>
            <a:r>
              <a:rPr lang="it-IT" sz="2600" b="1" dirty="0"/>
              <a:t>case di riposo </a:t>
            </a:r>
            <a:r>
              <a:rPr lang="it-IT" sz="2600" dirty="0"/>
              <a:t>oppure se </a:t>
            </a:r>
            <a:r>
              <a:rPr lang="it-IT" sz="2600" b="1" dirty="0"/>
              <a:t>si simula un’offerta </a:t>
            </a:r>
            <a:r>
              <a:rPr lang="it-IT" sz="2600" b="1" dirty="0" smtClean="0"/>
              <a:t>commerciale</a:t>
            </a:r>
            <a:r>
              <a:rPr lang="it-IT" sz="2600" dirty="0" smtClean="0"/>
              <a:t>; spetta </a:t>
            </a:r>
            <a:r>
              <a:rPr lang="it-IT" sz="2600" dirty="0"/>
              <a:t>al </a:t>
            </a:r>
            <a:r>
              <a:rPr lang="it-IT" sz="2600" b="1" dirty="0"/>
              <a:t>giudice</a:t>
            </a:r>
            <a:r>
              <a:rPr lang="it-IT" sz="2600" dirty="0"/>
              <a:t> valutare la </a:t>
            </a:r>
            <a:r>
              <a:rPr lang="it-IT" sz="2600" b="1" dirty="0"/>
              <a:t>condizione di particolare vulnerabilità </a:t>
            </a:r>
            <a:r>
              <a:rPr lang="it-IT" sz="2600" dirty="0"/>
              <a:t>in rapporto </a:t>
            </a:r>
            <a:r>
              <a:rPr lang="it-IT" sz="2600" b="1" dirty="0" smtClean="0"/>
              <a:t>all’età</a:t>
            </a:r>
            <a:r>
              <a:rPr lang="it-IT" sz="2600" dirty="0"/>
              <a:t>.</a:t>
            </a:r>
            <a:endParaRPr lang="it-IT" sz="2600" dirty="0" smtClean="0"/>
          </a:p>
          <a:p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352217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IL DISEGNO DI LEGGE “ERMINI” (II)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4940" y="1516081"/>
            <a:ext cx="9143999" cy="5341919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it-IT" sz="2800" dirty="0"/>
              <a:t>applicabile la </a:t>
            </a:r>
            <a:r>
              <a:rPr lang="it-IT" sz="2800" b="1" dirty="0"/>
              <a:t>custodia cautelare in carcere </a:t>
            </a:r>
            <a:r>
              <a:rPr lang="it-IT" sz="2800" dirty="0"/>
              <a:t>ed è </a:t>
            </a:r>
            <a:r>
              <a:rPr lang="it-IT" sz="2800" b="1" dirty="0"/>
              <a:t>obbligatorio</a:t>
            </a:r>
            <a:r>
              <a:rPr lang="it-IT" sz="2800" dirty="0"/>
              <a:t> </a:t>
            </a:r>
            <a:r>
              <a:rPr lang="it-IT" sz="2800" b="1" dirty="0"/>
              <a:t>l’arresto in flagranza</a:t>
            </a:r>
            <a:r>
              <a:rPr lang="it-IT" sz="2800" dirty="0"/>
              <a:t>; la </a:t>
            </a:r>
            <a:r>
              <a:rPr lang="it-IT" sz="2800" b="1" dirty="0"/>
              <a:t>sospensione condizionale della pena </a:t>
            </a:r>
            <a:r>
              <a:rPr lang="it-IT" sz="2800" dirty="0"/>
              <a:t>è </a:t>
            </a:r>
            <a:r>
              <a:rPr lang="it-IT" sz="2800" b="1" dirty="0"/>
              <a:t>subordinata alla restituzione e al pagamento del risarcimento del danno</a:t>
            </a:r>
            <a:r>
              <a:rPr lang="it-IT" sz="2800" dirty="0"/>
              <a:t>;</a:t>
            </a:r>
          </a:p>
          <a:p>
            <a:pPr marL="342900" indent="-342900">
              <a:buFont typeface="Wingdings" charset="2"/>
              <a:buChar char="ü"/>
            </a:pPr>
            <a:r>
              <a:rPr lang="it-IT" sz="2800" dirty="0"/>
              <a:t>previsto un </a:t>
            </a:r>
            <a:r>
              <a:rPr lang="it-IT" sz="2800" b="1" dirty="0"/>
              <a:t>aumento di pena </a:t>
            </a:r>
            <a:r>
              <a:rPr lang="it-IT" sz="2800" dirty="0"/>
              <a:t>per il </a:t>
            </a:r>
            <a:r>
              <a:rPr lang="it-IT" sz="2800" b="1" dirty="0"/>
              <a:t>delitto di circonvenzione di</a:t>
            </a:r>
            <a:r>
              <a:rPr lang="it-IT" sz="2800" dirty="0"/>
              <a:t> </a:t>
            </a:r>
            <a:r>
              <a:rPr lang="it-IT" sz="2800" b="1" dirty="0"/>
              <a:t>incapace</a:t>
            </a:r>
            <a:r>
              <a:rPr lang="it-IT" sz="2800" dirty="0"/>
              <a:t>: la reclusione passerà dall’attuale forbice di 2-6 anni a </a:t>
            </a:r>
            <a:r>
              <a:rPr lang="it-IT" sz="2800" b="1" dirty="0"/>
              <a:t>2-7 anni</a:t>
            </a:r>
            <a:r>
              <a:rPr lang="it-IT" sz="2800" dirty="0"/>
              <a:t>.</a:t>
            </a:r>
          </a:p>
          <a:p>
            <a:pPr algn="ctr"/>
            <a:r>
              <a:rPr lang="it-IT" sz="2400" b="1" u="sng" dirty="0" smtClean="0">
                <a:solidFill>
                  <a:srgbClr val="FF0000"/>
                </a:solidFill>
              </a:rPr>
              <a:t>N.B.</a:t>
            </a:r>
            <a:r>
              <a:rPr lang="it-IT" sz="2400" dirty="0" smtClean="0">
                <a:solidFill>
                  <a:srgbClr val="FF0000"/>
                </a:solidFill>
              </a:rPr>
              <a:t> Il </a:t>
            </a:r>
            <a:r>
              <a:rPr lang="it-IT" sz="2400" b="1" dirty="0" smtClean="0">
                <a:solidFill>
                  <a:srgbClr val="FF0000"/>
                </a:solidFill>
              </a:rPr>
              <a:t>disegno di legge </a:t>
            </a:r>
            <a:r>
              <a:rPr lang="it-IT" sz="2400" b="1" i="1" dirty="0" smtClean="0">
                <a:solidFill>
                  <a:srgbClr val="FF0000"/>
                </a:solidFill>
              </a:rPr>
              <a:t>non</a:t>
            </a:r>
            <a:r>
              <a:rPr lang="it-IT" sz="2400" dirty="0" smtClean="0">
                <a:solidFill>
                  <a:srgbClr val="FF0000"/>
                </a:solidFill>
              </a:rPr>
              <a:t> è stato approvato dal </a:t>
            </a:r>
            <a:r>
              <a:rPr lang="it-IT" sz="2400" b="1" dirty="0" smtClean="0">
                <a:solidFill>
                  <a:srgbClr val="FF0000"/>
                </a:solidFill>
              </a:rPr>
              <a:t>Senato</a:t>
            </a:r>
          </a:p>
        </p:txBody>
      </p:sp>
    </p:spTree>
    <p:extLst>
      <p:ext uri="{BB962C8B-B14F-4D97-AF65-F5344CB8AC3E}">
        <p14:creationId xmlns:p14="http://schemas.microsoft.com/office/powerpoint/2010/main" val="174066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IL “TESTAMENTO BIOLOGICO”</a:t>
            </a:r>
            <a:br>
              <a:rPr lang="it-IT" sz="3300" dirty="0" smtClean="0"/>
            </a:br>
            <a:r>
              <a:rPr lang="it-IT" sz="3300" dirty="0" smtClean="0"/>
              <a:t>(L. 22 dicembre 2017, n. 219)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4939" y="1516081"/>
            <a:ext cx="9158940" cy="5341919"/>
          </a:xfrm>
        </p:spPr>
        <p:txBody>
          <a:bodyPr>
            <a:noAutofit/>
          </a:bodyPr>
          <a:lstStyle/>
          <a:p>
            <a:pPr marL="342900" indent="-342900">
              <a:buFont typeface="Wingdings" charset="2"/>
              <a:buChar char="ü"/>
            </a:pPr>
            <a:r>
              <a:rPr lang="it-IT" sz="2200" b="1" dirty="0" smtClean="0">
                <a:solidFill>
                  <a:schemeClr val="tx1"/>
                </a:solidFill>
              </a:rPr>
              <a:t>nessun trattamento sanitario </a:t>
            </a:r>
            <a:r>
              <a:rPr lang="it-IT" sz="2200" dirty="0" smtClean="0">
                <a:solidFill>
                  <a:schemeClr val="tx1"/>
                </a:solidFill>
              </a:rPr>
              <a:t>può essere </a:t>
            </a:r>
            <a:r>
              <a:rPr lang="it-IT" sz="2200" b="1" dirty="0" smtClean="0">
                <a:solidFill>
                  <a:schemeClr val="tx1"/>
                </a:solidFill>
              </a:rPr>
              <a:t>iniziato</a:t>
            </a:r>
            <a:r>
              <a:rPr lang="it-IT" sz="2200" dirty="0" smtClean="0">
                <a:solidFill>
                  <a:schemeClr val="tx1"/>
                </a:solidFill>
              </a:rPr>
              <a:t> o </a:t>
            </a:r>
            <a:r>
              <a:rPr lang="it-IT" sz="2200" b="1" dirty="0" smtClean="0">
                <a:solidFill>
                  <a:schemeClr val="tx1"/>
                </a:solidFill>
              </a:rPr>
              <a:t>proseguito</a:t>
            </a:r>
            <a:r>
              <a:rPr lang="it-IT" sz="2200" dirty="0" smtClean="0">
                <a:solidFill>
                  <a:schemeClr val="tx1"/>
                </a:solidFill>
              </a:rPr>
              <a:t> se </a:t>
            </a:r>
            <a:r>
              <a:rPr lang="it-IT" sz="2200" b="1" dirty="0" smtClean="0">
                <a:solidFill>
                  <a:schemeClr val="tx1"/>
                </a:solidFill>
              </a:rPr>
              <a:t>privo</a:t>
            </a:r>
            <a:r>
              <a:rPr lang="it-IT" sz="2200" dirty="0" smtClean="0">
                <a:solidFill>
                  <a:schemeClr val="tx1"/>
                </a:solidFill>
              </a:rPr>
              <a:t> del </a:t>
            </a:r>
            <a:r>
              <a:rPr lang="it-IT" sz="2200" b="1" dirty="0" smtClean="0">
                <a:solidFill>
                  <a:schemeClr val="tx1"/>
                </a:solidFill>
              </a:rPr>
              <a:t>consenso libero </a:t>
            </a:r>
            <a:r>
              <a:rPr lang="it-IT" sz="2200" dirty="0" smtClean="0">
                <a:solidFill>
                  <a:schemeClr val="tx1"/>
                </a:solidFill>
              </a:rPr>
              <a:t>e </a:t>
            </a:r>
            <a:r>
              <a:rPr lang="it-IT" sz="2200" b="1" dirty="0" smtClean="0">
                <a:solidFill>
                  <a:schemeClr val="tx1"/>
                </a:solidFill>
              </a:rPr>
              <a:t>informato</a:t>
            </a:r>
            <a:r>
              <a:rPr lang="it-IT" sz="2200" dirty="0" smtClean="0">
                <a:solidFill>
                  <a:schemeClr val="tx1"/>
                </a:solidFill>
              </a:rPr>
              <a:t> della </a:t>
            </a:r>
            <a:r>
              <a:rPr lang="it-IT" sz="2200" b="1" dirty="0" smtClean="0">
                <a:solidFill>
                  <a:schemeClr val="tx1"/>
                </a:solidFill>
              </a:rPr>
              <a:t>persona interessata </a:t>
            </a:r>
            <a:r>
              <a:rPr lang="it-IT" sz="2200" dirty="0" smtClean="0">
                <a:solidFill>
                  <a:schemeClr val="tx1"/>
                </a:solidFill>
              </a:rPr>
              <a:t>(</a:t>
            </a:r>
            <a:r>
              <a:rPr lang="it-IT" sz="2200" i="1" dirty="0" smtClean="0">
                <a:solidFill>
                  <a:schemeClr val="tx1"/>
                </a:solidFill>
              </a:rPr>
              <a:t>salvo casi previsti dalla </a:t>
            </a:r>
            <a:r>
              <a:rPr lang="it-IT" sz="2200" b="1" i="1" dirty="0" smtClean="0">
                <a:solidFill>
                  <a:schemeClr val="tx1"/>
                </a:solidFill>
              </a:rPr>
              <a:t>legge</a:t>
            </a:r>
            <a:r>
              <a:rPr lang="it-IT" sz="2200" dirty="0" smtClean="0">
                <a:solidFill>
                  <a:schemeClr val="tx1"/>
                </a:solidFill>
              </a:rPr>
              <a:t>);</a:t>
            </a:r>
          </a:p>
          <a:p>
            <a:pPr marL="342900" indent="-342900">
              <a:buFont typeface="Wingdings" charset="2"/>
              <a:buChar char="ü"/>
            </a:pPr>
            <a:r>
              <a:rPr lang="it-IT" sz="2200" dirty="0" smtClean="0">
                <a:solidFill>
                  <a:schemeClr val="tx1"/>
                </a:solidFill>
              </a:rPr>
              <a:t>ogni individuo </a:t>
            </a:r>
            <a:r>
              <a:rPr lang="it-IT" sz="2200" b="1" dirty="0" smtClean="0">
                <a:solidFill>
                  <a:schemeClr val="tx1"/>
                </a:solidFill>
              </a:rPr>
              <a:t>maggiorenne</a:t>
            </a:r>
            <a:r>
              <a:rPr lang="it-IT" sz="2200" dirty="0" smtClean="0">
                <a:solidFill>
                  <a:schemeClr val="tx1"/>
                </a:solidFill>
              </a:rPr>
              <a:t> e </a:t>
            </a:r>
            <a:r>
              <a:rPr lang="it-IT" sz="2200" b="1" dirty="0" smtClean="0">
                <a:solidFill>
                  <a:schemeClr val="tx1"/>
                </a:solidFill>
              </a:rPr>
              <a:t>capace</a:t>
            </a:r>
            <a:r>
              <a:rPr lang="it-IT" sz="2200" dirty="0" smtClean="0">
                <a:solidFill>
                  <a:schemeClr val="tx1"/>
                </a:solidFill>
              </a:rPr>
              <a:t> può esprimere, attraverso le </a:t>
            </a:r>
            <a:r>
              <a:rPr lang="it-IT" sz="2200" b="1" dirty="0" smtClean="0">
                <a:solidFill>
                  <a:schemeClr val="tx1"/>
                </a:solidFill>
              </a:rPr>
              <a:t>D.A.T.</a:t>
            </a:r>
            <a:r>
              <a:rPr lang="it-IT" sz="2200" dirty="0" smtClean="0">
                <a:solidFill>
                  <a:schemeClr val="tx1"/>
                </a:solidFill>
              </a:rPr>
              <a:t> (</a:t>
            </a:r>
            <a:r>
              <a:rPr lang="it-IT" sz="2200" b="1" i="1" dirty="0" smtClean="0">
                <a:solidFill>
                  <a:schemeClr val="tx1"/>
                </a:solidFill>
              </a:rPr>
              <a:t>dichiarazioni anticipate di trattamento</a:t>
            </a:r>
            <a:r>
              <a:rPr lang="it-IT" sz="2200" dirty="0" smtClean="0">
                <a:solidFill>
                  <a:schemeClr val="tx1"/>
                </a:solidFill>
              </a:rPr>
              <a:t>) le proprie </a:t>
            </a:r>
            <a:r>
              <a:rPr lang="it-IT" sz="2200" b="1" dirty="0" smtClean="0">
                <a:solidFill>
                  <a:schemeClr val="tx1"/>
                </a:solidFill>
              </a:rPr>
              <a:t>convinzioni</a:t>
            </a:r>
            <a:r>
              <a:rPr lang="it-IT" sz="2200" dirty="0" smtClean="0">
                <a:solidFill>
                  <a:schemeClr val="tx1"/>
                </a:solidFill>
              </a:rPr>
              <a:t> o </a:t>
            </a:r>
            <a:r>
              <a:rPr lang="it-IT" sz="2200" b="1" dirty="0" smtClean="0">
                <a:solidFill>
                  <a:schemeClr val="tx1"/>
                </a:solidFill>
              </a:rPr>
              <a:t>preferenze</a:t>
            </a:r>
            <a:r>
              <a:rPr lang="it-IT" sz="2200" dirty="0" smtClean="0">
                <a:solidFill>
                  <a:schemeClr val="tx1"/>
                </a:solidFill>
              </a:rPr>
              <a:t> in tema di </a:t>
            </a:r>
            <a:r>
              <a:rPr lang="it-IT" sz="2200" b="1" dirty="0" smtClean="0">
                <a:solidFill>
                  <a:schemeClr val="tx1"/>
                </a:solidFill>
              </a:rPr>
              <a:t>trattamenti sanitari</a:t>
            </a:r>
            <a:r>
              <a:rPr lang="it-IT" sz="2200" dirty="0" smtClean="0">
                <a:solidFill>
                  <a:schemeClr val="tx1"/>
                </a:solidFill>
              </a:rPr>
              <a:t>; le D.A.T. possono essere </a:t>
            </a:r>
            <a:r>
              <a:rPr lang="it-IT" sz="2200" b="1" i="1" dirty="0" smtClean="0">
                <a:solidFill>
                  <a:schemeClr val="tx1"/>
                </a:solidFill>
              </a:rPr>
              <a:t>revocate</a:t>
            </a:r>
            <a:r>
              <a:rPr lang="it-IT" sz="22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Wingdings" charset="2"/>
              <a:buChar char="ü"/>
            </a:pPr>
            <a:r>
              <a:rPr lang="it-IT" sz="2200" dirty="0" smtClean="0">
                <a:solidFill>
                  <a:schemeClr val="tx1"/>
                </a:solidFill>
              </a:rPr>
              <a:t>le </a:t>
            </a:r>
            <a:r>
              <a:rPr lang="it-IT" sz="2200" b="1" dirty="0" smtClean="0">
                <a:solidFill>
                  <a:schemeClr val="tx1"/>
                </a:solidFill>
              </a:rPr>
              <a:t>D.A.T. </a:t>
            </a:r>
            <a:r>
              <a:rPr lang="it-IT" sz="2200" dirty="0" smtClean="0">
                <a:solidFill>
                  <a:schemeClr val="tx1"/>
                </a:solidFill>
              </a:rPr>
              <a:t>sono redatte per </a:t>
            </a:r>
            <a:r>
              <a:rPr lang="it-IT" sz="2200" b="1" dirty="0" smtClean="0">
                <a:solidFill>
                  <a:schemeClr val="tx1"/>
                </a:solidFill>
              </a:rPr>
              <a:t>atto pubblico </a:t>
            </a:r>
            <a:r>
              <a:rPr lang="it-IT" sz="2200" dirty="0" smtClean="0">
                <a:solidFill>
                  <a:schemeClr val="tx1"/>
                </a:solidFill>
              </a:rPr>
              <a:t>o </a:t>
            </a:r>
            <a:r>
              <a:rPr lang="it-IT" sz="2200" b="1" dirty="0" smtClean="0">
                <a:solidFill>
                  <a:schemeClr val="tx1"/>
                </a:solidFill>
              </a:rPr>
              <a:t>scrittura</a:t>
            </a:r>
            <a:r>
              <a:rPr lang="it-IT" sz="2200" dirty="0" smtClean="0">
                <a:solidFill>
                  <a:schemeClr val="tx1"/>
                </a:solidFill>
              </a:rPr>
              <a:t> </a:t>
            </a:r>
            <a:r>
              <a:rPr lang="it-IT" sz="2200" b="1" dirty="0" smtClean="0">
                <a:solidFill>
                  <a:schemeClr val="tx1"/>
                </a:solidFill>
              </a:rPr>
              <a:t>privata autenticata </a:t>
            </a:r>
            <a:r>
              <a:rPr lang="it-IT" sz="2200" dirty="0" smtClean="0">
                <a:solidFill>
                  <a:schemeClr val="tx1"/>
                </a:solidFill>
              </a:rPr>
              <a:t>(</a:t>
            </a:r>
            <a:r>
              <a:rPr lang="it-IT" sz="2200" b="1" i="1" dirty="0" smtClean="0">
                <a:solidFill>
                  <a:schemeClr val="tx1"/>
                </a:solidFill>
              </a:rPr>
              <a:t>notaio</a:t>
            </a:r>
            <a:r>
              <a:rPr lang="it-IT" sz="2200" dirty="0" smtClean="0">
                <a:solidFill>
                  <a:schemeClr val="tx1"/>
                </a:solidFill>
              </a:rPr>
              <a:t>) o raccolte presso l’</a:t>
            </a:r>
            <a:r>
              <a:rPr lang="it-IT" sz="2200" b="1" dirty="0" smtClean="0">
                <a:solidFill>
                  <a:schemeClr val="tx1"/>
                </a:solidFill>
              </a:rPr>
              <a:t>ufficio</a:t>
            </a:r>
            <a:r>
              <a:rPr lang="it-IT" sz="2200" dirty="0" smtClean="0">
                <a:solidFill>
                  <a:schemeClr val="tx1"/>
                </a:solidFill>
              </a:rPr>
              <a:t> </a:t>
            </a:r>
            <a:r>
              <a:rPr lang="it-IT" sz="2200" b="1" dirty="0" smtClean="0">
                <a:solidFill>
                  <a:schemeClr val="tx1"/>
                </a:solidFill>
              </a:rPr>
              <a:t>stato civile </a:t>
            </a:r>
            <a:r>
              <a:rPr lang="it-IT" sz="2200" dirty="0" smtClean="0">
                <a:solidFill>
                  <a:schemeClr val="tx1"/>
                </a:solidFill>
              </a:rPr>
              <a:t>del </a:t>
            </a:r>
            <a:r>
              <a:rPr lang="it-IT" sz="2200" b="1" dirty="0" smtClean="0">
                <a:solidFill>
                  <a:schemeClr val="tx1"/>
                </a:solidFill>
              </a:rPr>
              <a:t>comune di residenza</a:t>
            </a:r>
            <a:r>
              <a:rPr lang="it-IT" sz="2200" dirty="0" smtClean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buFont typeface="Wingdings" charset="2"/>
              <a:buChar char="ü"/>
            </a:pPr>
            <a:r>
              <a:rPr lang="it-IT" sz="2200" dirty="0" smtClean="0">
                <a:solidFill>
                  <a:schemeClr val="tx1"/>
                </a:solidFill>
              </a:rPr>
              <a:t>nella nozione di “</a:t>
            </a:r>
            <a:r>
              <a:rPr lang="it-IT" sz="2200" b="1" i="1" dirty="0" smtClean="0">
                <a:solidFill>
                  <a:schemeClr val="tx1"/>
                </a:solidFill>
              </a:rPr>
              <a:t>trattamenti sanitari</a:t>
            </a:r>
            <a:r>
              <a:rPr lang="it-IT" sz="2200" dirty="0" smtClean="0">
                <a:solidFill>
                  <a:schemeClr val="tx1"/>
                </a:solidFill>
              </a:rPr>
              <a:t>” sono incluse le </a:t>
            </a:r>
            <a:r>
              <a:rPr lang="it-IT" sz="2200" b="1" dirty="0" smtClean="0">
                <a:solidFill>
                  <a:schemeClr val="tx1"/>
                </a:solidFill>
              </a:rPr>
              <a:t>pratiche di nutrizione </a:t>
            </a:r>
            <a:r>
              <a:rPr lang="it-IT" sz="2200" dirty="0" smtClean="0">
                <a:solidFill>
                  <a:schemeClr val="tx1"/>
                </a:solidFill>
              </a:rPr>
              <a:t>e </a:t>
            </a:r>
            <a:r>
              <a:rPr lang="it-IT" sz="2200" b="1" dirty="0" smtClean="0">
                <a:solidFill>
                  <a:schemeClr val="tx1"/>
                </a:solidFill>
              </a:rPr>
              <a:t>idratazione</a:t>
            </a:r>
            <a:r>
              <a:rPr lang="it-IT" sz="2200" dirty="0" smtClean="0">
                <a:solidFill>
                  <a:schemeClr val="tx1"/>
                </a:solidFill>
              </a:rPr>
              <a:t> </a:t>
            </a:r>
            <a:r>
              <a:rPr lang="it-IT" sz="2200" b="1" dirty="0" smtClean="0">
                <a:solidFill>
                  <a:schemeClr val="tx1"/>
                </a:solidFill>
              </a:rPr>
              <a:t>artificiali</a:t>
            </a:r>
            <a:r>
              <a:rPr lang="it-IT" sz="22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Wingdings" charset="2"/>
              <a:buChar char="ü"/>
            </a:pPr>
            <a:endParaRPr lang="it-IT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ANCORA SULLE D.A.T.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4940" y="1516081"/>
            <a:ext cx="9143999" cy="5341919"/>
          </a:xfrm>
        </p:spPr>
        <p:txBody>
          <a:bodyPr>
            <a:noAutofit/>
          </a:bodyPr>
          <a:lstStyle/>
          <a:p>
            <a:pPr marL="342900" indent="-342900">
              <a:spcBef>
                <a:spcPts val="1400"/>
              </a:spcBef>
              <a:buFontTx/>
              <a:buChar char="-"/>
            </a:pPr>
            <a:r>
              <a:rPr lang="it-IT" sz="2400" b="1" i="1" u="sng" dirty="0" smtClean="0">
                <a:solidFill>
                  <a:srgbClr val="FF0000"/>
                </a:solidFill>
              </a:rPr>
              <a:t>paziente disabile o incapace di rendere </a:t>
            </a:r>
            <a:r>
              <a:rPr lang="it-IT" sz="2400" b="1" i="1" u="sng" dirty="0" err="1" smtClean="0">
                <a:solidFill>
                  <a:srgbClr val="FF0000"/>
                </a:solidFill>
              </a:rPr>
              <a:t>d.a.t</a:t>
            </a:r>
            <a:r>
              <a:rPr lang="it-IT" sz="2400" b="1" i="1" u="sng" dirty="0" smtClean="0">
                <a:solidFill>
                  <a:srgbClr val="FF0000"/>
                </a:solidFill>
              </a:rPr>
              <a:t>. con scrittura</a:t>
            </a:r>
            <a:r>
              <a:rPr lang="it-IT" sz="2400" dirty="0" smtClean="0">
                <a:solidFill>
                  <a:schemeClr val="tx1"/>
                </a:solidFill>
              </a:rPr>
              <a:t>: le </a:t>
            </a:r>
            <a:r>
              <a:rPr lang="it-IT" sz="2400" b="1" dirty="0" err="1" smtClean="0">
                <a:solidFill>
                  <a:schemeClr val="tx1"/>
                </a:solidFill>
              </a:rPr>
              <a:t>d.a.t</a:t>
            </a:r>
            <a:r>
              <a:rPr lang="it-IT" sz="2400" b="1" dirty="0" smtClean="0">
                <a:solidFill>
                  <a:schemeClr val="tx1"/>
                </a:solidFill>
              </a:rPr>
              <a:t>.</a:t>
            </a:r>
            <a:r>
              <a:rPr lang="it-IT" sz="2400" dirty="0" smtClean="0">
                <a:solidFill>
                  <a:schemeClr val="tx1"/>
                </a:solidFill>
              </a:rPr>
              <a:t> possono essere espresse mediante </a:t>
            </a:r>
            <a:r>
              <a:rPr lang="it-IT" sz="2400" b="1" dirty="0" smtClean="0">
                <a:solidFill>
                  <a:schemeClr val="tx1"/>
                </a:solidFill>
              </a:rPr>
              <a:t>videoregistrazione</a:t>
            </a:r>
            <a:r>
              <a:rPr lang="it-IT" sz="2400" dirty="0" smtClean="0">
                <a:solidFill>
                  <a:schemeClr val="tx1"/>
                </a:solidFill>
              </a:rPr>
              <a:t> o con </a:t>
            </a:r>
            <a:r>
              <a:rPr lang="it-IT" sz="2400" b="1" dirty="0" smtClean="0">
                <a:solidFill>
                  <a:schemeClr val="tx1"/>
                </a:solidFill>
              </a:rPr>
              <a:t>modalità</a:t>
            </a:r>
            <a:r>
              <a:rPr lang="it-IT" sz="2400" dirty="0" smtClean="0">
                <a:solidFill>
                  <a:schemeClr val="tx1"/>
                </a:solidFill>
              </a:rPr>
              <a:t> che consentano alla persona di comunicare;</a:t>
            </a:r>
          </a:p>
          <a:p>
            <a:pPr marL="342900" indent="-342900">
              <a:spcBef>
                <a:spcPts val="1400"/>
              </a:spcBef>
              <a:buFontTx/>
              <a:buChar char="-"/>
            </a:pPr>
            <a:r>
              <a:rPr lang="it-IT" sz="2400" b="1" i="1" u="sng" dirty="0">
                <a:solidFill>
                  <a:srgbClr val="FF0000"/>
                </a:solidFill>
              </a:rPr>
              <a:t>i</a:t>
            </a:r>
            <a:r>
              <a:rPr lang="it-IT" sz="2400" b="1" i="1" u="sng" dirty="0" smtClean="0">
                <a:solidFill>
                  <a:srgbClr val="FF0000"/>
                </a:solidFill>
              </a:rPr>
              <a:t>l “fiduciario” delle d.a.t</a:t>
            </a:r>
            <a:r>
              <a:rPr lang="it-IT" sz="2400" i="1" dirty="0" smtClean="0">
                <a:solidFill>
                  <a:srgbClr val="FF0000"/>
                </a:solidFill>
              </a:rPr>
              <a:t>.</a:t>
            </a:r>
            <a:r>
              <a:rPr lang="it-IT" sz="2400" dirty="0" smtClean="0">
                <a:solidFill>
                  <a:schemeClr val="tx1"/>
                </a:solidFill>
              </a:rPr>
              <a:t>: necessario nominare un </a:t>
            </a:r>
            <a:r>
              <a:rPr lang="it-IT" sz="2400" b="1" dirty="0" smtClean="0">
                <a:solidFill>
                  <a:schemeClr val="tx1"/>
                </a:solidFill>
              </a:rPr>
              <a:t>soggetto di fiducia</a:t>
            </a:r>
            <a:r>
              <a:rPr lang="it-IT" sz="2400" dirty="0" smtClean="0">
                <a:solidFill>
                  <a:schemeClr val="tx1"/>
                </a:solidFill>
              </a:rPr>
              <a:t>, maggiorenne e capace, che </a:t>
            </a:r>
            <a:r>
              <a:rPr lang="it-IT" sz="2400" b="1" dirty="0" smtClean="0">
                <a:solidFill>
                  <a:schemeClr val="tx1"/>
                </a:solidFill>
              </a:rPr>
              <a:t>rappresenti il paziente </a:t>
            </a:r>
            <a:r>
              <a:rPr lang="it-IT" sz="2400" dirty="0" smtClean="0">
                <a:solidFill>
                  <a:schemeClr val="tx1"/>
                </a:solidFill>
              </a:rPr>
              <a:t>nelle relazioni col </a:t>
            </a:r>
            <a:r>
              <a:rPr lang="it-IT" sz="2400" b="1" dirty="0" smtClean="0">
                <a:solidFill>
                  <a:schemeClr val="tx1"/>
                </a:solidFill>
              </a:rPr>
              <a:t>medico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(può essere anche l’</a:t>
            </a:r>
            <a:r>
              <a:rPr lang="it-IT" sz="2400" b="1" dirty="0" smtClean="0">
                <a:solidFill>
                  <a:schemeClr val="tx1"/>
                </a:solidFill>
              </a:rPr>
              <a:t>amministratore di sostegno</a:t>
            </a:r>
            <a:r>
              <a:rPr lang="it-IT" sz="2400" dirty="0" smtClean="0">
                <a:solidFill>
                  <a:schemeClr val="tx1"/>
                </a:solidFill>
              </a:rPr>
              <a:t>); valide le d.a.t. anche senza “fiduciario” quanto alle convinzioni e alle preferenze del disponente;</a:t>
            </a:r>
          </a:p>
          <a:p>
            <a:pPr marL="342900" indent="-342900">
              <a:spcBef>
                <a:spcPts val="1400"/>
              </a:spcBef>
              <a:buFontTx/>
              <a:buChar char="-"/>
            </a:pPr>
            <a:r>
              <a:rPr lang="it-IT" sz="2400" b="1" i="1" u="sng" dirty="0" smtClean="0">
                <a:solidFill>
                  <a:srgbClr val="FF0000"/>
                </a:solidFill>
              </a:rPr>
              <a:t>le </a:t>
            </a:r>
            <a:r>
              <a:rPr lang="it-IT" sz="2400" b="1" i="1" u="sng" dirty="0" err="1" smtClean="0">
                <a:solidFill>
                  <a:srgbClr val="FF0000"/>
                </a:solidFill>
              </a:rPr>
              <a:t>d.a.t</a:t>
            </a:r>
            <a:r>
              <a:rPr lang="it-IT" sz="2400" b="1" i="1" u="sng" dirty="0" smtClean="0">
                <a:solidFill>
                  <a:srgbClr val="FF0000"/>
                </a:solidFill>
              </a:rPr>
              <a:t>. possono essere disattese dal medico</a:t>
            </a:r>
            <a:r>
              <a:rPr lang="it-IT" sz="2400" dirty="0" smtClean="0">
                <a:solidFill>
                  <a:schemeClr val="tx1"/>
                </a:solidFill>
              </a:rPr>
              <a:t>: solo in accordo col “fiduciario”, in caso siano </a:t>
            </a:r>
            <a:r>
              <a:rPr lang="it-IT" sz="2400" b="1" dirty="0" smtClean="0">
                <a:solidFill>
                  <a:schemeClr val="tx1"/>
                </a:solidFill>
              </a:rPr>
              <a:t>palesemente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b="1" dirty="0" smtClean="0">
                <a:solidFill>
                  <a:schemeClr val="tx1"/>
                </a:solidFill>
              </a:rPr>
              <a:t>incongrue</a:t>
            </a:r>
            <a:r>
              <a:rPr lang="it-IT" sz="2400" dirty="0" smtClean="0">
                <a:solidFill>
                  <a:schemeClr val="tx1"/>
                </a:solidFill>
              </a:rPr>
              <a:t> o </a:t>
            </a:r>
            <a:r>
              <a:rPr lang="it-IT" sz="2400" b="1" dirty="0" smtClean="0">
                <a:solidFill>
                  <a:schemeClr val="tx1"/>
                </a:solidFill>
              </a:rPr>
              <a:t>superate</a:t>
            </a:r>
            <a:r>
              <a:rPr lang="it-IT" sz="2400" dirty="0" smtClean="0">
                <a:solidFill>
                  <a:schemeClr val="tx1"/>
                </a:solidFill>
              </a:rPr>
              <a:t> dall’evoluzione </a:t>
            </a:r>
            <a:r>
              <a:rPr lang="it-IT" sz="2400" b="1" dirty="0" smtClean="0">
                <a:solidFill>
                  <a:schemeClr val="tx1"/>
                </a:solidFill>
              </a:rPr>
              <a:t>scienza medica</a:t>
            </a:r>
            <a:r>
              <a:rPr lang="it-IT" sz="2400" i="1" dirty="0" smtClean="0">
                <a:solidFill>
                  <a:schemeClr val="tx1"/>
                </a:solidFill>
              </a:rPr>
              <a:t>.</a:t>
            </a:r>
            <a:endParaRPr lang="it-IT" sz="2400" b="1" i="1" dirty="0" smtClean="0">
              <a:solidFill>
                <a:schemeClr val="tx1"/>
              </a:solidFill>
            </a:endParaRPr>
          </a:p>
          <a:p>
            <a:pPr marL="342900" indent="-342900">
              <a:spcBef>
                <a:spcPts val="1400"/>
              </a:spcBef>
              <a:buFontTx/>
              <a:buChar char="-"/>
            </a:pPr>
            <a:endParaRPr lang="it-IT" sz="24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8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L’AMMINISTRATORE DI SOSTEGNO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408001"/>
            <a:ext cx="9144000" cy="5083061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1400"/>
              </a:spcBef>
              <a:buFont typeface="Wingdings" charset="2"/>
              <a:buChar char="ü"/>
            </a:pPr>
            <a:r>
              <a:rPr lang="it-IT" sz="2300" dirty="0" smtClean="0"/>
              <a:t>figura introdotta nel </a:t>
            </a:r>
            <a:r>
              <a:rPr lang="it-IT" sz="2300" b="1" dirty="0" smtClean="0"/>
              <a:t>cod. civ. </a:t>
            </a:r>
            <a:r>
              <a:rPr lang="it-IT" sz="2300" dirty="0" smtClean="0"/>
              <a:t>con </a:t>
            </a:r>
            <a:r>
              <a:rPr lang="it-IT" sz="2300" b="1" dirty="0" smtClean="0"/>
              <a:t>L. 9 gennaio 2004, n. 6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1400"/>
              </a:spcBef>
              <a:buFont typeface="Wingdings" charset="2"/>
              <a:buChar char="ü"/>
            </a:pPr>
            <a:r>
              <a:rPr lang="it-IT" sz="2300" dirty="0" smtClean="0"/>
              <a:t>risponde all’esigenza di </a:t>
            </a:r>
            <a:r>
              <a:rPr lang="it-IT" sz="2300" b="1" dirty="0" smtClean="0"/>
              <a:t>difendere gli interessi</a:t>
            </a:r>
            <a:r>
              <a:rPr lang="it-IT" sz="2300" dirty="0" smtClean="0"/>
              <a:t>, </a:t>
            </a:r>
            <a:r>
              <a:rPr lang="it-IT" sz="2300" b="1" dirty="0" smtClean="0"/>
              <a:t>non</a:t>
            </a:r>
            <a:r>
              <a:rPr lang="it-IT" sz="2300" dirty="0" smtClean="0"/>
              <a:t> solo </a:t>
            </a:r>
            <a:r>
              <a:rPr lang="it-IT" sz="2300" b="1" dirty="0" smtClean="0"/>
              <a:t>economici</a:t>
            </a:r>
            <a:r>
              <a:rPr lang="it-IT" sz="2300" dirty="0" smtClean="0"/>
              <a:t>, di </a:t>
            </a:r>
            <a:r>
              <a:rPr lang="it-IT" sz="2300" b="1" dirty="0" smtClean="0"/>
              <a:t>persone</a:t>
            </a:r>
            <a:r>
              <a:rPr lang="it-IT" sz="2300" dirty="0" smtClean="0"/>
              <a:t> in </a:t>
            </a:r>
            <a:r>
              <a:rPr lang="it-IT" sz="2300" b="1" dirty="0" smtClean="0"/>
              <a:t>stato di incapacità</a:t>
            </a:r>
            <a:r>
              <a:rPr lang="it-IT" sz="2300" dirty="0" smtClean="0"/>
              <a:t>, anche </a:t>
            </a:r>
            <a:r>
              <a:rPr lang="it-IT" sz="2300" b="1" dirty="0" smtClean="0"/>
              <a:t>parziale</a:t>
            </a:r>
            <a:r>
              <a:rPr lang="it-IT" sz="2300" dirty="0" smtClean="0"/>
              <a:t> o </a:t>
            </a:r>
            <a:r>
              <a:rPr lang="it-IT" sz="2300" b="1" dirty="0" smtClean="0"/>
              <a:t>temporanea</a:t>
            </a:r>
            <a:r>
              <a:rPr lang="it-IT" sz="2300" dirty="0" smtClean="0"/>
              <a:t>, di </a:t>
            </a:r>
            <a:r>
              <a:rPr lang="it-IT" sz="2300" b="1" dirty="0" smtClean="0"/>
              <a:t>provvedere a se stessi </a:t>
            </a:r>
            <a:r>
              <a:rPr lang="it-IT" sz="2300" dirty="0" smtClean="0"/>
              <a:t>o ai </a:t>
            </a:r>
            <a:r>
              <a:rPr lang="it-IT" sz="2300" b="1" dirty="0" smtClean="0"/>
              <a:t>propri beni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1400"/>
              </a:spcBef>
              <a:buFont typeface="Wingdings" charset="2"/>
              <a:buChar char="ü"/>
            </a:pPr>
            <a:r>
              <a:rPr lang="it-IT" sz="2300" b="1" dirty="0" smtClean="0"/>
              <a:t>non</a:t>
            </a:r>
            <a:r>
              <a:rPr lang="it-IT" sz="2300" dirty="0" smtClean="0"/>
              <a:t> annulla i </a:t>
            </a:r>
            <a:r>
              <a:rPr lang="it-IT" sz="2300" b="1" dirty="0" smtClean="0"/>
              <a:t>diritti</a:t>
            </a:r>
            <a:r>
              <a:rPr lang="it-IT" sz="2300" dirty="0" smtClean="0"/>
              <a:t>, </a:t>
            </a:r>
            <a:r>
              <a:rPr lang="it-IT" sz="2300" b="1" dirty="0" smtClean="0"/>
              <a:t>né</a:t>
            </a:r>
            <a:r>
              <a:rPr lang="it-IT" sz="2300" dirty="0" smtClean="0"/>
              <a:t> esclude la </a:t>
            </a:r>
            <a:r>
              <a:rPr lang="it-IT" sz="2300" b="1" dirty="0" smtClean="0"/>
              <a:t>capacità</a:t>
            </a:r>
            <a:r>
              <a:rPr lang="it-IT" sz="2300" dirty="0" smtClean="0"/>
              <a:t> del soggetto </a:t>
            </a:r>
            <a:r>
              <a:rPr lang="it-IT" sz="2300" b="1" dirty="0" smtClean="0"/>
              <a:t>beneficiario</a:t>
            </a:r>
            <a:r>
              <a:rPr lang="it-IT" sz="2300" dirty="0" smtClean="0"/>
              <a:t> (come nel caso di </a:t>
            </a:r>
            <a:r>
              <a:rPr lang="it-IT" sz="2300" b="1" i="1" dirty="0" smtClean="0"/>
              <a:t>interdizione</a:t>
            </a:r>
            <a:r>
              <a:rPr lang="it-IT" sz="2300" dirty="0" smtClean="0"/>
              <a:t> e </a:t>
            </a:r>
            <a:r>
              <a:rPr lang="it-IT" sz="2300" b="1" i="1" dirty="0" smtClean="0"/>
              <a:t>inabilitazione</a:t>
            </a:r>
            <a:r>
              <a:rPr lang="it-IT" sz="2300" dirty="0" smtClean="0"/>
              <a:t>, che restano in vigore, ma sono </a:t>
            </a:r>
            <a:r>
              <a:rPr lang="it-IT" sz="2300" i="1" dirty="0" smtClean="0"/>
              <a:t>residuali </a:t>
            </a:r>
            <a:r>
              <a:rPr lang="it-IT" sz="2300" dirty="0" smtClean="0"/>
              <a:t>– così </a:t>
            </a:r>
            <a:r>
              <a:rPr lang="it-IT" sz="2300" b="1" dirty="0" smtClean="0"/>
              <a:t>Cass. civ. 13584/2006; 18171/2013</a:t>
            </a:r>
            <a:r>
              <a:rPr lang="it-IT" sz="2300" dirty="0" smtClean="0"/>
              <a:t>);</a:t>
            </a:r>
          </a:p>
          <a:p>
            <a:pPr marL="342900" indent="-342900">
              <a:spcBef>
                <a:spcPts val="1400"/>
              </a:spcBef>
              <a:buFont typeface="Wingdings" charset="2"/>
              <a:buChar char="ü"/>
            </a:pPr>
            <a:r>
              <a:rPr lang="it-IT" sz="2300" dirty="0" smtClean="0"/>
              <a:t>si passa da una </a:t>
            </a:r>
            <a:r>
              <a:rPr lang="it-IT" sz="2300" b="1" dirty="0" smtClean="0"/>
              <a:t>concezione</a:t>
            </a:r>
            <a:r>
              <a:rPr lang="it-IT" sz="2300" dirty="0" smtClean="0"/>
              <a:t> di soggetto </a:t>
            </a:r>
            <a:r>
              <a:rPr lang="it-IT" sz="2300" b="1" i="1" dirty="0" smtClean="0"/>
              <a:t>incapace</a:t>
            </a:r>
            <a:r>
              <a:rPr lang="it-IT" sz="2300" dirty="0" smtClean="0"/>
              <a:t> a quella di soggetto – per varie cause – </a:t>
            </a:r>
            <a:r>
              <a:rPr lang="it-IT" sz="2300" b="1" i="1" dirty="0" smtClean="0"/>
              <a:t>vulnerabile</a:t>
            </a:r>
            <a:r>
              <a:rPr lang="it-IT" sz="2300" dirty="0" smtClean="0"/>
              <a:t>;</a:t>
            </a:r>
          </a:p>
          <a:p>
            <a:pPr marL="342900" indent="-342900">
              <a:spcBef>
                <a:spcPts val="1400"/>
              </a:spcBef>
              <a:buFont typeface="Wingdings" charset="2"/>
              <a:buChar char="ü"/>
            </a:pPr>
            <a:r>
              <a:rPr lang="it-IT" sz="2300" dirty="0" smtClean="0"/>
              <a:t>è un istituto </a:t>
            </a:r>
            <a:r>
              <a:rPr lang="it-IT" sz="2300" b="1" dirty="0" smtClean="0"/>
              <a:t>duttile</a:t>
            </a:r>
            <a:r>
              <a:rPr lang="it-IT" sz="2300" dirty="0" smtClean="0"/>
              <a:t> e </a:t>
            </a:r>
            <a:r>
              <a:rPr lang="it-IT" sz="2300" b="1" dirty="0" smtClean="0"/>
              <a:t>flessibile</a:t>
            </a:r>
            <a:r>
              <a:rPr lang="it-IT" sz="2300" dirty="0" smtClean="0"/>
              <a:t>, che può anche </a:t>
            </a:r>
            <a:r>
              <a:rPr lang="it-IT" sz="2300" b="1" dirty="0" smtClean="0"/>
              <a:t>variare nel tempo</a:t>
            </a:r>
            <a:r>
              <a:rPr lang="it-IT" sz="2300" dirty="0" smtClean="0"/>
              <a:t> ed adattarsi alle </a:t>
            </a:r>
            <a:r>
              <a:rPr lang="it-IT" sz="2300" b="1" dirty="0" smtClean="0"/>
              <a:t>esigenze</a:t>
            </a:r>
            <a:r>
              <a:rPr lang="it-IT" sz="2300" dirty="0" smtClean="0"/>
              <a:t> del </a:t>
            </a:r>
            <a:r>
              <a:rPr lang="it-IT" sz="2300" b="1" dirty="0" smtClean="0"/>
              <a:t>caso concreto</a:t>
            </a:r>
            <a:r>
              <a:rPr lang="it-IT" sz="2300" dirty="0" smtClean="0"/>
              <a:t>.</a:t>
            </a:r>
            <a:endParaRPr lang="it-IT" sz="2300" b="1" dirty="0" smtClean="0"/>
          </a:p>
          <a:p>
            <a:pPr marL="342900" indent="-342900">
              <a:buFont typeface="Wingdings" charset="2"/>
              <a:buChar char="ü"/>
            </a:pPr>
            <a:endParaRPr lang="it-IT" sz="2400" dirty="0" smtClean="0"/>
          </a:p>
        </p:txBody>
      </p:sp>
    </p:spTree>
    <p:extLst>
      <p:ext uri="{BB962C8B-B14F-4D97-AF65-F5344CB8AC3E}">
        <p14:creationId xmlns:p14="http://schemas.microsoft.com/office/powerpoint/2010/main" val="82075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D.A.T. IN CASO DI MINORI E INCAPACI</a:t>
            </a:r>
            <a:endParaRPr lang="it-IT" sz="3300" dirty="0"/>
          </a:p>
        </p:txBody>
      </p:sp>
      <p:pic>
        <p:nvPicPr>
          <p:cNvPr id="4" name="Immagine 3" descr="Foto-Testamento-biologico-796x336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058" y="3849643"/>
            <a:ext cx="7126941" cy="3008357"/>
          </a:xfrm>
          <a:prstGeom prst="rect">
            <a:avLst/>
          </a:prstGeom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14940" y="1516082"/>
            <a:ext cx="9143999" cy="3339800"/>
          </a:xfrm>
        </p:spPr>
        <p:txBody>
          <a:bodyPr>
            <a:noAutofit/>
          </a:bodyPr>
          <a:lstStyle/>
          <a:p>
            <a:pPr marL="342900" indent="-342900">
              <a:buFontTx/>
              <a:buChar char="-"/>
            </a:pPr>
            <a:r>
              <a:rPr lang="it-IT" sz="2400" b="1" i="1" u="sng" dirty="0">
                <a:solidFill>
                  <a:srgbClr val="FF0000"/>
                </a:solidFill>
              </a:rPr>
              <a:t>m</a:t>
            </a:r>
            <a:r>
              <a:rPr lang="it-IT" sz="2400" b="1" i="1" u="sng" dirty="0" smtClean="0">
                <a:solidFill>
                  <a:srgbClr val="FF0000"/>
                </a:solidFill>
              </a:rPr>
              <a:t>inori</a:t>
            </a:r>
            <a:r>
              <a:rPr lang="it-IT" sz="2400" dirty="0" smtClean="0">
                <a:solidFill>
                  <a:schemeClr val="tx1"/>
                </a:solidFill>
              </a:rPr>
              <a:t> e </a:t>
            </a:r>
            <a:r>
              <a:rPr lang="it-IT" sz="2400" b="1" i="1" u="sng" dirty="0" smtClean="0">
                <a:solidFill>
                  <a:srgbClr val="FF0000"/>
                </a:solidFill>
              </a:rPr>
              <a:t>incapaci</a:t>
            </a:r>
            <a:r>
              <a:rPr lang="it-IT" sz="2400" dirty="0" smtClean="0">
                <a:solidFill>
                  <a:schemeClr val="tx1"/>
                </a:solidFill>
              </a:rPr>
              <a:t>:</a:t>
            </a:r>
            <a:r>
              <a:rPr lang="it-IT" sz="2400" i="1" dirty="0" smtClean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il </a:t>
            </a:r>
            <a:r>
              <a:rPr lang="it-IT" sz="2400" b="1" dirty="0" smtClean="0">
                <a:solidFill>
                  <a:schemeClr val="tx1"/>
                </a:solidFill>
              </a:rPr>
              <a:t>consenso</a:t>
            </a:r>
            <a:r>
              <a:rPr lang="it-IT" sz="2400" dirty="0" smtClean="0">
                <a:solidFill>
                  <a:schemeClr val="tx1"/>
                </a:solidFill>
              </a:rPr>
              <a:t> al trattamento è </a:t>
            </a:r>
            <a:r>
              <a:rPr lang="it-IT" sz="2400" b="1" dirty="0" smtClean="0">
                <a:solidFill>
                  <a:schemeClr val="tx1"/>
                </a:solidFill>
              </a:rPr>
              <a:t>espresso</a:t>
            </a:r>
            <a:r>
              <a:rPr lang="it-IT" sz="2400" dirty="0" smtClean="0">
                <a:solidFill>
                  <a:schemeClr val="tx1"/>
                </a:solidFill>
              </a:rPr>
              <a:t> o </a:t>
            </a:r>
            <a:r>
              <a:rPr lang="it-IT" sz="2400" b="1" dirty="0" smtClean="0">
                <a:solidFill>
                  <a:schemeClr val="tx1"/>
                </a:solidFill>
              </a:rPr>
              <a:t>rifiutato</a:t>
            </a:r>
            <a:r>
              <a:rPr lang="it-IT" sz="2400" dirty="0" smtClean="0">
                <a:solidFill>
                  <a:schemeClr val="tx1"/>
                </a:solidFill>
              </a:rPr>
              <a:t> dai </a:t>
            </a:r>
            <a:r>
              <a:rPr lang="it-IT" sz="2400" b="1" dirty="0" smtClean="0">
                <a:solidFill>
                  <a:schemeClr val="tx1"/>
                </a:solidFill>
              </a:rPr>
              <a:t>genitori </a:t>
            </a:r>
            <a:r>
              <a:rPr lang="it-IT" sz="2400" dirty="0" smtClean="0">
                <a:solidFill>
                  <a:schemeClr val="tx1"/>
                </a:solidFill>
              </a:rPr>
              <a:t>o dal </a:t>
            </a:r>
            <a:r>
              <a:rPr lang="it-IT" sz="2400" b="1" dirty="0" smtClean="0">
                <a:solidFill>
                  <a:schemeClr val="tx1"/>
                </a:solidFill>
              </a:rPr>
              <a:t>tutore;</a:t>
            </a:r>
          </a:p>
          <a:p>
            <a:pPr marL="342900" indent="-342900">
              <a:buFontTx/>
              <a:buChar char="-"/>
            </a:pPr>
            <a:r>
              <a:rPr lang="it-IT" sz="2400" b="1" i="1" u="sng" dirty="0" smtClean="0">
                <a:solidFill>
                  <a:srgbClr val="FF0000"/>
                </a:solidFill>
              </a:rPr>
              <a:t>amministratore di sostegno</a:t>
            </a:r>
            <a:r>
              <a:rPr lang="it-IT" sz="2400" dirty="0" smtClean="0">
                <a:solidFill>
                  <a:schemeClr val="tx1"/>
                </a:solidFill>
              </a:rPr>
              <a:t>: in linea di principio, </a:t>
            </a:r>
            <a:r>
              <a:rPr lang="it-IT" sz="2400" b="1" dirty="0" smtClean="0">
                <a:solidFill>
                  <a:schemeClr val="tx1"/>
                </a:solidFill>
              </a:rPr>
              <a:t>non</a:t>
            </a:r>
            <a:r>
              <a:rPr lang="it-IT" sz="2400" dirty="0" smtClean="0">
                <a:solidFill>
                  <a:schemeClr val="tx1"/>
                </a:solidFill>
              </a:rPr>
              <a:t> può </a:t>
            </a:r>
            <a:r>
              <a:rPr lang="it-IT" sz="2400" b="1" dirty="0" smtClean="0">
                <a:solidFill>
                  <a:schemeClr val="tx1"/>
                </a:solidFill>
              </a:rPr>
              <a:t>esprimere</a:t>
            </a:r>
            <a:r>
              <a:rPr lang="it-IT" sz="2400" dirty="0" smtClean="0">
                <a:solidFill>
                  <a:schemeClr val="tx1"/>
                </a:solidFill>
              </a:rPr>
              <a:t> le </a:t>
            </a:r>
            <a:r>
              <a:rPr lang="it-IT" sz="2400" b="1" dirty="0" smtClean="0">
                <a:solidFill>
                  <a:schemeClr val="tx1"/>
                </a:solidFill>
              </a:rPr>
              <a:t>d.a.t. </a:t>
            </a:r>
            <a:r>
              <a:rPr lang="it-IT" sz="2400" dirty="0" smtClean="0">
                <a:solidFill>
                  <a:schemeClr val="tx1"/>
                </a:solidFill>
              </a:rPr>
              <a:t>(a meno che non previsto nel </a:t>
            </a:r>
            <a:r>
              <a:rPr lang="it-IT" sz="2400" b="1" dirty="0" smtClean="0">
                <a:solidFill>
                  <a:schemeClr val="tx1"/>
                </a:solidFill>
              </a:rPr>
              <a:t>decreto di nomina</a:t>
            </a:r>
            <a:r>
              <a:rPr lang="it-IT" sz="2400" dirty="0" smtClean="0">
                <a:solidFill>
                  <a:schemeClr val="tx1"/>
                </a:solidFill>
              </a:rPr>
              <a:t> o nelle </a:t>
            </a:r>
            <a:r>
              <a:rPr lang="it-IT" sz="2400" b="1" dirty="0" smtClean="0">
                <a:solidFill>
                  <a:schemeClr val="tx1"/>
                </a:solidFill>
              </a:rPr>
              <a:t>d.a.t. stesse</a:t>
            </a:r>
            <a:r>
              <a:rPr lang="it-IT" sz="2400" dirty="0" smtClean="0">
                <a:solidFill>
                  <a:schemeClr val="tx1"/>
                </a:solidFill>
              </a:rPr>
              <a:t>).</a:t>
            </a:r>
          </a:p>
          <a:p>
            <a:r>
              <a:rPr lang="it-IT" sz="2400" dirty="0" smtClean="0">
                <a:solidFill>
                  <a:schemeClr val="tx1"/>
                </a:solidFill>
              </a:rPr>
              <a:t>In caso di contrasto, la decisione è rimessa al </a:t>
            </a:r>
            <a:r>
              <a:rPr lang="it-IT" sz="2400" b="1" dirty="0" smtClean="0">
                <a:solidFill>
                  <a:schemeClr val="tx1"/>
                </a:solidFill>
              </a:rPr>
              <a:t>Giudice</a:t>
            </a:r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b="1" dirty="0" smtClean="0">
                <a:solidFill>
                  <a:schemeClr val="tx1"/>
                </a:solidFill>
              </a:rPr>
              <a:t>Tutelare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9327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69" y="1872126"/>
            <a:ext cx="7786879" cy="324453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2"/>
            <a:ext cx="9144000" cy="1716641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300" dirty="0"/>
              <a:t>Studio Legale</a:t>
            </a:r>
            <a:br>
              <a:rPr lang="it-IT" sz="3300" dirty="0"/>
            </a:br>
            <a:r>
              <a:rPr lang="it-IT" sz="3300" dirty="0"/>
              <a:t>Fava &amp; Partner</a:t>
            </a:r>
            <a:br>
              <a:rPr lang="it-IT" sz="3300" dirty="0"/>
            </a:br>
            <a:r>
              <a:rPr lang="it-IT" sz="3300" dirty="0" smtClean="0"/>
              <a:t/>
            </a:r>
            <a:br>
              <a:rPr lang="it-IT" sz="3300" dirty="0" smtClean="0"/>
            </a:br>
            <a:r>
              <a:rPr lang="it-IT" sz="2000" dirty="0" smtClean="0"/>
              <a:t>www.avvocati.bz.it 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7533" y="4159113"/>
            <a:ext cx="8825596" cy="1832327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1400"/>
              </a:spcBef>
            </a:pPr>
            <a:r>
              <a:rPr lang="it-IT" sz="3600" b="1" i="1" dirty="0" smtClean="0"/>
              <a:t>GRAZIE PER L’ATTENZIONE</a:t>
            </a:r>
          </a:p>
          <a:p>
            <a:pPr algn="ctr">
              <a:spcBef>
                <a:spcPts val="1400"/>
              </a:spcBef>
            </a:pPr>
            <a:endParaRPr lang="it-IT" i="1" dirty="0" smtClean="0"/>
          </a:p>
          <a:p>
            <a:pPr algn="ctr"/>
            <a:r>
              <a:rPr lang="it-IT" sz="2700" i="1" dirty="0" smtClean="0"/>
              <a:t>Avv. Federico Fava</a:t>
            </a:r>
          </a:p>
          <a:p>
            <a:pPr algn="ctr"/>
            <a:endParaRPr lang="it-IT" sz="1900" i="1" dirty="0"/>
          </a:p>
        </p:txBody>
      </p:sp>
      <p:pic>
        <p:nvPicPr>
          <p:cNvPr id="6" name="Immagine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435" y="712519"/>
            <a:ext cx="723900" cy="737581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</p:spTree>
    <p:extLst>
      <p:ext uri="{BB962C8B-B14F-4D97-AF65-F5344CB8AC3E}">
        <p14:creationId xmlns:p14="http://schemas.microsoft.com/office/powerpoint/2010/main" val="355723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536" y="0"/>
            <a:ext cx="5435101" cy="361207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A CHI SI RIVOLGE </a:t>
            </a:r>
            <a:br>
              <a:rPr lang="it-IT" sz="3300" dirty="0" smtClean="0"/>
            </a:br>
            <a:r>
              <a:rPr lang="it-IT" sz="3300" dirty="0" smtClean="0"/>
              <a:t>L’AMMINISTRAZIONE DI SOSTEGNO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701995"/>
            <a:ext cx="9143999" cy="4156005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it-IT" sz="2400" dirty="0" smtClean="0"/>
              <a:t>La </a:t>
            </a:r>
            <a:r>
              <a:rPr lang="it-IT" sz="2400" b="1" dirty="0" smtClean="0"/>
              <a:t>legge 6/2004 </a:t>
            </a:r>
            <a:r>
              <a:rPr lang="it-IT" sz="2400" dirty="0" smtClean="0"/>
              <a:t>tutela </a:t>
            </a:r>
            <a:r>
              <a:rPr lang="it-IT" sz="2400" b="1" dirty="0" smtClean="0"/>
              <a:t>varie </a:t>
            </a:r>
            <a:r>
              <a:rPr lang="it-IT" sz="2400" b="1" dirty="0"/>
              <a:t>categorie di persone</a:t>
            </a:r>
            <a:r>
              <a:rPr lang="it-IT" sz="2400" dirty="0"/>
              <a:t>: </a:t>
            </a:r>
            <a:endParaRPr lang="it-IT" sz="2400" dirty="0" smtClean="0"/>
          </a:p>
          <a:p>
            <a:pPr marL="342900" indent="-342900">
              <a:spcBef>
                <a:spcPts val="800"/>
              </a:spcBef>
              <a:buFont typeface="Arial"/>
              <a:buChar char="•"/>
            </a:pPr>
            <a:r>
              <a:rPr lang="it-IT" sz="2400" b="1" dirty="0" smtClean="0"/>
              <a:t>diversamente </a:t>
            </a:r>
            <a:r>
              <a:rPr lang="it-IT" sz="2400" b="1" dirty="0"/>
              <a:t>abili </a:t>
            </a:r>
            <a:r>
              <a:rPr lang="it-IT" sz="2400" dirty="0"/>
              <a:t>(</a:t>
            </a:r>
            <a:r>
              <a:rPr lang="it-IT" sz="2400" b="1" i="1" dirty="0"/>
              <a:t>fisici</a:t>
            </a:r>
            <a:r>
              <a:rPr lang="it-IT" sz="2400" dirty="0"/>
              <a:t> o </a:t>
            </a:r>
            <a:r>
              <a:rPr lang="it-IT" sz="2400" b="1" i="1" dirty="0"/>
              <a:t>psichici</a:t>
            </a:r>
            <a:r>
              <a:rPr lang="it-IT" sz="2400" dirty="0" smtClean="0"/>
              <a:t>), </a:t>
            </a:r>
            <a:r>
              <a:rPr lang="it-IT" sz="2400" b="1" dirty="0" smtClean="0"/>
              <a:t>malati terminali</a:t>
            </a:r>
            <a:r>
              <a:rPr lang="it-IT" sz="2400" dirty="0" smtClean="0"/>
              <a:t>;</a:t>
            </a:r>
          </a:p>
          <a:p>
            <a:pPr marL="342900" indent="-342900">
              <a:spcBef>
                <a:spcPts val="800"/>
              </a:spcBef>
              <a:buFont typeface="Arial"/>
              <a:buChar char="•"/>
            </a:pPr>
            <a:r>
              <a:rPr lang="it-IT" sz="2400" b="1" dirty="0" smtClean="0"/>
              <a:t>dipendenti da alcol</a:t>
            </a:r>
            <a:r>
              <a:rPr lang="it-IT" sz="2400" dirty="0" smtClean="0"/>
              <a:t> o da </a:t>
            </a:r>
            <a:r>
              <a:rPr lang="it-IT" sz="2400" b="1" dirty="0" smtClean="0"/>
              <a:t>sostanze stupefacenti</a:t>
            </a:r>
            <a:r>
              <a:rPr lang="it-IT" sz="2400" dirty="0" smtClean="0"/>
              <a:t>;</a:t>
            </a:r>
          </a:p>
          <a:p>
            <a:pPr marL="342900" indent="-342900">
              <a:spcBef>
                <a:spcPts val="800"/>
              </a:spcBef>
              <a:buFont typeface="Arial"/>
              <a:buChar char="•"/>
            </a:pPr>
            <a:r>
              <a:rPr lang="it-IT" sz="2400" b="1" dirty="0" smtClean="0"/>
              <a:t>soggetti dediti al gioco d’azzardo </a:t>
            </a:r>
            <a:r>
              <a:rPr lang="it-IT" sz="2400" dirty="0" smtClean="0"/>
              <a:t>o ad </a:t>
            </a:r>
            <a:r>
              <a:rPr lang="it-IT" sz="2400" b="1" dirty="0" smtClean="0"/>
              <a:t>eccessive spese</a:t>
            </a:r>
            <a:r>
              <a:rPr lang="it-IT" sz="2400" dirty="0" smtClean="0"/>
              <a:t> (</a:t>
            </a:r>
            <a:r>
              <a:rPr lang="it-IT" sz="2400" b="1" dirty="0" smtClean="0"/>
              <a:t>Cass. civ., ord. 5492/2018</a:t>
            </a:r>
            <a:r>
              <a:rPr lang="it-IT" sz="2400" dirty="0" smtClean="0"/>
              <a:t>) o da </a:t>
            </a:r>
            <a:r>
              <a:rPr lang="it-IT" sz="2400" b="1" dirty="0" smtClean="0"/>
              <a:t>shopping</a:t>
            </a:r>
            <a:r>
              <a:rPr lang="it-IT" sz="2400" dirty="0" smtClean="0"/>
              <a:t> </a:t>
            </a:r>
            <a:r>
              <a:rPr lang="it-IT" sz="2400" b="1" dirty="0" smtClean="0"/>
              <a:t>compulsivo</a:t>
            </a:r>
            <a:r>
              <a:rPr lang="it-IT" sz="2400" dirty="0" smtClean="0"/>
              <a:t> (</a:t>
            </a:r>
            <a:r>
              <a:rPr lang="it-IT" sz="2400" b="1" dirty="0" smtClean="0"/>
              <a:t>Trib. Varese, 3 ottobre 2012</a:t>
            </a:r>
            <a:r>
              <a:rPr lang="it-IT" sz="2400" dirty="0" smtClean="0"/>
              <a:t>);</a:t>
            </a:r>
          </a:p>
          <a:p>
            <a:pPr marL="342900" indent="-342900">
              <a:spcBef>
                <a:spcPts val="800"/>
              </a:spcBef>
              <a:buFont typeface="Arial"/>
              <a:buChar char="•"/>
            </a:pPr>
            <a:endParaRPr lang="it-IT" sz="800" dirty="0" smtClean="0"/>
          </a:p>
          <a:p>
            <a:pPr algn="ctr">
              <a:spcBef>
                <a:spcPts val="800"/>
              </a:spcBef>
            </a:pPr>
            <a:r>
              <a:rPr lang="it-IT" sz="2400" dirty="0" smtClean="0"/>
              <a:t>e, naturalmente, gli </a:t>
            </a:r>
            <a:r>
              <a:rPr lang="it-IT" sz="2800" b="1" dirty="0"/>
              <a:t>anziani</a:t>
            </a:r>
            <a:r>
              <a:rPr lang="it-IT" sz="2400" dirty="0"/>
              <a:t> </a:t>
            </a:r>
            <a:r>
              <a:rPr lang="it-IT" sz="2400" i="1" dirty="0"/>
              <a:t>non</a:t>
            </a:r>
            <a:r>
              <a:rPr lang="it-IT" sz="2400" dirty="0"/>
              <a:t> più in grado di </a:t>
            </a:r>
            <a:r>
              <a:rPr lang="it-IT" sz="2800" b="1" dirty="0"/>
              <a:t>provvedere pienamente </a:t>
            </a:r>
            <a:r>
              <a:rPr lang="it-IT" sz="2400" b="1" dirty="0"/>
              <a:t>ai propri </a:t>
            </a:r>
            <a:r>
              <a:rPr lang="it-IT" sz="2400" b="1" dirty="0" smtClean="0"/>
              <a:t>interessi</a:t>
            </a:r>
            <a:r>
              <a:rPr lang="it-IT" sz="2400" dirty="0" smtClean="0"/>
              <a:t>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0294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094" y="-1"/>
            <a:ext cx="5310073" cy="3982555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SI </a:t>
            </a:r>
            <a:r>
              <a:rPr lang="it-IT" sz="3300" cap="all" dirty="0" smtClean="0"/>
              <a:t>Può</a:t>
            </a:r>
            <a:r>
              <a:rPr lang="it-IT" sz="3300" dirty="0" smtClean="0"/>
              <a:t> NOMINARE IN VIA </a:t>
            </a:r>
            <a:r>
              <a:rPr lang="it-IT" sz="3300" i="1" dirty="0" smtClean="0"/>
              <a:t>PREVENTIVA</a:t>
            </a:r>
            <a:r>
              <a:rPr lang="it-IT" sz="3300" dirty="0" smtClean="0"/>
              <a:t> L’AMMINISTRATORE DI SOSTEGNO?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647955"/>
            <a:ext cx="9143999" cy="4210045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</a:pPr>
            <a:r>
              <a:rPr lang="it-IT" sz="2800" dirty="0" smtClean="0"/>
              <a:t>In generale, l’</a:t>
            </a:r>
            <a:r>
              <a:rPr lang="it-IT" sz="2800" b="1" dirty="0" smtClean="0"/>
              <a:t>art. 408 c.c. </a:t>
            </a:r>
            <a:r>
              <a:rPr lang="it-IT" sz="2800" dirty="0" smtClean="0"/>
              <a:t>prevede che l’</a:t>
            </a:r>
            <a:r>
              <a:rPr lang="it-IT" sz="2800" b="1" dirty="0" smtClean="0"/>
              <a:t>interessato</a:t>
            </a:r>
            <a:r>
              <a:rPr lang="it-IT" sz="2800" dirty="0" smtClean="0"/>
              <a:t> possa </a:t>
            </a:r>
            <a:r>
              <a:rPr lang="it-IT" sz="2800" b="1" dirty="0" smtClean="0"/>
              <a:t>designare</a:t>
            </a:r>
            <a:r>
              <a:rPr lang="it-IT" sz="2800" dirty="0" smtClean="0"/>
              <a:t>, in previsione della </a:t>
            </a:r>
            <a:r>
              <a:rPr lang="it-IT" sz="2800" b="1" dirty="0" smtClean="0"/>
              <a:t>futura incapacità</a:t>
            </a:r>
            <a:r>
              <a:rPr lang="it-IT" sz="2800" dirty="0" smtClean="0"/>
              <a:t>, il </a:t>
            </a:r>
            <a:r>
              <a:rPr lang="it-IT" sz="2800" b="1" dirty="0" smtClean="0"/>
              <a:t>proprio</a:t>
            </a:r>
            <a:r>
              <a:rPr lang="it-IT" sz="2800" dirty="0" smtClean="0"/>
              <a:t> </a:t>
            </a:r>
            <a:r>
              <a:rPr lang="it-IT" sz="2800" b="1" dirty="0" smtClean="0"/>
              <a:t>amministratore di sostegno</a:t>
            </a:r>
            <a:r>
              <a:rPr lang="it-IT" sz="2800" dirty="0" smtClean="0"/>
              <a:t>: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800" dirty="0" smtClean="0"/>
              <a:t>con </a:t>
            </a:r>
            <a:r>
              <a:rPr lang="it-IT" sz="2800" b="1" dirty="0" smtClean="0"/>
              <a:t>atto pubblico </a:t>
            </a:r>
            <a:r>
              <a:rPr lang="it-IT" sz="2800" dirty="0" smtClean="0"/>
              <a:t>(</a:t>
            </a:r>
            <a:r>
              <a:rPr lang="it-IT" sz="2800" i="1" dirty="0" smtClean="0"/>
              <a:t>notaio</a:t>
            </a:r>
            <a:r>
              <a:rPr lang="it-IT" sz="2800" dirty="0" smtClean="0"/>
              <a:t>)</a:t>
            </a:r>
          </a:p>
          <a:p>
            <a:pPr marL="342900" indent="-342900">
              <a:spcBef>
                <a:spcPts val="800"/>
              </a:spcBef>
              <a:buFontTx/>
              <a:buChar char="-"/>
            </a:pPr>
            <a:r>
              <a:rPr lang="it-IT" sz="2800" dirty="0" smtClean="0"/>
              <a:t>con </a:t>
            </a:r>
            <a:r>
              <a:rPr lang="it-IT" sz="2800" b="1" dirty="0" smtClean="0"/>
              <a:t>scrittura privata autenticata </a:t>
            </a:r>
            <a:r>
              <a:rPr lang="it-IT" sz="2800" dirty="0" smtClean="0"/>
              <a:t>(</a:t>
            </a:r>
            <a:r>
              <a:rPr lang="it-IT" sz="2800" i="1" dirty="0" smtClean="0"/>
              <a:t>notaio</a:t>
            </a:r>
            <a:r>
              <a:rPr lang="it-IT" sz="2800" dirty="0" smtClean="0"/>
              <a:t> o </a:t>
            </a:r>
            <a:r>
              <a:rPr lang="it-IT" sz="2800" i="1" dirty="0" smtClean="0"/>
              <a:t>pubblico</a:t>
            </a:r>
            <a:r>
              <a:rPr lang="it-IT" sz="2800" dirty="0" smtClean="0"/>
              <a:t> </a:t>
            </a:r>
            <a:r>
              <a:rPr lang="it-IT" sz="2800" i="1" dirty="0" smtClean="0"/>
              <a:t>uff</a:t>
            </a:r>
            <a:r>
              <a:rPr lang="it-IT" sz="2800" dirty="0" smtClean="0"/>
              <a:t>.).</a:t>
            </a:r>
          </a:p>
          <a:p>
            <a:pPr>
              <a:spcBef>
                <a:spcPts val="800"/>
              </a:spcBef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2728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399" y="0"/>
            <a:ext cx="5561105" cy="349662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310133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SI </a:t>
            </a:r>
            <a:r>
              <a:rPr lang="it-IT" sz="3300" cap="all" dirty="0" smtClean="0"/>
              <a:t>Può</a:t>
            </a:r>
            <a:r>
              <a:rPr lang="it-IT" sz="3300" dirty="0" smtClean="0"/>
              <a:t> NOMINARE IN VIA </a:t>
            </a:r>
            <a:r>
              <a:rPr lang="it-IT" sz="3300" i="1" dirty="0" smtClean="0"/>
              <a:t>PREVENTIVA</a:t>
            </a:r>
            <a:r>
              <a:rPr lang="it-IT" sz="3300" dirty="0" smtClean="0"/>
              <a:t> L’AMMINISTRATORE DI SOSTEGNO? (II)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" y="2647955"/>
            <a:ext cx="9143999" cy="4210045"/>
          </a:xfrm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</a:pPr>
            <a:r>
              <a:rPr lang="it-IT" sz="2600" dirty="0" smtClean="0"/>
              <a:t>Secondo </a:t>
            </a:r>
            <a:r>
              <a:rPr lang="it-IT" sz="2600" dirty="0"/>
              <a:t>il </a:t>
            </a:r>
            <a:r>
              <a:rPr lang="it-IT" sz="2600" b="1" dirty="0"/>
              <a:t>Tribunale di Modena, 1.07.2015 </a:t>
            </a:r>
            <a:r>
              <a:rPr lang="it-IT" sz="2600" dirty="0"/>
              <a:t>la </a:t>
            </a:r>
            <a:r>
              <a:rPr lang="it-IT" sz="2600" b="1" dirty="0"/>
              <a:t>nomina</a:t>
            </a:r>
            <a:r>
              <a:rPr lang="it-IT" sz="2600" dirty="0"/>
              <a:t> </a:t>
            </a:r>
            <a:r>
              <a:rPr lang="it-IT" sz="2600" b="1" dirty="0"/>
              <a:t>dell’a.d.s. </a:t>
            </a:r>
            <a:r>
              <a:rPr lang="it-IT" sz="2600" dirty="0"/>
              <a:t>può essere disposta </a:t>
            </a:r>
            <a:r>
              <a:rPr lang="it-IT" sz="2600" i="1" dirty="0"/>
              <a:t>anche</a:t>
            </a:r>
            <a:r>
              <a:rPr lang="it-IT" sz="2600" dirty="0"/>
              <a:t> a favore di chi, nell’</a:t>
            </a:r>
            <a:r>
              <a:rPr lang="it-IT" sz="2600" b="1" dirty="0"/>
              <a:t>immediato futuro</a:t>
            </a:r>
            <a:r>
              <a:rPr lang="it-IT" sz="2600" dirty="0"/>
              <a:t>, </a:t>
            </a:r>
            <a:r>
              <a:rPr lang="it-IT" sz="2600" i="1" dirty="0"/>
              <a:t>verosimilmente</a:t>
            </a:r>
            <a:r>
              <a:rPr lang="it-IT" sz="2600" dirty="0"/>
              <a:t> verserà in uno </a:t>
            </a:r>
            <a:r>
              <a:rPr lang="it-IT" sz="2600" b="1" dirty="0"/>
              <a:t>stato</a:t>
            </a:r>
            <a:r>
              <a:rPr lang="it-IT" sz="2600" dirty="0"/>
              <a:t> </a:t>
            </a:r>
            <a:r>
              <a:rPr lang="it-IT" sz="2600" b="1" dirty="0"/>
              <a:t>di</a:t>
            </a:r>
            <a:r>
              <a:rPr lang="it-IT" sz="2600" dirty="0"/>
              <a:t> </a:t>
            </a:r>
            <a:r>
              <a:rPr lang="it-IT" sz="2600" b="1" dirty="0"/>
              <a:t>infermità</a:t>
            </a:r>
            <a:r>
              <a:rPr lang="it-IT" sz="2600" dirty="0"/>
              <a:t> tale da renderlo </a:t>
            </a:r>
            <a:r>
              <a:rPr lang="it-IT" sz="2600" b="1" dirty="0"/>
              <a:t>incapace</a:t>
            </a:r>
            <a:r>
              <a:rPr lang="it-IT" sz="2600" dirty="0" smtClean="0"/>
              <a:t>;</a:t>
            </a:r>
          </a:p>
          <a:p>
            <a:pPr>
              <a:spcBef>
                <a:spcPts val="800"/>
              </a:spcBef>
            </a:pPr>
            <a:endParaRPr lang="it-IT" sz="2600" dirty="0"/>
          </a:p>
          <a:p>
            <a:pPr>
              <a:spcBef>
                <a:spcPts val="800"/>
              </a:spcBef>
            </a:pPr>
            <a:r>
              <a:rPr lang="it-IT" sz="2600" b="1" i="1" u="sng" dirty="0" smtClean="0">
                <a:solidFill>
                  <a:srgbClr val="FF0000"/>
                </a:solidFill>
              </a:rPr>
              <a:t>ma</a:t>
            </a:r>
            <a:r>
              <a:rPr lang="it-IT" sz="2600" b="1" i="1" dirty="0" smtClean="0">
                <a:solidFill>
                  <a:srgbClr val="FF0000"/>
                </a:solidFill>
              </a:rPr>
              <a:t> </a:t>
            </a:r>
            <a:endParaRPr lang="it-IT" sz="2600" b="1" dirty="0" smtClean="0">
              <a:solidFill>
                <a:srgbClr val="FF0000"/>
              </a:solidFill>
            </a:endParaRPr>
          </a:p>
          <a:p>
            <a:pPr>
              <a:spcBef>
                <a:spcPts val="800"/>
              </a:spcBef>
            </a:pPr>
            <a:r>
              <a:rPr lang="it-IT" sz="2600" dirty="0" smtClean="0"/>
              <a:t>secondo il </a:t>
            </a:r>
            <a:r>
              <a:rPr lang="it-IT" sz="2600" b="1" dirty="0" smtClean="0"/>
              <a:t>Tribunale di Vercelli, 16.10.2015</a:t>
            </a:r>
            <a:r>
              <a:rPr lang="it-IT" sz="2600" dirty="0" smtClean="0"/>
              <a:t> </a:t>
            </a:r>
            <a:r>
              <a:rPr lang="it-IT" sz="2600" i="1" dirty="0" smtClean="0"/>
              <a:t>non </a:t>
            </a:r>
            <a:r>
              <a:rPr lang="it-IT" sz="2600" dirty="0" smtClean="0"/>
              <a:t>può esservi nomina dell’</a:t>
            </a:r>
            <a:r>
              <a:rPr lang="it-IT" sz="2600" b="1" dirty="0" smtClean="0"/>
              <a:t>amministratore di sostegno</a:t>
            </a:r>
            <a:r>
              <a:rPr lang="it-IT" sz="2600" dirty="0" smtClean="0"/>
              <a:t> per una </a:t>
            </a:r>
            <a:r>
              <a:rPr lang="it-IT" sz="2600" b="1" dirty="0" smtClean="0"/>
              <a:t>donna</a:t>
            </a:r>
            <a:r>
              <a:rPr lang="it-IT" sz="2600" dirty="0" smtClean="0"/>
              <a:t> </a:t>
            </a:r>
            <a:r>
              <a:rPr lang="it-IT" sz="2600" b="1" dirty="0" smtClean="0"/>
              <a:t>anziana (90enne)</a:t>
            </a:r>
            <a:r>
              <a:rPr lang="it-IT" sz="2600" dirty="0" smtClean="0"/>
              <a:t> in </a:t>
            </a:r>
            <a:r>
              <a:rPr lang="it-IT" sz="2600" b="1" dirty="0" smtClean="0"/>
              <a:t>buone condizioni generali </a:t>
            </a:r>
            <a:r>
              <a:rPr lang="it-IT" sz="2600" dirty="0" smtClean="0"/>
              <a:t>e </a:t>
            </a:r>
            <a:r>
              <a:rPr lang="it-IT" sz="2600" b="1" dirty="0" smtClean="0"/>
              <a:t>lucida</a:t>
            </a:r>
            <a:r>
              <a:rPr lang="it-IT" sz="2600" dirty="0" smtClean="0"/>
              <a:t>.</a:t>
            </a:r>
            <a:endParaRPr lang="it-IT" sz="2600" b="1" i="1" dirty="0"/>
          </a:p>
          <a:p>
            <a:pPr>
              <a:spcBef>
                <a:spcPts val="800"/>
              </a:spcBef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04200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94" y="693728"/>
            <a:ext cx="7052235" cy="378539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53334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IN BREVE: IL PROCEDIMENTO A.D.S.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188616"/>
            <a:ext cx="9143999" cy="5177385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1400"/>
              </a:spcBef>
            </a:pPr>
            <a:r>
              <a:rPr lang="it-IT" sz="2500" b="1" i="1" u="sng" dirty="0" smtClean="0"/>
              <a:t>chi può presentare il ricorso</a:t>
            </a:r>
            <a:r>
              <a:rPr lang="it-IT" sz="2500" b="1" i="1" dirty="0" smtClean="0"/>
              <a:t>?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Tx/>
              <a:buChar char="-"/>
            </a:pPr>
            <a:r>
              <a:rPr lang="it-IT" sz="2400" dirty="0" smtClean="0"/>
              <a:t>lo stesso </a:t>
            </a:r>
            <a:r>
              <a:rPr lang="it-IT" sz="2400" b="1" dirty="0" smtClean="0"/>
              <a:t>aspirante beneficiario</a:t>
            </a:r>
            <a:r>
              <a:rPr lang="it-IT" sz="24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Tx/>
              <a:buChar char="-"/>
            </a:pPr>
            <a:r>
              <a:rPr lang="it-IT" sz="2400" dirty="0" smtClean="0"/>
              <a:t>il </a:t>
            </a:r>
            <a:r>
              <a:rPr lang="it-IT" sz="2400" b="1" dirty="0" smtClean="0"/>
              <a:t>coniuge</a:t>
            </a:r>
            <a:r>
              <a:rPr lang="it-IT" sz="2400" dirty="0" smtClean="0"/>
              <a:t> (o </a:t>
            </a:r>
            <a:r>
              <a:rPr lang="it-IT" sz="2400" b="1" dirty="0" smtClean="0"/>
              <a:t>unito</a:t>
            </a:r>
            <a:r>
              <a:rPr lang="it-IT" sz="2400" dirty="0" smtClean="0"/>
              <a:t> </a:t>
            </a:r>
            <a:r>
              <a:rPr lang="it-IT" sz="2400" b="1" dirty="0" smtClean="0"/>
              <a:t>civilmente</a:t>
            </a:r>
            <a:r>
              <a:rPr lang="it-IT" sz="2400" dirty="0" smtClean="0"/>
              <a:t>) o </a:t>
            </a:r>
            <a:r>
              <a:rPr lang="it-IT" sz="2400" b="1" dirty="0" smtClean="0"/>
              <a:t>la persona stabilmente convivente</a:t>
            </a:r>
            <a:r>
              <a:rPr lang="it-IT" sz="24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Tx/>
              <a:buChar char="-"/>
            </a:pPr>
            <a:r>
              <a:rPr lang="it-IT" sz="2400" dirty="0" smtClean="0"/>
              <a:t>i </a:t>
            </a:r>
            <a:r>
              <a:rPr lang="it-IT" sz="2400" b="1" dirty="0" smtClean="0"/>
              <a:t>parenti</a:t>
            </a:r>
            <a:r>
              <a:rPr lang="it-IT" sz="2400" dirty="0" smtClean="0"/>
              <a:t> entro il </a:t>
            </a:r>
            <a:r>
              <a:rPr lang="it-IT" sz="2400" b="1" dirty="0" smtClean="0"/>
              <a:t>quarto grado</a:t>
            </a:r>
            <a:r>
              <a:rPr lang="it-IT" sz="24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Tx/>
              <a:buChar char="-"/>
            </a:pPr>
            <a:r>
              <a:rPr lang="it-IT" sz="2400" dirty="0" smtClean="0"/>
              <a:t>l’</a:t>
            </a:r>
            <a:r>
              <a:rPr lang="it-IT" sz="2400" b="1" dirty="0" smtClean="0"/>
              <a:t>affine</a:t>
            </a:r>
            <a:r>
              <a:rPr lang="it-IT" sz="2400" dirty="0" smtClean="0"/>
              <a:t> entro il </a:t>
            </a:r>
            <a:r>
              <a:rPr lang="it-IT" sz="2400" b="1" dirty="0" smtClean="0"/>
              <a:t>secondo grado</a:t>
            </a:r>
            <a:r>
              <a:rPr lang="it-IT" sz="24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Tx/>
              <a:buChar char="-"/>
            </a:pPr>
            <a:r>
              <a:rPr lang="it-IT" sz="2400" dirty="0" smtClean="0"/>
              <a:t>il </a:t>
            </a:r>
            <a:r>
              <a:rPr lang="it-IT" sz="2400" b="1" dirty="0" smtClean="0"/>
              <a:t>tutore</a:t>
            </a:r>
            <a:r>
              <a:rPr lang="it-IT" sz="2400" dirty="0" smtClean="0"/>
              <a:t> o il </a:t>
            </a:r>
            <a:r>
              <a:rPr lang="it-IT" sz="2400" b="1" dirty="0" smtClean="0"/>
              <a:t>curatore</a:t>
            </a:r>
            <a:r>
              <a:rPr lang="it-IT" sz="24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Tx/>
              <a:buChar char="-"/>
            </a:pPr>
            <a:r>
              <a:rPr lang="it-IT" sz="2400" dirty="0" smtClean="0"/>
              <a:t>il </a:t>
            </a:r>
            <a:r>
              <a:rPr lang="it-IT" sz="2400" b="1" dirty="0" smtClean="0"/>
              <a:t>Pubblico Ministero</a:t>
            </a:r>
            <a:r>
              <a:rPr lang="it-IT" sz="2400" dirty="0" smtClean="0"/>
              <a:t>.</a:t>
            </a:r>
          </a:p>
          <a:p>
            <a:pPr>
              <a:lnSpc>
                <a:spcPct val="110000"/>
              </a:lnSpc>
              <a:spcBef>
                <a:spcPts val="1400"/>
              </a:spcBef>
            </a:pPr>
            <a:r>
              <a:rPr lang="it-IT" sz="2400" b="1" dirty="0" smtClean="0"/>
              <a:t>N.B. </a:t>
            </a:r>
            <a:r>
              <a:rPr lang="it-IT" sz="2400" dirty="0" smtClean="0"/>
              <a:t>In casi di </a:t>
            </a:r>
            <a:r>
              <a:rPr lang="it-IT" sz="2400" b="1" dirty="0" smtClean="0"/>
              <a:t>urgenza</a:t>
            </a:r>
            <a:r>
              <a:rPr lang="it-IT" sz="2400" dirty="0" smtClean="0"/>
              <a:t>: </a:t>
            </a:r>
            <a:r>
              <a:rPr lang="it-IT" sz="2400" b="1" dirty="0" smtClean="0"/>
              <a:t>a.d.s. </a:t>
            </a:r>
            <a:r>
              <a:rPr lang="it-IT" sz="2400" b="1" i="1" dirty="0" smtClean="0"/>
              <a:t>provvisorio</a:t>
            </a:r>
          </a:p>
        </p:txBody>
      </p:sp>
    </p:spTree>
    <p:extLst>
      <p:ext uri="{BB962C8B-B14F-4D97-AF65-F5344CB8AC3E}">
        <p14:creationId xmlns:p14="http://schemas.microsoft.com/office/powerpoint/2010/main" val="319732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53334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IN BREVE: IL PROCEDIMENTO A.D.S.</a:t>
            </a:r>
            <a:r>
              <a:rPr lang="it-IT" sz="3300" dirty="0"/>
              <a:t> </a:t>
            </a:r>
            <a:r>
              <a:rPr lang="it-IT" sz="3300" dirty="0" smtClean="0"/>
              <a:t>(II)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359282"/>
            <a:ext cx="9143999" cy="600672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0000"/>
              </a:lnSpc>
              <a:spcBef>
                <a:spcPts val="1400"/>
              </a:spcBef>
            </a:pPr>
            <a:r>
              <a:rPr lang="it-IT" sz="2500" b="1" i="1" u="sng" dirty="0" smtClean="0"/>
              <a:t>chi può essere nominato amministratore di sostegno</a:t>
            </a:r>
            <a:r>
              <a:rPr lang="it-IT" sz="2500" b="1" i="1" dirty="0" smtClean="0"/>
              <a:t>?</a:t>
            </a:r>
            <a:endParaRPr lang="it-IT" sz="2500" b="1" i="1" dirty="0"/>
          </a:p>
          <a:p>
            <a:pPr>
              <a:lnSpc>
                <a:spcPct val="110000"/>
              </a:lnSpc>
              <a:spcBef>
                <a:spcPts val="1400"/>
              </a:spcBef>
            </a:pPr>
            <a:endParaRPr lang="it-IT" sz="1100" dirty="0" smtClean="0"/>
          </a:p>
          <a:p>
            <a:pPr>
              <a:lnSpc>
                <a:spcPct val="110000"/>
              </a:lnSpc>
              <a:spcBef>
                <a:spcPts val="1400"/>
              </a:spcBef>
            </a:pPr>
            <a:r>
              <a:rPr lang="it-IT" sz="2600" dirty="0" smtClean="0"/>
              <a:t>La </a:t>
            </a:r>
            <a:r>
              <a:rPr lang="it-IT" sz="2600" b="1" dirty="0" smtClean="0"/>
              <a:t>scelta</a:t>
            </a:r>
            <a:r>
              <a:rPr lang="it-IT" sz="2600" dirty="0" smtClean="0"/>
              <a:t> deve avere riguardo alla “</a:t>
            </a:r>
            <a:r>
              <a:rPr lang="it-IT" sz="2600" i="1" dirty="0" smtClean="0"/>
              <a:t>… </a:t>
            </a:r>
            <a:r>
              <a:rPr lang="it-IT" sz="2600" b="1" i="1" dirty="0" smtClean="0"/>
              <a:t>salvaguardia</a:t>
            </a:r>
            <a:r>
              <a:rPr lang="it-IT" sz="2600" i="1" dirty="0" smtClean="0"/>
              <a:t> degli </a:t>
            </a:r>
            <a:r>
              <a:rPr lang="it-IT" sz="2600" b="1" i="1" dirty="0" smtClean="0"/>
              <a:t>interessi</a:t>
            </a:r>
            <a:r>
              <a:rPr lang="it-IT" sz="2600" i="1" dirty="0" smtClean="0"/>
              <a:t> e delle </a:t>
            </a:r>
            <a:r>
              <a:rPr lang="it-IT" sz="2600" b="1" i="1" dirty="0" smtClean="0"/>
              <a:t>esigenze</a:t>
            </a:r>
            <a:r>
              <a:rPr lang="it-IT" sz="2600" i="1" dirty="0" smtClean="0"/>
              <a:t> di </a:t>
            </a:r>
            <a:r>
              <a:rPr lang="it-IT" sz="2600" b="1" i="1" dirty="0" smtClean="0"/>
              <a:t>protezione</a:t>
            </a:r>
            <a:r>
              <a:rPr lang="it-IT" sz="2600" i="1" dirty="0" smtClean="0"/>
              <a:t> della </a:t>
            </a:r>
            <a:r>
              <a:rPr lang="it-IT" sz="2600" b="1" i="1" dirty="0" smtClean="0"/>
              <a:t>persona</a:t>
            </a:r>
            <a:r>
              <a:rPr lang="it-IT" sz="2600" dirty="0" smtClean="0"/>
              <a:t>”: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 typeface="Wingdings" charset="0"/>
              <a:buChar char="Ø"/>
            </a:pPr>
            <a:r>
              <a:rPr lang="it-IT" sz="2600" dirty="0" smtClean="0"/>
              <a:t>la </a:t>
            </a:r>
            <a:r>
              <a:rPr lang="it-IT" sz="2600" b="1" dirty="0" smtClean="0"/>
              <a:t>persona designata </a:t>
            </a:r>
            <a:r>
              <a:rPr lang="it-IT" sz="2600" dirty="0" smtClean="0"/>
              <a:t>dal </a:t>
            </a:r>
            <a:r>
              <a:rPr lang="it-IT" sz="2600" b="1" dirty="0" smtClean="0"/>
              <a:t>beneficiario</a:t>
            </a:r>
            <a:r>
              <a:rPr lang="it-IT" sz="26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 typeface="Wingdings" charset="0"/>
              <a:buChar char="Ø"/>
            </a:pPr>
            <a:r>
              <a:rPr lang="it-IT" sz="2600" dirty="0" smtClean="0"/>
              <a:t>il </a:t>
            </a:r>
            <a:r>
              <a:rPr lang="it-IT" sz="2600" b="1" dirty="0" smtClean="0"/>
              <a:t>coniuge</a:t>
            </a:r>
            <a:r>
              <a:rPr lang="it-IT" sz="2600" dirty="0" smtClean="0"/>
              <a:t> </a:t>
            </a:r>
            <a:r>
              <a:rPr lang="it-IT" sz="2600" b="1" dirty="0" smtClean="0"/>
              <a:t>non legalmente separato </a:t>
            </a:r>
            <a:r>
              <a:rPr lang="it-IT" sz="2600" dirty="0" smtClean="0"/>
              <a:t>(ma anche </a:t>
            </a:r>
            <a:r>
              <a:rPr lang="it-IT" sz="2600" b="1" dirty="0" smtClean="0"/>
              <a:t>separato</a:t>
            </a:r>
            <a:r>
              <a:rPr lang="it-IT" sz="2600" dirty="0" smtClean="0"/>
              <a:t>, così </a:t>
            </a:r>
            <a:r>
              <a:rPr lang="it-IT" sz="2600" b="1" dirty="0" smtClean="0"/>
              <a:t>Trib. Varese, 13 maggio 2012</a:t>
            </a:r>
            <a:r>
              <a:rPr lang="it-IT" sz="2600" dirty="0" smtClean="0"/>
              <a:t>)</a:t>
            </a:r>
            <a:r>
              <a:rPr lang="it-IT" sz="2600" b="1" dirty="0"/>
              <a:t> </a:t>
            </a:r>
            <a:r>
              <a:rPr lang="it-IT" sz="2600" dirty="0"/>
              <a:t>o il </a:t>
            </a:r>
            <a:r>
              <a:rPr lang="it-IT" sz="2600" b="1" dirty="0" smtClean="0"/>
              <a:t>convivente</a:t>
            </a:r>
            <a:r>
              <a:rPr lang="it-IT" sz="2600" dirty="0" smtClean="0"/>
              <a:t>; i </a:t>
            </a:r>
            <a:r>
              <a:rPr lang="it-IT" sz="2600" b="1" dirty="0" smtClean="0"/>
              <a:t>figli</a:t>
            </a:r>
            <a:r>
              <a:rPr lang="it-IT" sz="2600" dirty="0" smtClean="0"/>
              <a:t>, </a:t>
            </a:r>
            <a:r>
              <a:rPr lang="it-IT" sz="2600" b="1" dirty="0" smtClean="0"/>
              <a:t>fratelli</a:t>
            </a:r>
            <a:r>
              <a:rPr lang="it-IT" sz="2600" dirty="0" smtClean="0"/>
              <a:t>, </a:t>
            </a:r>
            <a:r>
              <a:rPr lang="it-IT" sz="2600" b="1" dirty="0" smtClean="0"/>
              <a:t>parenti entro il 4° grado</a:t>
            </a:r>
            <a:r>
              <a:rPr lang="it-IT" sz="26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 typeface="Wingdings" charset="0"/>
              <a:buChar char="Ø"/>
            </a:pPr>
            <a:r>
              <a:rPr lang="it-IT" sz="2600" dirty="0" smtClean="0"/>
              <a:t>in mancanza, il giudice può nominare </a:t>
            </a:r>
            <a:r>
              <a:rPr lang="it-IT" sz="2600" b="1" dirty="0" smtClean="0"/>
              <a:t>altra persona idonea</a:t>
            </a:r>
            <a:r>
              <a:rPr lang="it-IT" sz="2600" dirty="0"/>
              <a:t> </a:t>
            </a:r>
            <a:r>
              <a:rPr lang="it-IT" sz="2600" dirty="0" smtClean="0"/>
              <a:t>(nella prassi, spesso </a:t>
            </a:r>
            <a:r>
              <a:rPr lang="it-IT" sz="2600" b="1" dirty="0" smtClean="0"/>
              <a:t>avvocati</a:t>
            </a:r>
            <a:r>
              <a:rPr lang="it-IT" sz="2600" dirty="0" smtClean="0"/>
              <a:t> </a:t>
            </a:r>
            <a:r>
              <a:rPr lang="it-IT" sz="2600" b="1" dirty="0" smtClean="0"/>
              <a:t>iscritti</a:t>
            </a:r>
            <a:r>
              <a:rPr lang="it-IT" sz="26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765732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53334"/>
            <a:ext cx="9144000" cy="1205948"/>
          </a:xfrm>
        </p:spPr>
        <p:txBody>
          <a:bodyPr>
            <a:normAutofit/>
          </a:bodyPr>
          <a:lstStyle/>
          <a:p>
            <a:r>
              <a:rPr lang="it-IT" sz="3300" dirty="0" smtClean="0"/>
              <a:t>LA NOMINA DI UN </a:t>
            </a:r>
            <a:r>
              <a:rPr lang="it-IT" sz="3300" i="1" dirty="0" smtClean="0"/>
              <a:t>ENTE</a:t>
            </a:r>
            <a:r>
              <a:rPr lang="it-IT" sz="3300" dirty="0" smtClean="0"/>
              <a:t> COME A.D.S.</a:t>
            </a:r>
            <a:endParaRPr lang="it-IT" sz="33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1359282"/>
            <a:ext cx="9143999" cy="6006720"/>
          </a:xfrm>
        </p:spPr>
        <p:txBody>
          <a:bodyPr>
            <a:normAutofit/>
          </a:bodyPr>
          <a:lstStyle/>
          <a:p>
            <a:pPr algn="ctr">
              <a:lnSpc>
                <a:spcPct val="110000"/>
              </a:lnSpc>
              <a:spcBef>
                <a:spcPts val="1400"/>
              </a:spcBef>
            </a:pPr>
            <a:r>
              <a:rPr lang="it-IT" sz="2500" b="1" i="1" u="sng" dirty="0" smtClean="0"/>
              <a:t>chi può essere nominato amministratore di sostegno</a:t>
            </a:r>
            <a:r>
              <a:rPr lang="it-IT" sz="2500" b="1" i="1" dirty="0" smtClean="0"/>
              <a:t>?</a:t>
            </a:r>
            <a:endParaRPr lang="it-IT" sz="2500" b="1" i="1" dirty="0"/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 typeface="Wingdings" charset="0"/>
              <a:buChar char="Ø"/>
            </a:pPr>
            <a:r>
              <a:rPr lang="it-IT" sz="2400" dirty="0" smtClean="0"/>
              <a:t>può essere </a:t>
            </a:r>
            <a:r>
              <a:rPr lang="it-IT" sz="2600" b="1" dirty="0" smtClean="0"/>
              <a:t>nominato</a:t>
            </a:r>
            <a:r>
              <a:rPr lang="it-IT" sz="2600" dirty="0" smtClean="0"/>
              <a:t> </a:t>
            </a:r>
            <a:r>
              <a:rPr lang="it-IT" sz="2600" b="1" dirty="0" smtClean="0"/>
              <a:t>a.d.s.</a:t>
            </a:r>
            <a:r>
              <a:rPr lang="it-IT" sz="2600" dirty="0" smtClean="0"/>
              <a:t> </a:t>
            </a:r>
            <a:r>
              <a:rPr lang="it-IT" sz="2400" dirty="0"/>
              <a:t>anche </a:t>
            </a:r>
            <a:r>
              <a:rPr lang="it-IT" sz="2600" b="1" dirty="0"/>
              <a:t>persona </a:t>
            </a:r>
            <a:r>
              <a:rPr lang="it-IT" sz="2600" b="1" dirty="0" smtClean="0"/>
              <a:t>giuridica</a:t>
            </a:r>
            <a:r>
              <a:rPr lang="it-IT" sz="2400" dirty="0" smtClean="0"/>
              <a:t>:</a:t>
            </a:r>
          </a:p>
          <a:p>
            <a:pPr>
              <a:lnSpc>
                <a:spcPct val="110000"/>
              </a:lnSpc>
              <a:spcBef>
                <a:spcPts val="1400"/>
              </a:spcBef>
            </a:pPr>
            <a:endParaRPr lang="it-IT" sz="1000" dirty="0" smtClean="0"/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 typeface="Wingdings" charset="2"/>
              <a:buChar char="ü"/>
            </a:pPr>
            <a:r>
              <a:rPr lang="it-IT" sz="2600" b="1" dirty="0" smtClean="0"/>
              <a:t>enti </a:t>
            </a:r>
            <a:r>
              <a:rPr lang="it-IT" sz="2600" b="1" i="1" dirty="0" smtClean="0"/>
              <a:t>no profit </a:t>
            </a:r>
            <a:r>
              <a:rPr lang="it-IT" sz="2600" dirty="0" smtClean="0"/>
              <a:t>(</a:t>
            </a:r>
            <a:r>
              <a:rPr lang="it-IT" sz="2600" b="1" dirty="0" smtClean="0"/>
              <a:t>terzo settore</a:t>
            </a:r>
            <a:r>
              <a:rPr lang="it-IT" sz="2600" dirty="0" smtClean="0"/>
              <a:t>), in persona del </a:t>
            </a:r>
            <a:r>
              <a:rPr lang="it-IT" sz="2600" b="1" dirty="0" smtClean="0"/>
              <a:t>legale</a:t>
            </a:r>
            <a:r>
              <a:rPr lang="it-IT" sz="2600" dirty="0" smtClean="0"/>
              <a:t> </a:t>
            </a:r>
            <a:r>
              <a:rPr lang="it-IT" sz="2600" b="1" dirty="0" smtClean="0"/>
              <a:t>rappresentante</a:t>
            </a:r>
            <a:r>
              <a:rPr lang="it-IT" sz="2600" dirty="0" smtClean="0"/>
              <a:t>;</a:t>
            </a:r>
          </a:p>
          <a:p>
            <a:pPr marL="342900" indent="-342900">
              <a:lnSpc>
                <a:spcPct val="110000"/>
              </a:lnSpc>
              <a:spcBef>
                <a:spcPts val="1400"/>
              </a:spcBef>
              <a:buFont typeface="Wingdings" charset="2"/>
              <a:buChar char="ü"/>
            </a:pPr>
            <a:r>
              <a:rPr lang="it-IT" sz="2600" b="1" dirty="0" smtClean="0"/>
              <a:t>enti</a:t>
            </a:r>
            <a:r>
              <a:rPr lang="it-IT" sz="2600" dirty="0" smtClean="0"/>
              <a:t> </a:t>
            </a:r>
            <a:r>
              <a:rPr lang="it-IT" sz="2600" b="1" dirty="0" smtClean="0"/>
              <a:t>pubblici</a:t>
            </a:r>
            <a:r>
              <a:rPr lang="it-IT" sz="2600" dirty="0" smtClean="0"/>
              <a:t> come, ad es., il </a:t>
            </a:r>
            <a:r>
              <a:rPr lang="it-IT" sz="2600" b="1" dirty="0" smtClean="0"/>
              <a:t>comune di residenza</a:t>
            </a:r>
            <a:r>
              <a:rPr lang="it-IT" sz="2600" dirty="0" smtClean="0"/>
              <a:t>, in persona del </a:t>
            </a:r>
            <a:r>
              <a:rPr lang="it-IT" sz="2600" b="1" dirty="0" smtClean="0"/>
              <a:t>sindaco</a:t>
            </a:r>
            <a:r>
              <a:rPr lang="it-IT" sz="2600" dirty="0" smtClean="0"/>
              <a:t>.</a:t>
            </a:r>
          </a:p>
          <a:p>
            <a:pPr>
              <a:lnSpc>
                <a:spcPct val="110000"/>
              </a:lnSpc>
              <a:spcBef>
                <a:spcPts val="1400"/>
              </a:spcBef>
            </a:pPr>
            <a:endParaRPr lang="it-IT" sz="1100" dirty="0"/>
          </a:p>
          <a:p>
            <a:pPr>
              <a:lnSpc>
                <a:spcPct val="110000"/>
              </a:lnSpc>
              <a:spcBef>
                <a:spcPts val="1400"/>
              </a:spcBef>
            </a:pPr>
            <a:r>
              <a:rPr lang="it-IT" sz="2600" b="1" dirty="0">
                <a:solidFill>
                  <a:srgbClr val="FF0000"/>
                </a:solidFill>
              </a:rPr>
              <a:t>N.B. </a:t>
            </a:r>
            <a:r>
              <a:rPr lang="it-IT" sz="2600" b="1" i="1" u="sng" dirty="0">
                <a:solidFill>
                  <a:srgbClr val="FF0000"/>
                </a:solidFill>
              </a:rPr>
              <a:t>Non</a:t>
            </a:r>
            <a:r>
              <a:rPr lang="it-IT" sz="2600" u="sng" dirty="0">
                <a:solidFill>
                  <a:srgbClr val="FF0000"/>
                </a:solidFill>
              </a:rPr>
              <a:t> possono essere nominati </a:t>
            </a:r>
            <a:r>
              <a:rPr lang="it-IT" sz="2600" b="1" u="sng" dirty="0">
                <a:solidFill>
                  <a:srgbClr val="FF0000"/>
                </a:solidFill>
              </a:rPr>
              <a:t>a.d.s. </a:t>
            </a:r>
            <a:r>
              <a:rPr lang="it-IT" sz="2600" u="sng" dirty="0">
                <a:solidFill>
                  <a:srgbClr val="FF0000"/>
                </a:solidFill>
              </a:rPr>
              <a:t>gli </a:t>
            </a:r>
            <a:r>
              <a:rPr lang="it-IT" sz="2600" b="1" u="sng" dirty="0">
                <a:solidFill>
                  <a:srgbClr val="FF0000"/>
                </a:solidFill>
              </a:rPr>
              <a:t>operatori</a:t>
            </a:r>
            <a:r>
              <a:rPr lang="it-IT" sz="2600" u="sng" dirty="0">
                <a:solidFill>
                  <a:srgbClr val="FF0000"/>
                </a:solidFill>
              </a:rPr>
              <a:t> dei </a:t>
            </a:r>
            <a:r>
              <a:rPr lang="it-IT" sz="2600" b="1" u="sng" dirty="0">
                <a:solidFill>
                  <a:srgbClr val="FF0000"/>
                </a:solidFill>
              </a:rPr>
              <a:t>servizi</a:t>
            </a:r>
            <a:r>
              <a:rPr lang="it-IT" sz="2600" u="sng" dirty="0">
                <a:solidFill>
                  <a:srgbClr val="FF0000"/>
                </a:solidFill>
              </a:rPr>
              <a:t> </a:t>
            </a:r>
            <a:r>
              <a:rPr lang="it-IT" sz="2600" b="1" u="sng" dirty="0" smtClean="0">
                <a:solidFill>
                  <a:srgbClr val="FF0000"/>
                </a:solidFill>
              </a:rPr>
              <a:t>pubblici </a:t>
            </a:r>
            <a:r>
              <a:rPr lang="it-IT" sz="2600" u="sng" dirty="0" smtClean="0">
                <a:solidFill>
                  <a:srgbClr val="FF0000"/>
                </a:solidFill>
              </a:rPr>
              <a:t>o</a:t>
            </a:r>
            <a:r>
              <a:rPr lang="it-IT" sz="2600" b="1" u="sng" dirty="0" smtClean="0">
                <a:solidFill>
                  <a:srgbClr val="FF0000"/>
                </a:solidFill>
              </a:rPr>
              <a:t> privati</a:t>
            </a:r>
            <a:r>
              <a:rPr lang="it-IT" sz="2600" u="sng" dirty="0" smtClean="0">
                <a:solidFill>
                  <a:srgbClr val="FF0000"/>
                </a:solidFill>
              </a:rPr>
              <a:t> </a:t>
            </a:r>
            <a:r>
              <a:rPr lang="it-IT" sz="2600" u="sng" dirty="0">
                <a:solidFill>
                  <a:srgbClr val="FF0000"/>
                </a:solidFill>
              </a:rPr>
              <a:t>che hanno </a:t>
            </a:r>
            <a:r>
              <a:rPr lang="it-IT" sz="2600" b="1" u="sng" dirty="0">
                <a:solidFill>
                  <a:srgbClr val="FF0000"/>
                </a:solidFill>
              </a:rPr>
              <a:t>in</a:t>
            </a:r>
            <a:r>
              <a:rPr lang="it-IT" sz="2600" u="sng" dirty="0">
                <a:solidFill>
                  <a:srgbClr val="FF0000"/>
                </a:solidFill>
              </a:rPr>
              <a:t> </a:t>
            </a:r>
            <a:r>
              <a:rPr lang="it-IT" sz="2600" b="1" u="sng" dirty="0" smtClean="0">
                <a:solidFill>
                  <a:srgbClr val="FF0000"/>
                </a:solidFill>
              </a:rPr>
              <a:t>cura</a:t>
            </a:r>
            <a:r>
              <a:rPr lang="it-IT" sz="2600" u="sng" dirty="0" smtClean="0">
                <a:solidFill>
                  <a:srgbClr val="FF0000"/>
                </a:solidFill>
              </a:rPr>
              <a:t> o </a:t>
            </a:r>
            <a:r>
              <a:rPr lang="it-IT" sz="2600" b="1" u="sng" dirty="0" smtClean="0">
                <a:solidFill>
                  <a:srgbClr val="FF0000"/>
                </a:solidFill>
              </a:rPr>
              <a:t>in </a:t>
            </a:r>
            <a:r>
              <a:rPr lang="it-IT" sz="2600" b="1" u="sng" dirty="0">
                <a:solidFill>
                  <a:srgbClr val="FF0000"/>
                </a:solidFill>
              </a:rPr>
              <a:t>carico </a:t>
            </a:r>
            <a:r>
              <a:rPr lang="it-IT" sz="2600" u="sng" dirty="0">
                <a:solidFill>
                  <a:srgbClr val="FF0000"/>
                </a:solidFill>
              </a:rPr>
              <a:t>il beneficiario</a:t>
            </a:r>
            <a:r>
              <a:rPr lang="it-IT" sz="2600" dirty="0"/>
              <a:t>.</a:t>
            </a:r>
          </a:p>
          <a:p>
            <a:pPr>
              <a:lnSpc>
                <a:spcPct val="110000"/>
              </a:lnSpc>
              <a:spcBef>
                <a:spcPts val="1400"/>
              </a:spcBef>
            </a:pPr>
            <a:endParaRPr lang="it-IT" sz="2400" dirty="0" smtClean="0"/>
          </a:p>
          <a:p>
            <a:pPr>
              <a:lnSpc>
                <a:spcPct val="110000"/>
              </a:lnSpc>
              <a:spcBef>
                <a:spcPts val="1400"/>
              </a:spcBef>
            </a:pPr>
            <a:endParaRPr lang="it-IT" sz="1100" dirty="0"/>
          </a:p>
          <a:p>
            <a:pPr>
              <a:lnSpc>
                <a:spcPct val="110000"/>
              </a:lnSpc>
              <a:spcBef>
                <a:spcPts val="1400"/>
              </a:spcBef>
            </a:pPr>
            <a:endParaRPr lang="it-IT" sz="1100" dirty="0" smtClean="0"/>
          </a:p>
        </p:txBody>
      </p:sp>
    </p:spTree>
    <p:extLst>
      <p:ext uri="{BB962C8B-B14F-4D97-AF65-F5344CB8AC3E}">
        <p14:creationId xmlns:p14="http://schemas.microsoft.com/office/powerpoint/2010/main" val="267416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cezione">
  <a:themeElements>
    <a:clrScheme name="Crepuscolo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Percezione.thmx</Template>
  <TotalTime>3234</TotalTime>
  <Words>2445</Words>
  <Application>Microsoft Office PowerPoint</Application>
  <PresentationFormat>Presentazione su schermo (4:3)</PresentationFormat>
  <Paragraphs>157</Paragraphs>
  <Slides>31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Percezione</vt:lpstr>
      <vt:lpstr>LA CAPACITà DI DISPORRE  DEI PROPRI BENI IN Età AVANZATA</vt:lpstr>
      <vt:lpstr>L’INTERVENTO ODIERNO</vt:lpstr>
      <vt:lpstr>L’AMMINISTRATORE DI SOSTEGNO</vt:lpstr>
      <vt:lpstr>A CHI SI RIVOLGE  L’AMMINISTRAZIONE DI SOSTEGNO</vt:lpstr>
      <vt:lpstr>SI Può NOMINARE IN VIA PREVENTIVA L’AMMINISTRATORE DI SOSTEGNO?</vt:lpstr>
      <vt:lpstr>SI Può NOMINARE IN VIA PREVENTIVA L’AMMINISTRATORE DI SOSTEGNO? (II)</vt:lpstr>
      <vt:lpstr>IN BREVE: IL PROCEDIMENTO A.D.S.</vt:lpstr>
      <vt:lpstr>IN BREVE: IL PROCEDIMENTO A.D.S. (II)</vt:lpstr>
      <vt:lpstr>LA NOMINA DI UN ENTE COME A.D.S.</vt:lpstr>
      <vt:lpstr>è NECESSARIO L’AVVOCATO PER IL PROCEDIMENTO DI NOMINA A.D.S.?</vt:lpstr>
      <vt:lpstr>QUALI SONO I POTERI DELL’A.D.S.?</vt:lpstr>
      <vt:lpstr>… E QUELLI DEL BENEFICIARIO?</vt:lpstr>
      <vt:lpstr>AMMINISTRATORE DI SOSTEGNO  E “TESTAMENTO BIOLOGICO”</vt:lpstr>
      <vt:lpstr>I REATI CONTRO GLI ANZIANI “VULNERABILI”</vt:lpstr>
      <vt:lpstr>LA CIRCONVENZIONE DI INCAPACE (art. 643 codice penale)</vt:lpstr>
      <vt:lpstr>GLI ELEMENTI DEL REATO DI CIRCOVENZIONE DI INCAPACE</vt:lpstr>
      <vt:lpstr>CIRCOVENZIONE DI INCAPACE E DEFICIENZA PSICHICA (Cass. 36424/2015)</vt:lpstr>
      <vt:lpstr>LA NOZIONE E L’ACCERTAMENTO DELLA DEFICIENZA PSICHICA</vt:lpstr>
      <vt:lpstr>CIRCOVENZIONE DI INCAPACE ED Età AVANZATA (Cass. 2237/1978)</vt:lpstr>
      <vt:lpstr>QUANDO SI CONSUMA IL REATO DI CIRCONVENZIONE DI INCAPACE?</vt:lpstr>
      <vt:lpstr>MATRIMONIO DELL’ANZIANO E CIRCONVENZIONE DI INCAPACE</vt:lpstr>
      <vt:lpstr>LA “MINORATA DIFESA” COME CIRCOSTANZA AGGRAVANTE</vt:lpstr>
      <vt:lpstr>“MINORATA DIFESA” ED Età AVANZATA (L. 94/2009)</vt:lpstr>
      <vt:lpstr>“MINORATA DIFESA” E TRUFFA (art. 640, co. 2, n. 2-bis, c.p.)</vt:lpstr>
      <vt:lpstr>PROSPETTIVE DI RIFORMA IN MATERIA DI REATI CONTRO GLI ANZIANI VULNERABILI</vt:lpstr>
      <vt:lpstr>IL DISEGNO DI LEGGE “ERMINI” </vt:lpstr>
      <vt:lpstr>IL DISEGNO DI LEGGE “ERMINI” (II)</vt:lpstr>
      <vt:lpstr>IL “TESTAMENTO BIOLOGICO” (L. 22 dicembre 2017, n. 219)</vt:lpstr>
      <vt:lpstr>ANCORA SULLE D.A.T.</vt:lpstr>
      <vt:lpstr>D.A.T. IN CASO DI MINORI E INCAPACI</vt:lpstr>
      <vt:lpstr>Studio Legale Fava &amp; Partner  www.avvocati.bz.it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TUTELA PENALE DELLA VITTIMA “DEBOLE” FRA POLITICA CRIMINALE E DIRITTO SIMBOLICO</dc:title>
  <dc:creator>Federico Fava</dc:creator>
  <cp:lastModifiedBy>Avv. Federico Fava</cp:lastModifiedBy>
  <cp:revision>178</cp:revision>
  <dcterms:created xsi:type="dcterms:W3CDTF">2017-10-22T15:41:03Z</dcterms:created>
  <dcterms:modified xsi:type="dcterms:W3CDTF">2018-04-04T06:20:18Z</dcterms:modified>
</cp:coreProperties>
</file>