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E1B048-BE66-45F4-9CB3-41A2F01C4B69}" type="datetimeFigureOut">
              <a:rPr lang="it-IT" smtClean="0"/>
              <a:t>31/08/2017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268584-9BF0-4123-B23C-43B098F91F0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6777318" cy="1731982"/>
          </a:xfrm>
        </p:spPr>
        <p:txBody>
          <a:bodyPr/>
          <a:lstStyle/>
          <a:p>
            <a:r>
              <a:rPr lang="it-IT" sz="4000" dirty="0" smtClean="0"/>
              <a:t>LAVORO </a:t>
            </a:r>
            <a:r>
              <a:rPr lang="it-IT" sz="4000" b="1" dirty="0" smtClean="0"/>
              <a:t>AUOTONOMO</a:t>
            </a:r>
            <a:r>
              <a:rPr lang="it-IT" sz="4000" dirty="0" smtClean="0"/>
              <a:t>, </a:t>
            </a:r>
            <a:r>
              <a:rPr lang="it-IT" sz="4000" b="1" dirty="0" smtClean="0"/>
              <a:t>CONCORRENZA</a:t>
            </a:r>
            <a:r>
              <a:rPr lang="it-IT" sz="4000" dirty="0" smtClean="0"/>
              <a:t> </a:t>
            </a:r>
            <a:br>
              <a:rPr lang="it-IT" sz="4000" dirty="0" smtClean="0"/>
            </a:br>
            <a:r>
              <a:rPr lang="it-IT" sz="4000" dirty="0" smtClean="0"/>
              <a:t>E RIFORMA DELLA </a:t>
            </a:r>
            <a:r>
              <a:rPr lang="it-IT" sz="4000" b="1" dirty="0" smtClean="0"/>
              <a:t>PROFESSIONE FORENSE</a:t>
            </a: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624736" cy="1752600"/>
          </a:xfrm>
        </p:spPr>
        <p:txBody>
          <a:bodyPr>
            <a:normAutofit/>
          </a:bodyPr>
          <a:lstStyle/>
          <a:p>
            <a:endParaRPr lang="it-IT" b="1" i="1" dirty="0" smtClean="0"/>
          </a:p>
          <a:p>
            <a:r>
              <a:rPr lang="it-IT" b="1" i="1" dirty="0" smtClean="0"/>
              <a:t>Avv. Federico Fava</a:t>
            </a:r>
          </a:p>
          <a:p>
            <a:r>
              <a:rPr lang="it-IT" sz="1600" i="1" dirty="0" smtClean="0"/>
              <a:t>Avvocato, dottore di ricerca, contrattista all’Università di Trento</a:t>
            </a:r>
          </a:p>
          <a:p>
            <a:r>
              <a:rPr lang="it-IT" sz="1600" i="1" dirty="0" smtClean="0"/>
              <a:t>Consigliere dell’Ordine degli Avvocati di Bolzano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2223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136904" cy="100811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000" b="1" dirty="0" smtClean="0"/>
              <a:t>DEDUCIBILITÀ</a:t>
            </a:r>
            <a:r>
              <a:rPr lang="it-IT" sz="4000" dirty="0" smtClean="0"/>
              <a:t> DI </a:t>
            </a:r>
            <a:r>
              <a:rPr lang="it-IT" sz="4000" b="1" dirty="0" smtClean="0"/>
              <a:t>SPESE</a:t>
            </a:r>
            <a:r>
              <a:rPr lang="it-IT" sz="4000" dirty="0" smtClean="0"/>
              <a:t> PER </a:t>
            </a:r>
            <a:r>
              <a:rPr lang="it-IT" sz="4000" b="1" dirty="0" smtClean="0"/>
              <a:t>RISTORANTI</a:t>
            </a:r>
            <a:r>
              <a:rPr lang="it-IT" sz="4000" dirty="0" smtClean="0"/>
              <a:t> ED </a:t>
            </a:r>
            <a:r>
              <a:rPr lang="it-IT" sz="4000" b="1" dirty="0" smtClean="0"/>
              <a:t>ALBERGHI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88832" cy="2448272"/>
          </a:xfrm>
        </p:spPr>
        <p:txBody>
          <a:bodyPr>
            <a:normAutofit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le spese relative a </a:t>
            </a:r>
            <a:r>
              <a:rPr lang="it-IT" sz="2000" b="1" dirty="0" smtClean="0"/>
              <a:t>prestazioni alberghiere </a:t>
            </a:r>
            <a:r>
              <a:rPr lang="it-IT" sz="2000" dirty="0" smtClean="0"/>
              <a:t>e di </a:t>
            </a:r>
            <a:r>
              <a:rPr lang="it-IT" sz="2000" b="1" dirty="0" smtClean="0"/>
              <a:t>ristorazione</a:t>
            </a:r>
            <a:r>
              <a:rPr lang="it-IT" sz="2000" dirty="0" smtClean="0"/>
              <a:t> sostenute dai </a:t>
            </a:r>
            <a:r>
              <a:rPr lang="it-IT" sz="2000" b="1" dirty="0" smtClean="0"/>
              <a:t>professionisti</a:t>
            </a:r>
            <a:r>
              <a:rPr lang="it-IT" sz="2000" dirty="0" smtClean="0"/>
              <a:t> ed </a:t>
            </a:r>
            <a:r>
              <a:rPr lang="it-IT" sz="2000" b="1" dirty="0" smtClean="0"/>
              <a:t>addebitate al cliente </a:t>
            </a:r>
            <a:r>
              <a:rPr lang="it-IT" sz="2000" dirty="0" smtClean="0"/>
              <a:t>sono </a:t>
            </a:r>
            <a:r>
              <a:rPr lang="it-IT" sz="2000" b="1" dirty="0" smtClean="0"/>
              <a:t>integralmente deducibili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a partire dal </a:t>
            </a:r>
            <a:r>
              <a:rPr lang="it-IT" sz="2000" b="1" dirty="0" smtClean="0"/>
              <a:t>periodo di imposta in corso al 31 dicembre 2017 </a:t>
            </a:r>
            <a:r>
              <a:rPr lang="it-IT" sz="2000" dirty="0" smtClean="0"/>
              <a:t>(e quindi </a:t>
            </a:r>
            <a:r>
              <a:rPr lang="it-IT" sz="2000" b="1" dirty="0" smtClean="0"/>
              <a:t>da subito </a:t>
            </a:r>
            <a:r>
              <a:rPr lang="it-IT" sz="2000" dirty="0" smtClean="0"/>
              <a:t>se l’esercizio coincide con l’anno solare);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le </a:t>
            </a:r>
            <a:r>
              <a:rPr lang="it-IT" sz="2000" b="1" dirty="0" smtClean="0"/>
              <a:t>spese direttamente sostenute dal committente </a:t>
            </a:r>
            <a:r>
              <a:rPr lang="it-IT" sz="2000" b="1" i="1" dirty="0" smtClean="0"/>
              <a:t>non</a:t>
            </a:r>
            <a:r>
              <a:rPr lang="it-IT" sz="2000" i="1" dirty="0" smtClean="0"/>
              <a:t> </a:t>
            </a:r>
            <a:r>
              <a:rPr lang="it-IT" sz="2000" dirty="0" smtClean="0"/>
              <a:t>costituiscono</a:t>
            </a:r>
            <a:r>
              <a:rPr lang="it-IT" sz="2000" b="1" dirty="0" smtClean="0"/>
              <a:t> compensi in natura </a:t>
            </a:r>
            <a:r>
              <a:rPr lang="it-IT" sz="2000" dirty="0" smtClean="0"/>
              <a:t>per il </a:t>
            </a:r>
            <a:r>
              <a:rPr lang="it-IT" sz="2000" b="1" dirty="0" smtClean="0"/>
              <a:t>professionista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9130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136904" cy="100811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LE </a:t>
            </a:r>
            <a:r>
              <a:rPr lang="it-IT" sz="4400" b="1" dirty="0" smtClean="0"/>
              <a:t>SPESE </a:t>
            </a:r>
            <a:r>
              <a:rPr lang="it-IT" sz="4400" dirty="0" smtClean="0"/>
              <a:t>PER LA </a:t>
            </a:r>
            <a:br>
              <a:rPr lang="it-IT" sz="4400" dirty="0" smtClean="0"/>
            </a:br>
            <a:r>
              <a:rPr lang="it-IT" sz="4400" b="1" dirty="0" smtClean="0"/>
              <a:t>FORMAZIONE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8064896" cy="2592288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deducibili </a:t>
            </a:r>
            <a:r>
              <a:rPr lang="it-IT" sz="2000" b="1" dirty="0" smtClean="0"/>
              <a:t>fino ad € 10.000,00- </a:t>
            </a:r>
            <a:r>
              <a:rPr lang="it-IT" sz="2000" dirty="0" smtClean="0"/>
              <a:t>le </a:t>
            </a:r>
            <a:r>
              <a:rPr lang="it-IT" sz="2000" b="1" dirty="0" smtClean="0"/>
              <a:t>spese sostenute </a:t>
            </a:r>
            <a:r>
              <a:rPr lang="it-IT" sz="2000" dirty="0" smtClean="0"/>
              <a:t>per </a:t>
            </a:r>
            <a:r>
              <a:rPr lang="it-IT" sz="2000" b="1" i="1" dirty="0" smtClean="0"/>
              <a:t>master</a:t>
            </a:r>
            <a:r>
              <a:rPr lang="it-IT" sz="2000" i="1" dirty="0" smtClean="0"/>
              <a:t> </a:t>
            </a:r>
            <a:r>
              <a:rPr lang="it-IT" sz="2000" dirty="0" smtClean="0"/>
              <a:t>e </a:t>
            </a:r>
            <a:r>
              <a:rPr lang="it-IT" sz="2000" b="1" dirty="0" smtClean="0"/>
              <a:t>corsi di formazione </a:t>
            </a:r>
            <a:r>
              <a:rPr lang="it-IT" sz="2000" dirty="0" smtClean="0"/>
              <a:t>o di </a:t>
            </a:r>
            <a:r>
              <a:rPr lang="it-IT" sz="2000" b="1" dirty="0" smtClean="0"/>
              <a:t>aggiornamento professionale</a:t>
            </a:r>
            <a:r>
              <a:rPr lang="it-IT" sz="2000" dirty="0" smtClean="0"/>
              <a:t>, </a:t>
            </a:r>
            <a:r>
              <a:rPr lang="it-IT" sz="2000" b="1" dirty="0" smtClean="0"/>
              <a:t>convegni</a:t>
            </a:r>
            <a:r>
              <a:rPr lang="it-IT" sz="2000" dirty="0" smtClean="0"/>
              <a:t> e </a:t>
            </a:r>
            <a:r>
              <a:rPr lang="it-IT" sz="2000" b="1" dirty="0" smtClean="0"/>
              <a:t>congressi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b="1" dirty="0" smtClean="0"/>
              <a:t>incluse</a:t>
            </a:r>
            <a:r>
              <a:rPr lang="it-IT" sz="2000" dirty="0" smtClean="0"/>
              <a:t> le </a:t>
            </a:r>
            <a:r>
              <a:rPr lang="it-IT" sz="2000" b="1" dirty="0" smtClean="0"/>
              <a:t>spese di viaggio </a:t>
            </a:r>
            <a:r>
              <a:rPr lang="it-IT" sz="2000" dirty="0" smtClean="0"/>
              <a:t>e di </a:t>
            </a:r>
            <a:r>
              <a:rPr lang="it-IT" sz="2000" b="1" dirty="0" smtClean="0"/>
              <a:t>soggiorno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i</a:t>
            </a:r>
            <a:r>
              <a:rPr lang="it-IT" sz="2000" dirty="0" smtClean="0"/>
              <a:t>ntegralmente deducibili </a:t>
            </a:r>
            <a:r>
              <a:rPr lang="it-IT" sz="2000" b="1" dirty="0" smtClean="0"/>
              <a:t>fino ad € 5.000,00- </a:t>
            </a:r>
            <a:r>
              <a:rPr lang="it-IT" sz="2000" dirty="0" smtClean="0"/>
              <a:t>i </a:t>
            </a:r>
            <a:r>
              <a:rPr lang="it-IT" sz="2000" b="1" dirty="0" smtClean="0"/>
              <a:t>servizi</a:t>
            </a:r>
            <a:r>
              <a:rPr lang="it-IT" sz="2000" dirty="0" smtClean="0"/>
              <a:t> </a:t>
            </a:r>
            <a:r>
              <a:rPr lang="it-IT" sz="2000" b="1" dirty="0" smtClean="0"/>
              <a:t>personalizzati</a:t>
            </a:r>
            <a:r>
              <a:rPr lang="it-IT" sz="2000" dirty="0" smtClean="0"/>
              <a:t> di </a:t>
            </a:r>
            <a:r>
              <a:rPr lang="it-IT" sz="2000" b="1" dirty="0" smtClean="0"/>
              <a:t>certificazione</a:t>
            </a:r>
            <a:r>
              <a:rPr lang="it-IT" sz="2000" dirty="0" smtClean="0"/>
              <a:t> </a:t>
            </a:r>
            <a:r>
              <a:rPr lang="it-IT" sz="2000" b="1" dirty="0" smtClean="0"/>
              <a:t>delle</a:t>
            </a:r>
            <a:r>
              <a:rPr lang="it-IT" sz="2000" dirty="0" smtClean="0"/>
              <a:t> </a:t>
            </a:r>
            <a:r>
              <a:rPr lang="it-IT" sz="2000" b="1" dirty="0" smtClean="0"/>
              <a:t>competenze</a:t>
            </a:r>
            <a:r>
              <a:rPr lang="it-IT" sz="2000" dirty="0" smtClean="0"/>
              <a:t>, di </a:t>
            </a:r>
            <a:r>
              <a:rPr lang="it-IT" sz="2000" b="1" dirty="0" smtClean="0"/>
              <a:t>orientamento</a:t>
            </a:r>
            <a:r>
              <a:rPr lang="it-IT" sz="2000" dirty="0" smtClean="0"/>
              <a:t> e </a:t>
            </a:r>
            <a:r>
              <a:rPr lang="it-IT" sz="2000" b="1" dirty="0" smtClean="0"/>
              <a:t>auto-imprenditorialità</a:t>
            </a:r>
            <a:r>
              <a:rPr lang="it-IT" sz="2000" dirty="0" smtClean="0"/>
              <a:t>;</a:t>
            </a:r>
            <a:endParaRPr lang="it-IT" sz="2000" b="1" dirty="0" smtClean="0"/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a partire dal </a:t>
            </a:r>
            <a:r>
              <a:rPr lang="it-IT" sz="2000" b="1" dirty="0"/>
              <a:t>periodo di imposta in corso al 31 dicembre 2017 </a:t>
            </a:r>
            <a:r>
              <a:rPr lang="it-IT" sz="2000" dirty="0"/>
              <a:t>(e quindi </a:t>
            </a:r>
            <a:r>
              <a:rPr lang="it-IT" sz="2000" b="1" dirty="0"/>
              <a:t>da subito </a:t>
            </a:r>
            <a:r>
              <a:rPr lang="it-IT" sz="2000" dirty="0"/>
              <a:t>se l’esercizio coincide con l’anno solare);</a:t>
            </a:r>
          </a:p>
          <a:p>
            <a:pPr marL="342900" indent="-342900" algn="l">
              <a:buFont typeface="Wingdings"/>
              <a:buChar char="Ø"/>
            </a:pPr>
            <a:endParaRPr lang="it-IT" sz="2000" dirty="0" smtClean="0"/>
          </a:p>
          <a:p>
            <a:pPr marL="342900" indent="-342900" algn="l">
              <a:buFont typeface="Wingdings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9545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dirty="0" smtClean="0"/>
              <a:t>LE </a:t>
            </a:r>
            <a:r>
              <a:rPr lang="it-IT" sz="4400" b="1" dirty="0" smtClean="0"/>
              <a:t>MODIFICHE</a:t>
            </a:r>
            <a:r>
              <a:rPr lang="it-IT" sz="4400" dirty="0" smtClean="0"/>
              <a:t> NORMATIVE DEL </a:t>
            </a:r>
            <a:r>
              <a:rPr lang="it-IT" sz="4400" b="1" dirty="0" smtClean="0"/>
              <a:t>2017</a:t>
            </a:r>
            <a:endParaRPr lang="it-IT" sz="4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/>
              <a:buChar char="Ø"/>
            </a:pPr>
            <a:r>
              <a:rPr lang="it-IT" b="1" dirty="0" smtClean="0"/>
              <a:t>L. 22 maggio 2017, n. 81 </a:t>
            </a:r>
            <a:r>
              <a:rPr lang="it-IT" dirty="0" smtClean="0"/>
              <a:t>(sul </a:t>
            </a:r>
            <a:r>
              <a:rPr lang="it-IT" b="1" dirty="0" smtClean="0"/>
              <a:t>lavoro autonomo</a:t>
            </a:r>
            <a:r>
              <a:rPr lang="it-IT" dirty="0" smtClean="0"/>
              <a:t>)</a:t>
            </a:r>
          </a:p>
          <a:p>
            <a:r>
              <a:rPr lang="it-IT" sz="1900" i="1" dirty="0" smtClean="0"/>
              <a:t>in vigore dal 14 giugno 2017</a:t>
            </a:r>
          </a:p>
          <a:p>
            <a:pPr marL="342900" indent="-342900" algn="just">
              <a:buFont typeface="Wingdings"/>
              <a:buChar char="Ø"/>
            </a:pPr>
            <a:r>
              <a:rPr lang="it-IT" b="1" dirty="0" smtClean="0"/>
              <a:t>L. 4 agosto 2017, n. 124 </a:t>
            </a:r>
            <a:r>
              <a:rPr lang="it-IT" dirty="0" smtClean="0"/>
              <a:t>(sulla </a:t>
            </a:r>
            <a:r>
              <a:rPr lang="it-IT" b="1" dirty="0" smtClean="0"/>
              <a:t>concorrenza</a:t>
            </a:r>
            <a:r>
              <a:rPr lang="it-IT" dirty="0" smtClean="0"/>
              <a:t>)</a:t>
            </a:r>
          </a:p>
          <a:p>
            <a:r>
              <a:rPr lang="it-IT" sz="1900" i="1" dirty="0" smtClean="0"/>
              <a:t>in vigore dal 29 agosto 2017</a:t>
            </a:r>
            <a:endParaRPr lang="it-IT" sz="1900" i="1" dirty="0"/>
          </a:p>
        </p:txBody>
      </p:sp>
    </p:spTree>
    <p:extLst>
      <p:ext uri="{BB962C8B-B14F-4D97-AF65-F5344CB8AC3E}">
        <p14:creationId xmlns:p14="http://schemas.microsoft.com/office/powerpoint/2010/main" val="349609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COSA CAMBIA PER </a:t>
            </a:r>
            <a:br>
              <a:rPr lang="it-IT" sz="4400" dirty="0" smtClean="0"/>
            </a:br>
            <a:r>
              <a:rPr lang="it-IT" sz="4400" dirty="0" smtClean="0"/>
              <a:t>GLI </a:t>
            </a:r>
            <a:r>
              <a:rPr lang="it-IT" sz="4400" b="1" i="1" dirty="0" smtClean="0"/>
              <a:t>STUDI ASSOCIATI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(</a:t>
            </a:r>
            <a:r>
              <a:rPr lang="it-IT" sz="2000" b="1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nuovo art. 4 L. 247/2012</a:t>
            </a: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, introdotto dalla </a:t>
            </a:r>
            <a:r>
              <a:rPr lang="it-IT" sz="2000" b="1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L. 124/2017</a:t>
            </a:r>
            <a:r>
              <a:rPr lang="it-IT" sz="20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)</a:t>
            </a: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44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88832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possibile la partecipazione </a:t>
            </a:r>
            <a:r>
              <a:rPr lang="it-IT" sz="2000" b="1" dirty="0" smtClean="0"/>
              <a:t>a più associazioni professionali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eliminato il vincolo del </a:t>
            </a:r>
            <a:r>
              <a:rPr lang="it-IT" sz="2000" b="1" dirty="0" smtClean="0"/>
              <a:t>domicilio professionale</a:t>
            </a:r>
            <a:r>
              <a:rPr lang="it-IT" sz="2000" dirty="0" smtClean="0"/>
              <a:t> nella </a:t>
            </a:r>
            <a:r>
              <a:rPr lang="it-IT" sz="2000" b="1" dirty="0" smtClean="0"/>
              <a:t>sede dell’associazione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possibilità di </a:t>
            </a:r>
            <a:r>
              <a:rPr lang="it-IT" sz="2000" b="1" dirty="0" smtClean="0"/>
              <a:t>associazioni professionali multidisciplinari</a:t>
            </a:r>
            <a:r>
              <a:rPr lang="it-IT" sz="2000" dirty="0" smtClean="0"/>
              <a:t>.</a:t>
            </a:r>
          </a:p>
          <a:p>
            <a:pPr marL="342900" indent="-342900" algn="l">
              <a:buFont typeface="Wingdings"/>
              <a:buChar char="Ø"/>
            </a:pPr>
            <a:endParaRPr lang="it-IT" sz="2000" dirty="0" smtClean="0"/>
          </a:p>
          <a:p>
            <a:pPr marL="342900" indent="-342900">
              <a:buFont typeface="Wingdings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5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387737"/>
            <a:ext cx="7200799" cy="173198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COSA CAMBIA PER </a:t>
            </a:r>
            <a:br>
              <a:rPr lang="it-IT" sz="4400" dirty="0" smtClean="0"/>
            </a:br>
            <a:r>
              <a:rPr lang="it-IT" sz="4400" dirty="0" smtClean="0"/>
              <a:t>LE </a:t>
            </a:r>
            <a:r>
              <a:rPr lang="it-IT" sz="4400" b="1" i="1" dirty="0" smtClean="0"/>
              <a:t>SOCIETÀ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(</a:t>
            </a:r>
            <a:r>
              <a:rPr lang="it-IT" sz="2000" b="1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nuovo art. </a:t>
            </a:r>
            <a:r>
              <a:rPr lang="it-IT" sz="2000" b="1" i="1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4-bis</a:t>
            </a:r>
            <a:r>
              <a:rPr lang="it-IT" sz="2000" b="1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 </a:t>
            </a:r>
            <a:r>
              <a:rPr lang="it-IT" sz="2000" b="1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L. 247/2012</a:t>
            </a: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, introdotto dalla </a:t>
            </a:r>
            <a:r>
              <a:rPr lang="it-IT" sz="2000" b="1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L. 124/2017</a:t>
            </a:r>
            <a:r>
              <a:rPr lang="it-IT" sz="20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)</a:t>
            </a:r>
            <a: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20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44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488832" cy="2592288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b="1" dirty="0"/>
              <a:t>p</a:t>
            </a:r>
            <a:r>
              <a:rPr lang="it-IT" sz="2000" b="1" dirty="0" smtClean="0"/>
              <a:t>ossibilità</a:t>
            </a:r>
            <a:r>
              <a:rPr lang="it-IT" sz="2000" dirty="0" smtClean="0"/>
              <a:t> già prevista dal </a:t>
            </a:r>
            <a:r>
              <a:rPr lang="it-IT" sz="2000" b="1" dirty="0" smtClean="0"/>
              <a:t>D. Lgs. 96/2001 </a:t>
            </a:r>
            <a:r>
              <a:rPr lang="it-IT" sz="2000" dirty="0" smtClean="0"/>
              <a:t>(ma, in precedenza, forme </a:t>
            </a:r>
            <a:r>
              <a:rPr lang="it-IT" sz="2000" b="1" dirty="0" smtClean="0"/>
              <a:t>più</a:t>
            </a:r>
            <a:r>
              <a:rPr lang="it-IT" sz="2000" dirty="0" smtClean="0"/>
              <a:t> </a:t>
            </a:r>
            <a:r>
              <a:rPr lang="it-IT" sz="2000" b="1" dirty="0" smtClean="0"/>
              <a:t>rigide</a:t>
            </a:r>
            <a:r>
              <a:rPr lang="it-IT" sz="2000" dirty="0" smtClean="0"/>
              <a:t>);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b="1" dirty="0" smtClean="0"/>
              <a:t>ampliata</a:t>
            </a:r>
            <a:r>
              <a:rPr lang="it-IT" sz="2000" dirty="0" smtClean="0"/>
              <a:t> la </a:t>
            </a:r>
            <a:r>
              <a:rPr lang="it-IT" sz="2000" b="1" dirty="0" smtClean="0"/>
              <a:t>forma societaria</a:t>
            </a:r>
            <a:r>
              <a:rPr lang="it-IT" sz="2000" dirty="0" smtClean="0"/>
              <a:t>: di </a:t>
            </a:r>
            <a:r>
              <a:rPr lang="it-IT" sz="2000" b="1" dirty="0" smtClean="0"/>
              <a:t>persone</a:t>
            </a:r>
            <a:r>
              <a:rPr lang="it-IT" sz="2000" dirty="0" smtClean="0"/>
              <a:t>, di </a:t>
            </a:r>
            <a:r>
              <a:rPr lang="it-IT" sz="2000" b="1" dirty="0" smtClean="0"/>
              <a:t>capitale</a:t>
            </a:r>
            <a:r>
              <a:rPr lang="it-IT" sz="2000" dirty="0" smtClean="0"/>
              <a:t> e </a:t>
            </a:r>
            <a:r>
              <a:rPr lang="it-IT" sz="2000" b="1" dirty="0" smtClean="0"/>
              <a:t>cooperativa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possibili i </a:t>
            </a:r>
            <a:r>
              <a:rPr lang="it-IT" sz="2000" b="1" dirty="0" smtClean="0"/>
              <a:t>soci di solo capitale </a:t>
            </a:r>
            <a:r>
              <a:rPr lang="it-IT" sz="2000" dirty="0" smtClean="0"/>
              <a:t>(ma non società fiduciarie, né </a:t>
            </a:r>
            <a:r>
              <a:rPr lang="it-IT" sz="2000" i="1" dirty="0" smtClean="0"/>
              <a:t>trust</a:t>
            </a:r>
            <a:r>
              <a:rPr lang="it-IT" sz="2000" dirty="0" smtClean="0"/>
              <a:t>);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b="1" dirty="0" smtClean="0"/>
              <a:t>2/3 </a:t>
            </a:r>
            <a:r>
              <a:rPr lang="it-IT" sz="2000" dirty="0" smtClean="0"/>
              <a:t>del</a:t>
            </a:r>
            <a:r>
              <a:rPr lang="it-IT" sz="2000" b="1" dirty="0" smtClean="0"/>
              <a:t> capitale sociale</a:t>
            </a:r>
            <a:r>
              <a:rPr lang="it-IT" sz="2000" dirty="0" smtClean="0"/>
              <a:t> e del </a:t>
            </a:r>
            <a:r>
              <a:rPr lang="it-IT" sz="2000" b="1" dirty="0" smtClean="0"/>
              <a:t>diritto di voto</a:t>
            </a:r>
            <a:r>
              <a:rPr lang="it-IT" sz="2000" dirty="0" smtClean="0"/>
              <a:t> devono essere rappresentati da </a:t>
            </a:r>
            <a:r>
              <a:rPr lang="it-IT" sz="2000" b="1" dirty="0" smtClean="0"/>
              <a:t>avvocati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invariati i </a:t>
            </a:r>
            <a:r>
              <a:rPr lang="it-IT" sz="2000" b="1" dirty="0" smtClean="0"/>
              <a:t>requisiti</a:t>
            </a:r>
            <a:r>
              <a:rPr lang="it-IT" sz="2000" dirty="0" smtClean="0"/>
              <a:t> della </a:t>
            </a:r>
            <a:r>
              <a:rPr lang="it-IT" sz="2000" b="1" dirty="0" smtClean="0"/>
              <a:t>prestazione professionale</a:t>
            </a:r>
            <a:r>
              <a:rPr lang="it-IT" sz="2000" dirty="0" smtClean="0"/>
              <a:t>: </a:t>
            </a:r>
            <a:r>
              <a:rPr lang="it-IT" sz="2000" b="1" i="1" dirty="0" smtClean="0"/>
              <a:t>personale</a:t>
            </a:r>
            <a:r>
              <a:rPr lang="it-IT" sz="2000" dirty="0" smtClean="0"/>
              <a:t>, </a:t>
            </a:r>
            <a:r>
              <a:rPr lang="it-IT" sz="2000" b="1" i="1" dirty="0" smtClean="0"/>
              <a:t>indipendente</a:t>
            </a:r>
            <a:r>
              <a:rPr lang="it-IT" sz="2000" dirty="0" smtClean="0"/>
              <a:t>, </a:t>
            </a:r>
            <a:r>
              <a:rPr lang="it-IT" sz="2000" b="1" i="1" dirty="0" smtClean="0"/>
              <a:t>imparziale</a:t>
            </a:r>
            <a:r>
              <a:rPr lang="it-IT" sz="2000" dirty="0" smtClean="0"/>
              <a:t> e </a:t>
            </a:r>
            <a:r>
              <a:rPr lang="it-IT" sz="2000" b="1" i="1" dirty="0" smtClean="0"/>
              <a:t>priva di conflitti di interesse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l</a:t>
            </a:r>
            <a:r>
              <a:rPr lang="it-IT" sz="2000" dirty="0" smtClean="0"/>
              <a:t>a </a:t>
            </a:r>
            <a:r>
              <a:rPr lang="it-IT" sz="2000" b="1" dirty="0" smtClean="0"/>
              <a:t>responsabilità</a:t>
            </a:r>
            <a:r>
              <a:rPr lang="it-IT" sz="2000" dirty="0" smtClean="0"/>
              <a:t> della </a:t>
            </a:r>
            <a:r>
              <a:rPr lang="it-IT" sz="2000" b="1" dirty="0" smtClean="0"/>
              <a:t>società</a:t>
            </a:r>
            <a:r>
              <a:rPr lang="it-IT" sz="2000" dirty="0" smtClean="0"/>
              <a:t> </a:t>
            </a:r>
            <a:r>
              <a:rPr lang="it-IT" sz="2000" i="1" dirty="0" smtClean="0"/>
              <a:t>non</a:t>
            </a:r>
            <a:r>
              <a:rPr lang="it-IT" sz="2000" dirty="0" smtClean="0"/>
              <a:t> esclude quella del </a:t>
            </a:r>
            <a:r>
              <a:rPr lang="it-IT" sz="2000" b="1" dirty="0" smtClean="0"/>
              <a:t>socio</a:t>
            </a:r>
            <a:r>
              <a:rPr lang="it-IT" sz="2000" dirty="0" smtClean="0"/>
              <a:t> </a:t>
            </a:r>
            <a:r>
              <a:rPr lang="it-IT" sz="2000" b="1" dirty="0" smtClean="0"/>
              <a:t>professionista</a:t>
            </a:r>
            <a:r>
              <a:rPr lang="it-IT" sz="2000" dirty="0" smtClean="0"/>
              <a:t>.</a:t>
            </a:r>
          </a:p>
          <a:p>
            <a:pPr marL="342900" indent="-342900">
              <a:buFont typeface="Wingdings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4691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387737"/>
            <a:ext cx="7416824" cy="173198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3600" dirty="0" smtClean="0"/>
              <a:t>I NUOVI </a:t>
            </a:r>
            <a:r>
              <a:rPr lang="it-IT" sz="3600" b="1" i="1" dirty="0" smtClean="0"/>
              <a:t>CONSORZI</a:t>
            </a:r>
            <a:r>
              <a:rPr lang="it-IT" sz="3600" i="1" dirty="0" smtClean="0"/>
              <a:t>, </a:t>
            </a:r>
            <a:r>
              <a:rPr lang="it-IT" sz="3600" b="1" i="1" dirty="0" smtClean="0"/>
              <a:t>RETI</a:t>
            </a:r>
            <a:r>
              <a:rPr lang="it-IT" sz="3600" i="1" dirty="0" smtClean="0"/>
              <a:t> </a:t>
            </a:r>
            <a:r>
              <a:rPr lang="it-IT" sz="3600" dirty="0" smtClean="0"/>
              <a:t>E </a:t>
            </a:r>
            <a:r>
              <a:rPr lang="it-IT" sz="3600" b="1" i="1" dirty="0" smtClean="0"/>
              <a:t>ASSOCIAZIONI TEMPORANEE </a:t>
            </a: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3600" dirty="0" smtClean="0"/>
              <a:t>FRA PROFESSIONISTI</a:t>
            </a:r>
            <a:r>
              <a:rPr lang="it-IT" sz="3600" i="1" dirty="0" smtClean="0"/>
              <a:t/>
            </a:r>
            <a:br>
              <a:rPr lang="it-IT" sz="3600" i="1" dirty="0" smtClean="0"/>
            </a:br>
            <a:r>
              <a:rPr lang="it-IT" sz="24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(</a:t>
            </a:r>
            <a:r>
              <a:rPr lang="it-IT" sz="2400" b="1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art. 12, co. 3, L. 81/2017</a:t>
            </a:r>
            <a:r>
              <a:rPr lang="it-IT" sz="2400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)</a:t>
            </a: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88832" cy="24482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2000" dirty="0" smtClean="0"/>
              <a:t>Tutti i </a:t>
            </a:r>
            <a:r>
              <a:rPr lang="it-IT" sz="2000" b="1" dirty="0" smtClean="0"/>
              <a:t>professionisti</a:t>
            </a:r>
            <a:r>
              <a:rPr lang="it-IT" sz="2000" dirty="0" smtClean="0"/>
              <a:t>, ed anche gli </a:t>
            </a:r>
            <a:r>
              <a:rPr lang="it-IT" sz="2000" b="1" dirty="0" smtClean="0"/>
              <a:t>avvocati</a:t>
            </a:r>
            <a:r>
              <a:rPr lang="it-IT" sz="2000" dirty="0" smtClean="0"/>
              <a:t>, possono: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creare </a:t>
            </a:r>
            <a:r>
              <a:rPr lang="it-IT" sz="2000" b="1" dirty="0" smtClean="0"/>
              <a:t>reti di </a:t>
            </a:r>
            <a:r>
              <a:rPr lang="it-IT" sz="2000" b="1" i="1" dirty="0" smtClean="0"/>
              <a:t>professionisti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partecipare a </a:t>
            </a:r>
            <a:r>
              <a:rPr lang="it-IT" sz="2000" b="1" dirty="0" smtClean="0"/>
              <a:t>reti di imprese </a:t>
            </a:r>
            <a:r>
              <a:rPr lang="it-IT" sz="2000" b="1" i="1" dirty="0" smtClean="0"/>
              <a:t>miste</a:t>
            </a:r>
            <a:r>
              <a:rPr lang="it-IT" sz="2000" dirty="0" smtClean="0"/>
              <a:t> (art. 3 L. 5/2009);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2000" dirty="0" smtClean="0"/>
              <a:t>costituire </a:t>
            </a:r>
            <a:r>
              <a:rPr lang="it-IT" sz="2000" b="1" dirty="0" smtClean="0"/>
              <a:t>consorzi </a:t>
            </a:r>
            <a:r>
              <a:rPr lang="it-IT" sz="2000" dirty="0" smtClean="0"/>
              <a:t>fra </a:t>
            </a:r>
            <a:r>
              <a:rPr lang="it-IT" sz="2000" b="1" dirty="0" smtClean="0"/>
              <a:t>professionisti</a:t>
            </a:r>
            <a:r>
              <a:rPr lang="it-IT" sz="2000" dirty="0" smtClean="0"/>
              <a:t>;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2000" dirty="0" smtClean="0"/>
              <a:t>costituire </a:t>
            </a:r>
            <a:r>
              <a:rPr lang="it-IT" sz="2000" b="1" dirty="0" smtClean="0"/>
              <a:t>associazioni temporanee professionali </a:t>
            </a:r>
            <a:r>
              <a:rPr lang="it-IT" sz="2000" dirty="0" smtClean="0"/>
              <a:t>(art. 48 D. Lgs. 50/2016);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2000" dirty="0" smtClean="0"/>
              <a:t>importanza, fra l’altro, per gli studi piccoli o medi per le ampliate potenzialità di partecipare a </a:t>
            </a:r>
            <a:r>
              <a:rPr lang="it-IT" sz="2000" b="1" dirty="0" smtClean="0"/>
              <a:t>bandi</a:t>
            </a:r>
            <a:r>
              <a:rPr lang="it-IT" sz="2000" dirty="0" smtClean="0"/>
              <a:t> ed </a:t>
            </a:r>
            <a:r>
              <a:rPr lang="it-IT" sz="2000" b="1" dirty="0" smtClean="0"/>
              <a:t>appalti pubblici</a:t>
            </a:r>
            <a:r>
              <a:rPr lang="it-IT" sz="2000" dirty="0" smtClean="0"/>
              <a:t>;</a:t>
            </a:r>
          </a:p>
          <a:p>
            <a:pPr marL="342900" indent="-342900">
              <a:buFont typeface="Wingdings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801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387737"/>
            <a:ext cx="7416824" cy="173198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LE </a:t>
            </a:r>
            <a:r>
              <a:rPr lang="it-IT" sz="4400" b="1" i="1" dirty="0" smtClean="0"/>
              <a:t>RETI</a:t>
            </a:r>
            <a:r>
              <a:rPr lang="it-IT" sz="4400" dirty="0" smtClean="0"/>
              <a:t> FRA </a:t>
            </a:r>
            <a:r>
              <a:rPr lang="it-IT" sz="4400" b="1" dirty="0" smtClean="0"/>
              <a:t>AVVOCATI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2400" i="1" dirty="0" smtClean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>segue</a:t>
            </a: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88832" cy="244827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b="1" i="1" dirty="0"/>
              <a:t>n</a:t>
            </a:r>
            <a:r>
              <a:rPr lang="it-IT" sz="2000" b="1" i="1" dirty="0" smtClean="0"/>
              <a:t>on</a:t>
            </a:r>
            <a:r>
              <a:rPr lang="it-IT" sz="2000" dirty="0" smtClean="0"/>
              <a:t> danno vita ad un </a:t>
            </a:r>
            <a:r>
              <a:rPr lang="it-IT" sz="2000" b="1" dirty="0" smtClean="0"/>
              <a:t>soggetto giuridico autonomo </a:t>
            </a:r>
            <a:r>
              <a:rPr lang="it-IT" sz="2000" dirty="0" smtClean="0"/>
              <a:t>rispetto ai singoli avvocati o studi professionali;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strumento adatto ai piccoli e medi studi professionali;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h</a:t>
            </a:r>
            <a:r>
              <a:rPr lang="it-IT" sz="2000" dirty="0" smtClean="0"/>
              <a:t>anno ad oggetto una </a:t>
            </a:r>
            <a:r>
              <a:rPr lang="it-IT" sz="2000" b="1" dirty="0" smtClean="0"/>
              <a:t>collaborazione</a:t>
            </a:r>
            <a:r>
              <a:rPr lang="it-IT" sz="2000" dirty="0" smtClean="0"/>
              <a:t> di </a:t>
            </a:r>
            <a:r>
              <a:rPr lang="it-IT" sz="2000" b="1" dirty="0" smtClean="0"/>
              <a:t>carattere strategico </a:t>
            </a:r>
            <a:r>
              <a:rPr lang="it-IT" sz="2000" dirty="0" smtClean="0"/>
              <a:t>finalizzata ad </a:t>
            </a:r>
            <a:r>
              <a:rPr lang="it-IT" sz="2000" b="1" dirty="0" smtClean="0"/>
              <a:t>obiettivi di innovazione </a:t>
            </a:r>
            <a:r>
              <a:rPr lang="it-IT" sz="2000" dirty="0" smtClean="0"/>
              <a:t>e </a:t>
            </a:r>
            <a:r>
              <a:rPr lang="it-IT" sz="2000" b="1" dirty="0" smtClean="0"/>
              <a:t>aumento della capacità competitiva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strumento adatto per attuare </a:t>
            </a:r>
            <a:r>
              <a:rPr lang="it-IT" sz="2000" b="1" dirty="0" smtClean="0"/>
              <a:t>sinergie comuni </a:t>
            </a:r>
            <a:r>
              <a:rPr lang="it-IT" sz="2000" dirty="0" smtClean="0"/>
              <a:t>verso forme più stabili (associazioni temporanee, società).</a:t>
            </a:r>
          </a:p>
          <a:p>
            <a:pPr marL="342900" indent="-342900" algn="just">
              <a:buFont typeface="Wingdings"/>
              <a:buChar char="Ø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6234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96944" cy="100811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LE </a:t>
            </a:r>
            <a:r>
              <a:rPr lang="it-IT" sz="4400" b="1" dirty="0" smtClean="0"/>
              <a:t>POLIZZE ASSICURATIVE PROFESSIONALI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488832" cy="2664296"/>
          </a:xfrm>
        </p:spPr>
        <p:txBody>
          <a:bodyPr>
            <a:normAutofit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/>
              <a:t>l</a:t>
            </a:r>
            <a:r>
              <a:rPr lang="it-IT" sz="2000" dirty="0" smtClean="0"/>
              <a:t>’</a:t>
            </a:r>
            <a:r>
              <a:rPr lang="it-IT" sz="2000" b="1" dirty="0" smtClean="0"/>
              <a:t>art. 1, co. 26, L. 124/2017 </a:t>
            </a:r>
            <a:r>
              <a:rPr lang="it-IT" sz="2000" dirty="0" smtClean="0"/>
              <a:t>prevede che le </a:t>
            </a:r>
            <a:r>
              <a:rPr lang="it-IT" sz="2000" b="1" dirty="0" smtClean="0"/>
              <a:t>polizze per </a:t>
            </a:r>
            <a:r>
              <a:rPr lang="it-IT" sz="2000" b="1" dirty="0" err="1" smtClean="0"/>
              <a:t>r.c.</a:t>
            </a:r>
            <a:r>
              <a:rPr lang="it-IT" sz="2000" b="1" dirty="0" smtClean="0"/>
              <a:t> professionale</a:t>
            </a:r>
            <a:r>
              <a:rPr lang="it-IT" sz="2000" dirty="0" smtClean="0"/>
              <a:t> coprano </a:t>
            </a:r>
            <a:r>
              <a:rPr lang="it-IT" sz="2000" b="1" dirty="0" smtClean="0"/>
              <a:t>richieste di risarcimento presentate entro </a:t>
            </a:r>
            <a:r>
              <a:rPr lang="it-IT" sz="2000" b="1" u="sng" dirty="0" smtClean="0"/>
              <a:t>dieci anni</a:t>
            </a:r>
            <a:r>
              <a:rPr lang="it-IT" sz="2000" b="1" dirty="0" smtClean="0"/>
              <a:t> dalla chiusura della polizza</a:t>
            </a:r>
            <a:r>
              <a:rPr lang="it-IT" sz="2000" dirty="0" smtClean="0"/>
              <a:t>, ma riferite ad </a:t>
            </a:r>
            <a:r>
              <a:rPr lang="it-IT" sz="2000" b="1" dirty="0" smtClean="0"/>
              <a:t>attività prestata mentre la polizza era ancora in essere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d</a:t>
            </a:r>
            <a:r>
              <a:rPr lang="it-IT" sz="2000" dirty="0" smtClean="0"/>
              <a:t>all’</a:t>
            </a:r>
            <a:r>
              <a:rPr lang="it-IT" sz="2000" b="1" dirty="0" smtClean="0"/>
              <a:t>11 ottobre 2017</a:t>
            </a:r>
            <a:r>
              <a:rPr lang="it-IT" sz="2000" dirty="0" smtClean="0"/>
              <a:t> le </a:t>
            </a:r>
            <a:r>
              <a:rPr lang="it-IT" sz="2000" b="1" dirty="0" smtClean="0"/>
              <a:t>polizze</a:t>
            </a:r>
            <a:r>
              <a:rPr lang="it-IT" sz="2000" dirty="0" smtClean="0"/>
              <a:t> devono avere </a:t>
            </a:r>
            <a:r>
              <a:rPr lang="it-IT" sz="2000" b="1" dirty="0" smtClean="0"/>
              <a:t>retroattività</a:t>
            </a:r>
            <a:r>
              <a:rPr lang="it-IT" sz="2000" dirty="0" smtClean="0"/>
              <a:t> </a:t>
            </a:r>
            <a:r>
              <a:rPr lang="it-IT" sz="2000" b="1" dirty="0" smtClean="0"/>
              <a:t>illimitata</a:t>
            </a:r>
            <a:r>
              <a:rPr lang="it-IT" sz="2000" dirty="0" smtClean="0"/>
              <a:t> ed un’</a:t>
            </a:r>
            <a:r>
              <a:rPr lang="it-IT" sz="2000" b="1" dirty="0" smtClean="0"/>
              <a:t>ultrattività quanto meno decennale</a:t>
            </a:r>
            <a:r>
              <a:rPr lang="it-IT" sz="2000" dirty="0" smtClean="0"/>
              <a:t> per gli </a:t>
            </a:r>
            <a:r>
              <a:rPr lang="it-IT" sz="2000" b="1" dirty="0" smtClean="0"/>
              <a:t>avvocati che cessino l’attività mentre la polizza è in vigore</a:t>
            </a:r>
            <a:r>
              <a:rPr lang="it-IT" sz="2000" dirty="0" smtClean="0"/>
              <a:t> (</a:t>
            </a:r>
            <a:r>
              <a:rPr lang="it-IT" sz="2000" b="1" dirty="0" smtClean="0"/>
              <a:t>art. 2 D.M. 22 </a:t>
            </a:r>
            <a:r>
              <a:rPr lang="it-IT" sz="2000" b="1" dirty="0" smtClean="0"/>
              <a:t>settembre 2016</a:t>
            </a:r>
            <a:r>
              <a:rPr lang="it-IT" sz="2000" dirty="0" smtClean="0"/>
              <a:t>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2811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136904" cy="100811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L’OBBLIGO DEL </a:t>
            </a:r>
            <a:r>
              <a:rPr lang="it-IT" sz="4400" b="1" i="1" dirty="0" smtClean="0"/>
              <a:t>PREVENTIVO</a:t>
            </a:r>
            <a:r>
              <a:rPr lang="it-IT" sz="4400" i="1" dirty="0" smtClean="0"/>
              <a:t> </a:t>
            </a:r>
            <a:br>
              <a:rPr lang="it-IT" sz="4400" i="1" dirty="0" smtClean="0"/>
            </a:br>
            <a:r>
              <a:rPr lang="it-IT" sz="4400" i="1" dirty="0" smtClean="0"/>
              <a:t>IN FORMA </a:t>
            </a:r>
            <a:r>
              <a:rPr lang="it-IT" sz="4400" b="1" i="1" dirty="0" smtClean="0"/>
              <a:t>SCRITTA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2000" dirty="0" smtClean="0"/>
              <a:t>(</a:t>
            </a:r>
            <a:r>
              <a:rPr lang="it-IT" sz="2000" b="1" dirty="0" smtClean="0"/>
              <a:t>art. 1, co. 150, L. 124/2017</a:t>
            </a:r>
            <a:r>
              <a:rPr lang="it-IT" sz="2000" dirty="0" smtClean="0"/>
              <a:t>)</a:t>
            </a: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488832" cy="244827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/>
              <a:t>l</a:t>
            </a:r>
            <a:r>
              <a:rPr lang="it-IT" sz="2000" dirty="0" smtClean="0"/>
              <a:t>’</a:t>
            </a:r>
            <a:r>
              <a:rPr lang="it-IT" sz="2000" b="1" dirty="0" smtClean="0"/>
              <a:t>avvocato</a:t>
            </a:r>
            <a:r>
              <a:rPr lang="it-IT" sz="2000" dirty="0" smtClean="0"/>
              <a:t> deve comunicare al </a:t>
            </a:r>
            <a:r>
              <a:rPr lang="it-IT" sz="2000" b="1" dirty="0" smtClean="0"/>
              <a:t>cliente</a:t>
            </a:r>
            <a:r>
              <a:rPr lang="it-IT" sz="2000" dirty="0" smtClean="0"/>
              <a:t>, in forma </a:t>
            </a:r>
            <a:r>
              <a:rPr lang="it-IT" sz="2000" b="1" dirty="0" smtClean="0"/>
              <a:t>scritta </a:t>
            </a:r>
            <a:r>
              <a:rPr lang="it-IT" sz="2000" dirty="0" smtClean="0"/>
              <a:t>o</a:t>
            </a:r>
            <a:r>
              <a:rPr lang="it-IT" sz="2000" b="1" dirty="0" smtClean="0"/>
              <a:t> digitale</a:t>
            </a:r>
            <a:r>
              <a:rPr lang="it-IT" sz="2000" dirty="0" smtClean="0"/>
              <a:t>, la </a:t>
            </a:r>
            <a:r>
              <a:rPr lang="it-IT" sz="2000" b="1" dirty="0" smtClean="0"/>
              <a:t>prevedibile misura </a:t>
            </a:r>
            <a:r>
              <a:rPr lang="it-IT" sz="2000" dirty="0" smtClean="0"/>
              <a:t>del </a:t>
            </a:r>
            <a:r>
              <a:rPr lang="it-IT" sz="2000" b="1" dirty="0" smtClean="0"/>
              <a:t>costo della prestazione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obbligo di </a:t>
            </a:r>
            <a:r>
              <a:rPr lang="it-IT" sz="2000" b="1" dirty="0" smtClean="0"/>
              <a:t>specificare</a:t>
            </a:r>
            <a:r>
              <a:rPr lang="it-IT" sz="2000" dirty="0" smtClean="0"/>
              <a:t> </a:t>
            </a:r>
            <a:r>
              <a:rPr lang="it-IT" sz="2000" b="1" i="1" dirty="0" smtClean="0"/>
              <a:t>oneri</a:t>
            </a:r>
            <a:r>
              <a:rPr lang="it-IT" sz="2000" dirty="0" smtClean="0"/>
              <a:t>, </a:t>
            </a:r>
            <a:r>
              <a:rPr lang="it-IT" sz="2000" b="1" i="1" dirty="0" smtClean="0"/>
              <a:t>spese</a:t>
            </a:r>
            <a:r>
              <a:rPr lang="it-IT" sz="2000" dirty="0" smtClean="0"/>
              <a:t>, anche </a:t>
            </a:r>
            <a:r>
              <a:rPr lang="it-IT" sz="2000" b="1" i="1" dirty="0" smtClean="0"/>
              <a:t>forfettarie</a:t>
            </a:r>
            <a:r>
              <a:rPr lang="it-IT" sz="2000" dirty="0" smtClean="0"/>
              <a:t>, e </a:t>
            </a:r>
            <a:r>
              <a:rPr lang="it-IT" sz="2000" b="1" i="1" dirty="0" smtClean="0"/>
              <a:t>compenso professionale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resta fermo il </a:t>
            </a:r>
            <a:r>
              <a:rPr lang="it-IT" sz="2000" b="1" dirty="0" smtClean="0"/>
              <a:t>divieto di patto di quota-lite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resta ferma la </a:t>
            </a:r>
            <a:r>
              <a:rPr lang="it-IT" sz="2000" b="1" dirty="0" smtClean="0"/>
              <a:t>possibilità</a:t>
            </a:r>
            <a:r>
              <a:rPr lang="it-IT" sz="2000" dirty="0" smtClean="0"/>
              <a:t> di </a:t>
            </a:r>
            <a:r>
              <a:rPr lang="it-IT" sz="2000" b="1" dirty="0" smtClean="0"/>
              <a:t>accordarsi liberamente</a:t>
            </a:r>
            <a:r>
              <a:rPr lang="it-IT" sz="2000" dirty="0" smtClean="0"/>
              <a:t> sul </a:t>
            </a:r>
            <a:r>
              <a:rPr lang="it-IT" sz="2000" b="1" dirty="0" smtClean="0"/>
              <a:t>compenso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in caso di </a:t>
            </a:r>
            <a:r>
              <a:rPr lang="it-IT" sz="2000" b="1" dirty="0" smtClean="0"/>
              <a:t>disaccordo sul compenso</a:t>
            </a:r>
            <a:r>
              <a:rPr lang="it-IT" sz="2000" dirty="0" smtClean="0"/>
              <a:t>, si applicano i </a:t>
            </a:r>
            <a:r>
              <a:rPr lang="it-IT" sz="2000" b="1" dirty="0" smtClean="0"/>
              <a:t>parametri</a:t>
            </a:r>
            <a:r>
              <a:rPr lang="it-IT" sz="2000" dirty="0" smtClean="0"/>
              <a:t> di cui al </a:t>
            </a:r>
            <a:r>
              <a:rPr lang="it-IT" sz="2000" b="1" dirty="0" smtClean="0"/>
              <a:t>D.M. 55/2014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728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136904" cy="1008112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000" dirty="0" smtClean="0"/>
              <a:t>QUALCHE CONSIDERAZIONE SUL </a:t>
            </a:r>
            <a:r>
              <a:rPr lang="it-IT" sz="4000" b="1" i="1" dirty="0" smtClean="0"/>
              <a:t>PREVENTIVO</a:t>
            </a:r>
            <a:r>
              <a:rPr lang="it-IT" sz="4000" i="1" dirty="0" smtClean="0"/>
              <a:t> </a:t>
            </a:r>
            <a:r>
              <a:rPr lang="it-IT" sz="4000" b="1" i="1" dirty="0" smtClean="0"/>
              <a:t>SCRITTO</a:t>
            </a:r>
            <a:r>
              <a:rPr lang="it-IT" sz="4400" i="1" dirty="0" smtClean="0"/>
              <a:t/>
            </a:r>
            <a:br>
              <a:rPr lang="it-IT" sz="4400" i="1" dirty="0" smtClean="0"/>
            </a:br>
            <a:r>
              <a:rPr lang="it-IT" sz="2000" i="1" dirty="0" smtClean="0"/>
              <a:t>segue</a:t>
            </a:r>
            <a: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it-IT" sz="3600" dirty="0">
                <a:ln>
                  <a:noFill/>
                </a:ln>
                <a:solidFill>
                  <a:prstClr val="white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ea typeface="+mn-ea"/>
                <a:cs typeface="+mn-cs"/>
              </a:rPr>
            </a:br>
            <a:endParaRPr lang="it-IT" sz="3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704856" cy="244827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/>
              <a:buChar char="Ø"/>
            </a:pPr>
            <a:r>
              <a:rPr lang="it-IT" sz="2000" dirty="0"/>
              <a:t>i</a:t>
            </a:r>
            <a:r>
              <a:rPr lang="it-IT" sz="2000" dirty="0" smtClean="0"/>
              <a:t>l «</a:t>
            </a:r>
            <a:r>
              <a:rPr lang="it-IT" sz="2000" b="1" dirty="0" smtClean="0"/>
              <a:t>preventivo</a:t>
            </a:r>
            <a:r>
              <a:rPr lang="it-IT" sz="2000" dirty="0" smtClean="0"/>
              <a:t>» deve tener conto necessariamente delle </a:t>
            </a:r>
            <a:r>
              <a:rPr lang="it-IT" sz="2000" b="1" dirty="0" smtClean="0"/>
              <a:t>peculiarità</a:t>
            </a:r>
            <a:r>
              <a:rPr lang="it-IT" sz="2000" dirty="0" smtClean="0"/>
              <a:t> della </a:t>
            </a:r>
            <a:r>
              <a:rPr lang="it-IT" sz="2000" b="1" dirty="0" smtClean="0"/>
              <a:t>prestazione professionale forense </a:t>
            </a:r>
            <a:r>
              <a:rPr lang="it-IT" sz="2000" dirty="0" smtClean="0"/>
              <a:t>(e di tutte le </a:t>
            </a:r>
            <a:r>
              <a:rPr lang="it-IT" sz="2000" b="1" dirty="0" smtClean="0"/>
              <a:t>variabili</a:t>
            </a:r>
            <a:r>
              <a:rPr lang="it-IT" sz="2000" dirty="0" smtClean="0"/>
              <a:t>);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 smtClean="0"/>
              <a:t>pur </a:t>
            </a:r>
            <a:r>
              <a:rPr lang="it-IT" sz="2000" dirty="0" smtClean="0"/>
              <a:t>essendo previsto per legge, resta comunque valido il </a:t>
            </a:r>
            <a:r>
              <a:rPr lang="it-IT" sz="2000" b="1" dirty="0" smtClean="0"/>
              <a:t>principio generale </a:t>
            </a:r>
            <a:r>
              <a:rPr lang="it-IT" sz="2000" dirty="0" smtClean="0"/>
              <a:t>dell’applicazione del</a:t>
            </a:r>
            <a:r>
              <a:rPr lang="it-IT" sz="2000" b="1" dirty="0" smtClean="0"/>
              <a:t> D.M. 55/2014</a:t>
            </a:r>
            <a:r>
              <a:rPr lang="it-IT" sz="2000" dirty="0" smtClean="0"/>
              <a:t>, sia in caso di </a:t>
            </a:r>
            <a:r>
              <a:rPr lang="it-IT" sz="2000" b="1" i="1" dirty="0" smtClean="0"/>
              <a:t>disaccordo</a:t>
            </a:r>
            <a:r>
              <a:rPr lang="it-IT" sz="2000" i="1" dirty="0" smtClean="0"/>
              <a:t> </a:t>
            </a:r>
            <a:r>
              <a:rPr lang="it-IT" sz="2000" dirty="0" smtClean="0"/>
              <a:t>fra cliente ed avvocato, sia – a questo punto – in caso di </a:t>
            </a:r>
            <a:r>
              <a:rPr lang="it-IT" sz="2000" b="1" i="1" dirty="0" smtClean="0"/>
              <a:t>assenza di preventivo scritto</a:t>
            </a:r>
            <a:r>
              <a:rPr lang="it-IT" sz="2000" dirty="0" smtClean="0"/>
              <a:t>;</a:t>
            </a:r>
          </a:p>
          <a:p>
            <a:pPr marL="342900" indent="-342900" algn="l">
              <a:buFont typeface="Wingdings"/>
              <a:buChar char="Ø"/>
            </a:pPr>
            <a:r>
              <a:rPr lang="it-IT" sz="2000" dirty="0"/>
              <a:t>a</a:t>
            </a:r>
            <a:r>
              <a:rPr lang="it-IT" sz="2000" dirty="0" smtClean="0"/>
              <a:t> parere di chi scrive, </a:t>
            </a:r>
            <a:r>
              <a:rPr lang="it-IT" sz="2000" b="1" dirty="0" smtClean="0"/>
              <a:t>la mancanza di preventivo scritto </a:t>
            </a:r>
            <a:r>
              <a:rPr lang="it-IT" sz="2000" b="1" i="1" dirty="0" smtClean="0"/>
              <a:t>non </a:t>
            </a:r>
            <a:r>
              <a:rPr lang="it-IT" sz="2000" b="1" dirty="0" smtClean="0"/>
              <a:t>può dare luogo a responsabilità deontologica</a:t>
            </a:r>
            <a:r>
              <a:rPr lang="it-IT" sz="2000" dirty="0" smtClean="0"/>
              <a:t>, in quanto si tratta di norma dettata in materia di concorrenza.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7483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574</TotalTime>
  <Words>696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Copertina</vt:lpstr>
      <vt:lpstr>LAVORO AUOTONOMO, CONCORRENZA  E RIFORMA DELLA PROFESSIONE FORENSE </vt:lpstr>
      <vt:lpstr>LE MODIFICHE NORMATIVE DEL 2017</vt:lpstr>
      <vt:lpstr> COSA CAMBIA PER  GLI STUDI ASSOCIATI (nuovo art. 4 L. 247/2012, introdotto dalla L. 124/2017) </vt:lpstr>
      <vt:lpstr> COSA CAMBIA PER  LE SOCIETÀ (nuovo art. 4-bis L. 247/2012, introdotto dalla L. 124/2017) </vt:lpstr>
      <vt:lpstr> I NUOVI CONSORZI, RETI E ASSOCIAZIONI TEMPORANEE  FRA PROFESSIONISTI (art. 12, co. 3, L. 81/2017) </vt:lpstr>
      <vt:lpstr> LE RETI FRA AVVOCATI segue </vt:lpstr>
      <vt:lpstr> LE POLIZZE ASSICURATIVE PROFESSIONALI  </vt:lpstr>
      <vt:lpstr> L’OBBLIGO DEL PREVENTIVO  IN FORMA SCRITTA (art. 1, co. 150, L. 124/2017) </vt:lpstr>
      <vt:lpstr> QUALCHE CONSIDERAZIONE SUL PREVENTIVO SCRITTO segue </vt:lpstr>
      <vt:lpstr> DEDUCIBILITÀ DI SPESE PER RISTORANTI ED ALBERGHI  </vt:lpstr>
      <vt:lpstr> LE SPESE PER LA  FORMAZIONE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 AUOTONOMO, CONCORRENZA  E RIFORMA DELLA PROFESSIONE FORENSE</dc:title>
  <dc:creator>Avv. Federico Fava</dc:creator>
  <cp:lastModifiedBy>Avv. Federico Fava</cp:lastModifiedBy>
  <cp:revision>18</cp:revision>
  <dcterms:created xsi:type="dcterms:W3CDTF">2017-08-28T06:48:42Z</dcterms:created>
  <dcterms:modified xsi:type="dcterms:W3CDTF">2017-08-31T07:33:28Z</dcterms:modified>
</cp:coreProperties>
</file>